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theme/theme8.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9.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2.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3.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4.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5.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7.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charts/chart1.xml" ContentType="application/vnd.openxmlformats-officedocument.drawingml.chart+xml"/>
  <Override PartName="/ppt/theme/themeOverride3.xml" ContentType="application/vnd.openxmlformats-officedocument.themeOverride+xml"/>
  <Override PartName="/ppt/charts/chart2.xml" ContentType="application/vnd.openxmlformats-officedocument.drawingml.chart+xml"/>
  <Override PartName="/ppt/theme/themeOverride4.xml" ContentType="application/vnd.openxmlformats-officedocument.themeOverride+xml"/>
  <Override PartName="/ppt/charts/chart3.xml" ContentType="application/vnd.openxmlformats-officedocument.drawingml.chart+xml"/>
  <Override PartName="/ppt/theme/themeOverride5.xml" ContentType="application/vnd.openxmlformats-officedocument.themeOverride+xml"/>
  <Override PartName="/ppt/charts/chart4.xml" ContentType="application/vnd.openxmlformats-officedocument.drawingml.chart+xml"/>
  <Override PartName="/ppt/theme/themeOverride6.xml" ContentType="application/vnd.openxmlformats-officedocument.themeOverride+xml"/>
  <Override PartName="/ppt/charts/chart5.xml" ContentType="application/vnd.openxmlformats-officedocument.drawingml.chart+xml"/>
  <Override PartName="/ppt/theme/themeOverride7.xml" ContentType="application/vnd.openxmlformats-officedocument.themeOverr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theme/themeOverride8.xml" ContentType="application/vnd.openxmlformats-officedocument.themeOverride+xml"/>
  <Override PartName="/ppt/notesSlides/notesSlide11.xml" ContentType="application/vnd.openxmlformats-officedocument.presentationml.notesSlide+xml"/>
  <Override PartName="/ppt/charts/chart10.xml" ContentType="application/vnd.openxmlformats-officedocument.drawingml.chart+xml"/>
  <Override PartName="/ppt/theme/themeOverride9.xml" ContentType="application/vnd.openxmlformats-officedocument.themeOverride+xml"/>
  <Override PartName="/ppt/charts/chart11.xml" ContentType="application/vnd.openxmlformats-officedocument.drawingml.chart+xml"/>
  <Override PartName="/ppt/theme/themeOverride10.xml" ContentType="application/vnd.openxmlformats-officedocument.themeOverride+xml"/>
  <Override PartName="/ppt/charts/chart12.xml" ContentType="application/vnd.openxmlformats-officedocument.drawingml.chart+xml"/>
  <Override PartName="/ppt/theme/themeOverride11.xml" ContentType="application/vnd.openxmlformats-officedocument.themeOverride+xml"/>
  <Override PartName="/ppt/charts/chart13.xml" ContentType="application/vnd.openxmlformats-officedocument.drawingml.chart+xml"/>
  <Override PartName="/ppt/theme/themeOverride12.xml" ContentType="application/vnd.openxmlformats-officedocument.themeOverride+xml"/>
  <Override PartName="/ppt/charts/chart14.xml" ContentType="application/vnd.openxmlformats-officedocument.drawingml.chart+xml"/>
  <Override PartName="/ppt/theme/themeOverride13.xml" ContentType="application/vnd.openxmlformats-officedocument.themeOverride+xml"/>
  <Override PartName="/ppt/charts/chart15.xml" ContentType="application/vnd.openxmlformats-officedocument.drawingml.chart+xml"/>
  <Override PartName="/ppt/theme/themeOverride14.xml" ContentType="application/vnd.openxmlformats-officedocument.themeOverride+xml"/>
  <Override PartName="/ppt/charts/chart16.xml" ContentType="application/vnd.openxmlformats-officedocument.drawingml.chart+xml"/>
  <Override PartName="/ppt/theme/themeOverride15.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7.xml" ContentType="application/vnd.openxmlformats-officedocument.drawingml.chart+xml"/>
  <Override PartName="/ppt/drawings/drawing1.xml" ContentType="application/vnd.openxmlformats-officedocument.drawingml.chartshapes+xml"/>
  <Override PartName="/ppt/theme/themeOverride16.xml" ContentType="application/vnd.openxmlformats-officedocument.themeOverride+xml"/>
  <Override PartName="/ppt/theme/themeOverride17.xml" ContentType="application/vnd.openxmlformats-officedocument.themeOverride+xml"/>
  <Override PartName="/ppt/notesSlides/notesSlide14.xml" ContentType="application/vnd.openxmlformats-officedocument.presentationml.notesSlide+xml"/>
  <Override PartName="/ppt/charts/chart18.xml" ContentType="application/vnd.openxmlformats-officedocument.drawingml.chart+xml"/>
  <Override PartName="/ppt/notesSlides/notesSlide15.xml" ContentType="application/vnd.openxmlformats-officedocument.presentationml.notesSlide+xml"/>
  <Override PartName="/ppt/charts/chart19.xml" ContentType="application/vnd.openxmlformats-officedocument.drawingml.chart+xml"/>
  <Override PartName="/ppt/theme/themeOverride18.xml" ContentType="application/vnd.openxmlformats-officedocument.themeOverride+xml"/>
  <Override PartName="/ppt/charts/chart20.xml" ContentType="application/vnd.openxmlformats-officedocument.drawingml.chart+xml"/>
  <Override PartName="/ppt/theme/themeOverride19.xml" ContentType="application/vnd.openxmlformats-officedocument.themeOverride+xml"/>
  <Override PartName="/ppt/charts/chart21.xml" ContentType="application/vnd.openxmlformats-officedocument.drawingml.chart+xml"/>
  <Override PartName="/ppt/theme/themeOverride20.xml" ContentType="application/vnd.openxmlformats-officedocument.themeOverride+xml"/>
  <Override PartName="/ppt/notesSlides/notesSlide16.xml" ContentType="application/vnd.openxmlformats-officedocument.presentationml.notesSlide+xml"/>
  <Override PartName="/ppt/charts/chart22.xml" ContentType="application/vnd.openxmlformats-officedocument.drawingml.chart+xml"/>
  <Override PartName="/ppt/theme/themeOverride21.xml" ContentType="application/vnd.openxmlformats-officedocument.themeOverride+xml"/>
  <Override PartName="/ppt/charts/chart23.xml" ContentType="application/vnd.openxmlformats-officedocument.drawingml.chart+xml"/>
  <Override PartName="/ppt/theme/themeOverride22.xml" ContentType="application/vnd.openxmlformats-officedocument.themeOverride+xml"/>
  <Override PartName="/ppt/theme/themeOverride2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2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4.xml" ContentType="application/vnd.openxmlformats-officedocument.drawingml.chart+xml"/>
  <Override PartName="/ppt/theme/themeOverride25.xml" ContentType="application/vnd.openxmlformats-officedocument.themeOverride+xml"/>
  <Override PartName="/ppt/charts/chart25.xml" ContentType="application/vnd.openxmlformats-officedocument.drawingml.chart+xml"/>
  <Override PartName="/ppt/theme/themeOverride26.xml" ContentType="application/vnd.openxmlformats-officedocument.themeOverride+xml"/>
  <Override PartName="/ppt/charts/chart2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charts/chart27.xml" ContentType="application/vnd.openxmlformats-officedocument.drawingml.chart+xml"/>
  <Override PartName="/ppt/theme/themeOverride27.xml" ContentType="application/vnd.openxmlformats-officedocument.themeOverride+xml"/>
  <Override PartName="/ppt/notesSlides/notesSlide22.xml" ContentType="application/vnd.openxmlformats-officedocument.presentationml.notesSlide+xml"/>
  <Override PartName="/ppt/charts/chart28.xml" ContentType="application/vnd.openxmlformats-officedocument.drawingml.chart+xml"/>
  <Override PartName="/ppt/theme/themeOverride28.xml" ContentType="application/vnd.openxmlformats-officedocument.themeOverride+xml"/>
  <Override PartName="/ppt/theme/themeOverride29.xml" ContentType="application/vnd.openxmlformats-officedocument.themeOverr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9.xml" ContentType="application/vnd.openxmlformats-officedocument.drawingml.chart+xml"/>
  <Override PartName="/ppt/theme/themeOverride30.xml" ContentType="application/vnd.openxmlformats-officedocument.themeOverride+xml"/>
  <Override PartName="/ppt/theme/themeOverride31.xml" ContentType="application/vnd.openxmlformats-officedocument.themeOverride+xml"/>
  <Override PartName="/ppt/notesSlides/notesSlide24.xml" ContentType="application/vnd.openxmlformats-officedocument.presentationml.notesSlide+xml"/>
  <Override PartName="/ppt/charts/chart30.xml" ContentType="application/vnd.openxmlformats-officedocument.drawingml.chart+xml"/>
  <Override PartName="/ppt/theme/themeOverride32.xml" ContentType="application/vnd.openxmlformats-officedocument.themeOverride+xml"/>
  <Override PartName="/ppt/notesSlides/notesSlide25.xml" ContentType="application/vnd.openxmlformats-officedocument.presentationml.notesSlide+xml"/>
  <Override PartName="/ppt/theme/themeOverride33.xml" ContentType="application/vnd.openxmlformats-officedocument.themeOverride+xml"/>
  <Override PartName="/ppt/notesSlides/notesSlide26.xml" ContentType="application/vnd.openxmlformats-officedocument.presentationml.notesSlide+xml"/>
  <Override PartName="/ppt/charts/chart31.xml" ContentType="application/vnd.openxmlformats-officedocument.drawingml.chart+xml"/>
  <Override PartName="/ppt/theme/themeOverride34.xml" ContentType="application/vnd.openxmlformats-officedocument.themeOverride+xml"/>
  <Override PartName="/ppt/charts/chart32.xml" ContentType="application/vnd.openxmlformats-officedocument.drawingml.chart+xml"/>
  <Override PartName="/ppt/theme/themeOverride35.xml" ContentType="application/vnd.openxmlformats-officedocument.themeOverride+xml"/>
  <Override PartName="/ppt/notesSlides/notesSlide27.xml" ContentType="application/vnd.openxmlformats-officedocument.presentationml.notesSlide+xml"/>
  <Override PartName="/ppt/theme/themeOverride36.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heme/themeOverride37.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5" r:id="rId2"/>
    <p:sldMasterId id="2147483667" r:id="rId3"/>
    <p:sldMasterId id="2147483670" r:id="rId4"/>
    <p:sldMasterId id="2147483767" r:id="rId5"/>
    <p:sldMasterId id="2147483786" r:id="rId6"/>
    <p:sldMasterId id="2147483819" r:id="rId7"/>
    <p:sldMasterId id="2147483847" r:id="rId8"/>
    <p:sldMasterId id="2147483849" r:id="rId9"/>
    <p:sldMasterId id="2147484017" r:id="rId10"/>
    <p:sldMasterId id="2147484120" r:id="rId11"/>
    <p:sldMasterId id="2147484132" r:id="rId12"/>
    <p:sldMasterId id="2147484158" r:id="rId13"/>
    <p:sldMasterId id="2147484170" r:id="rId14"/>
    <p:sldMasterId id="2147484184" r:id="rId15"/>
    <p:sldMasterId id="2147484190" r:id="rId16"/>
    <p:sldMasterId id="2147484196" r:id="rId17"/>
    <p:sldMasterId id="2147484202" r:id="rId18"/>
    <p:sldMasterId id="2147484208" r:id="rId19"/>
  </p:sldMasterIdLst>
  <p:notesMasterIdLst>
    <p:notesMasterId r:id="rId99"/>
  </p:notesMasterIdLst>
  <p:handoutMasterIdLst>
    <p:handoutMasterId r:id="rId100"/>
  </p:handoutMasterIdLst>
  <p:sldIdLst>
    <p:sldId id="257" r:id="rId20"/>
    <p:sldId id="429" r:id="rId21"/>
    <p:sldId id="430" r:id="rId22"/>
    <p:sldId id="440" r:id="rId23"/>
    <p:sldId id="423" r:id="rId24"/>
    <p:sldId id="500" r:id="rId25"/>
    <p:sldId id="741" r:id="rId26"/>
    <p:sldId id="740" r:id="rId27"/>
    <p:sldId id="782" r:id="rId28"/>
    <p:sldId id="821" r:id="rId29"/>
    <p:sldId id="783" r:id="rId30"/>
    <p:sldId id="784" r:id="rId31"/>
    <p:sldId id="785" r:id="rId32"/>
    <p:sldId id="822" r:id="rId33"/>
    <p:sldId id="776" r:id="rId34"/>
    <p:sldId id="827" r:id="rId35"/>
    <p:sldId id="778" r:id="rId36"/>
    <p:sldId id="779" r:id="rId37"/>
    <p:sldId id="780" r:id="rId38"/>
    <p:sldId id="781" r:id="rId39"/>
    <p:sldId id="842" r:id="rId40"/>
    <p:sldId id="845" r:id="rId41"/>
    <p:sldId id="846" r:id="rId42"/>
    <p:sldId id="823" r:id="rId43"/>
    <p:sldId id="814" r:id="rId44"/>
    <p:sldId id="815" r:id="rId45"/>
    <p:sldId id="816" r:id="rId46"/>
    <p:sldId id="829" r:id="rId47"/>
    <p:sldId id="818" r:id="rId48"/>
    <p:sldId id="501" r:id="rId49"/>
    <p:sldId id="753" r:id="rId50"/>
    <p:sldId id="739" r:id="rId51"/>
    <p:sldId id="672" r:id="rId52"/>
    <p:sldId id="675" r:id="rId53"/>
    <p:sldId id="754" r:id="rId54"/>
    <p:sldId id="742" r:id="rId55"/>
    <p:sldId id="744" r:id="rId56"/>
    <p:sldId id="745" r:id="rId57"/>
    <p:sldId id="833" r:id="rId58"/>
    <p:sldId id="834" r:id="rId59"/>
    <p:sldId id="835" r:id="rId60"/>
    <p:sldId id="836" r:id="rId61"/>
    <p:sldId id="837" r:id="rId62"/>
    <p:sldId id="838" r:id="rId63"/>
    <p:sldId id="839" r:id="rId64"/>
    <p:sldId id="826" r:id="rId65"/>
    <p:sldId id="847" r:id="rId66"/>
    <p:sldId id="786" r:id="rId67"/>
    <p:sldId id="789" r:id="rId68"/>
    <p:sldId id="790" r:id="rId69"/>
    <p:sldId id="831" r:id="rId70"/>
    <p:sldId id="763" r:id="rId71"/>
    <p:sldId id="825" r:id="rId72"/>
    <p:sldId id="771" r:id="rId73"/>
    <p:sldId id="772" r:id="rId74"/>
    <p:sldId id="773" r:id="rId75"/>
    <p:sldId id="774" r:id="rId76"/>
    <p:sldId id="791" r:id="rId77"/>
    <p:sldId id="792" r:id="rId78"/>
    <p:sldId id="793" r:id="rId79"/>
    <p:sldId id="808" r:id="rId80"/>
    <p:sldId id="809" r:id="rId81"/>
    <p:sldId id="810" r:id="rId82"/>
    <p:sldId id="811" r:id="rId83"/>
    <p:sldId id="457" r:id="rId84"/>
    <p:sldId id="761" r:id="rId85"/>
    <p:sldId id="735" r:id="rId86"/>
    <p:sldId id="840" r:id="rId87"/>
    <p:sldId id="841" r:id="rId88"/>
    <p:sldId id="848" r:id="rId89"/>
    <p:sldId id="737" r:id="rId90"/>
    <p:sldId id="686" r:id="rId91"/>
    <p:sldId id="688" r:id="rId92"/>
    <p:sldId id="849" r:id="rId93"/>
    <p:sldId id="850" r:id="rId94"/>
    <p:sldId id="851" r:id="rId95"/>
    <p:sldId id="852" r:id="rId96"/>
    <p:sldId id="853" r:id="rId97"/>
    <p:sldId id="331" r:id="rId98"/>
  </p:sldIdLst>
  <p:sldSz cx="9144000" cy="6858000" type="screen4x3"/>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9900"/>
    <a:srgbClr val="66CCFF"/>
    <a:srgbClr val="006666"/>
    <a:srgbClr val="008000"/>
    <a:srgbClr val="FF7C80"/>
    <a:srgbClr val="92D050"/>
    <a:srgbClr val="00FFFF"/>
    <a:srgbClr val="D9D9D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94" autoAdjust="0"/>
    <p:restoredTop sz="94280" autoAdjust="0"/>
  </p:normalViewPr>
  <p:slideViewPr>
    <p:cSldViewPr>
      <p:cViewPr>
        <p:scale>
          <a:sx n="70" d="100"/>
          <a:sy n="70" d="100"/>
        </p:scale>
        <p:origin x="1254" y="48"/>
      </p:cViewPr>
      <p:guideLst>
        <p:guide orient="horz" pos="2160"/>
        <p:guide pos="2880"/>
      </p:guideLst>
    </p:cSldViewPr>
  </p:slideViewPr>
  <p:notesTextViewPr>
    <p:cViewPr>
      <p:scale>
        <a:sx n="20" d="100"/>
        <a:sy n="20" d="100"/>
      </p:scale>
      <p:origin x="0" y="0"/>
    </p:cViewPr>
  </p:notesTextViewPr>
  <p:sorterViewPr>
    <p:cViewPr>
      <p:scale>
        <a:sx n="100" d="100"/>
        <a:sy n="100" d="100"/>
      </p:scale>
      <p:origin x="0" y="-2050"/>
    </p:cViewPr>
  </p:sorterViewPr>
  <p:notesViewPr>
    <p:cSldViewPr>
      <p:cViewPr varScale="1">
        <p:scale>
          <a:sx n="53" d="100"/>
          <a:sy n="53" d="100"/>
        </p:scale>
        <p:origin x="2934"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slide" Target="slides/slide65.xml"/><Relationship Id="rId89" Type="http://schemas.openxmlformats.org/officeDocument/2006/relationships/slide" Target="slides/slide70.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3.xml"/><Relationship Id="rId37" Type="http://schemas.openxmlformats.org/officeDocument/2006/relationships/slide" Target="slides/slide18.xml"/><Relationship Id="rId53" Type="http://schemas.openxmlformats.org/officeDocument/2006/relationships/slide" Target="slides/slide34.xml"/><Relationship Id="rId58" Type="http://schemas.openxmlformats.org/officeDocument/2006/relationships/slide" Target="slides/slide39.xml"/><Relationship Id="rId74" Type="http://schemas.openxmlformats.org/officeDocument/2006/relationships/slide" Target="slides/slide55.xml"/><Relationship Id="rId79" Type="http://schemas.openxmlformats.org/officeDocument/2006/relationships/slide" Target="slides/slide60.xml"/><Relationship Id="rId102"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71.xml"/><Relationship Id="rId95" Type="http://schemas.openxmlformats.org/officeDocument/2006/relationships/slide" Target="slides/slide76.xml"/><Relationship Id="rId22" Type="http://schemas.openxmlformats.org/officeDocument/2006/relationships/slide" Target="slides/slide3.xml"/><Relationship Id="rId27" Type="http://schemas.openxmlformats.org/officeDocument/2006/relationships/slide" Target="slides/slide8.xml"/><Relationship Id="rId43" Type="http://schemas.openxmlformats.org/officeDocument/2006/relationships/slide" Target="slides/slide24.xml"/><Relationship Id="rId48" Type="http://schemas.openxmlformats.org/officeDocument/2006/relationships/slide" Target="slides/slide29.xml"/><Relationship Id="rId64" Type="http://schemas.openxmlformats.org/officeDocument/2006/relationships/slide" Target="slides/slide45.xml"/><Relationship Id="rId69" Type="http://schemas.openxmlformats.org/officeDocument/2006/relationships/slide" Target="slides/slide50.xml"/><Relationship Id="rId80" Type="http://schemas.openxmlformats.org/officeDocument/2006/relationships/slide" Target="slides/slide61.xml"/><Relationship Id="rId85" Type="http://schemas.openxmlformats.org/officeDocument/2006/relationships/slide" Target="slides/slide66.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103" Type="http://schemas.openxmlformats.org/officeDocument/2006/relationships/theme" Target="theme/theme1.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slide" Target="slides/slide64.xml"/><Relationship Id="rId88" Type="http://schemas.openxmlformats.org/officeDocument/2006/relationships/slide" Target="slides/slide69.xml"/><Relationship Id="rId91" Type="http://schemas.openxmlformats.org/officeDocument/2006/relationships/slide" Target="slides/slide72.xml"/><Relationship Id="rId96" Type="http://schemas.openxmlformats.org/officeDocument/2006/relationships/slide" Target="slides/slide7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slide" Target="slides/slide62.xml"/><Relationship Id="rId86" Type="http://schemas.openxmlformats.org/officeDocument/2006/relationships/slide" Target="slides/slide67.xml"/><Relationship Id="rId94" Type="http://schemas.openxmlformats.org/officeDocument/2006/relationships/slide" Target="slides/slide75.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0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slide" Target="slides/slide73.xml"/><Relationship Id="rId2" Type="http://schemas.openxmlformats.org/officeDocument/2006/relationships/slideMaster" Target="slideMasters/slideMaster2.xml"/><Relationship Id="rId29" Type="http://schemas.openxmlformats.org/officeDocument/2006/relationships/slide" Target="slides/slide10.xml"/><Relationship Id="rId24" Type="http://schemas.openxmlformats.org/officeDocument/2006/relationships/slide" Target="slides/slide5.xml"/><Relationship Id="rId40" Type="http://schemas.openxmlformats.org/officeDocument/2006/relationships/slide" Target="slides/slide21.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slide" Target="slides/slide68.xml"/><Relationship Id="rId61" Type="http://schemas.openxmlformats.org/officeDocument/2006/relationships/slide" Target="slides/slide42.xml"/><Relationship Id="rId82" Type="http://schemas.openxmlformats.org/officeDocument/2006/relationships/slide" Target="slides/slide6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1.xml"/><Relationship Id="rId35" Type="http://schemas.openxmlformats.org/officeDocument/2006/relationships/slide" Target="slides/slide16.xml"/><Relationship Id="rId56" Type="http://schemas.openxmlformats.org/officeDocument/2006/relationships/slide" Target="slides/slide37.xml"/><Relationship Id="rId77" Type="http://schemas.openxmlformats.org/officeDocument/2006/relationships/slide" Target="slides/slide58.xml"/><Relationship Id="rId100"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93" Type="http://schemas.openxmlformats.org/officeDocument/2006/relationships/slide" Target="slides/slide74.xml"/><Relationship Id="rId98" Type="http://schemas.openxmlformats.org/officeDocument/2006/relationships/slide" Target="slides/slide79.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3.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4.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5.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6.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7.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5.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6.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xml"/><Relationship Id="rId1" Type="http://schemas.microsoft.com/office/2011/relationships/chartStyle" Target="style1.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30.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32.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4.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2492109930199"/>
          <c:y val="0.15998732011733499"/>
          <c:w val="0.69673457064441402"/>
          <c:h val="0.62052748403505198"/>
        </c:manualLayout>
      </c:layout>
      <c:pieChart>
        <c:varyColors val="1"/>
        <c:ser>
          <c:idx val="0"/>
          <c:order val="0"/>
          <c:spPr>
            <a:solidFill>
              <a:srgbClr val="FF0000"/>
            </a:solidFill>
            <a:ln w="24722">
              <a:noFill/>
            </a:ln>
            <a:scene3d>
              <a:camera prst="orthographicFront"/>
              <a:lightRig rig="balanced" dir="t">
                <a:rot lat="0" lon="0" rev="8700000"/>
              </a:lightRig>
            </a:scene3d>
            <a:sp3d>
              <a:bevelT w="190500" h="38100"/>
            </a:sp3d>
          </c:spPr>
          <c:explosion val="4"/>
          <c:dPt>
            <c:idx val="1"/>
            <c:bubble3D val="0"/>
            <c:spPr>
              <a:solidFill>
                <a:srgbClr val="FFFFFF">
                  <a:lumMod val="50000"/>
                </a:srgbClr>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71C7-4878-A91B-113B670ADDAB}"/>
              </c:ext>
            </c:extLst>
          </c:dPt>
          <c:dLbls>
            <c:dLbl>
              <c:idx val="0"/>
              <c:layout>
                <c:manualLayout>
                  <c:x val="-2.8004733013204299E-2"/>
                  <c:y val="-0.26179754744133699"/>
                </c:manualLayout>
              </c:layout>
              <c:tx>
                <c:rich>
                  <a:bodyPr/>
                  <a:lstStyle/>
                  <a:p>
                    <a:pPr>
                      <a:defRPr/>
                    </a:pPr>
                    <a:fld id="{47C22A7E-284A-4423-8C2F-F4926DBE469E}" type="CATEGORYNAME">
                      <a:rPr lang="en-US"/>
                      <a:pPr>
                        <a:defRPr/>
                      </a:pPr>
                      <a:t>[CATEGORY NAME]</a:t>
                    </a:fld>
                    <a:r>
                      <a:rPr lang="en-US"/>
                      <a:t>; %</a:t>
                    </a:r>
                    <a:fld id="{AA07B408-47F2-48DD-B3B3-CBFD8F6485C0}"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4827308282618801"/>
                      <c:h val="0.123568388337898"/>
                    </c:manualLayout>
                  </c15:layout>
                  <c15:dlblFieldTable/>
                  <c15:showDataLabelsRange val="0"/>
                </c:ext>
                <c:ext xmlns:c16="http://schemas.microsoft.com/office/drawing/2014/chart" uri="{C3380CC4-5D6E-409C-BE32-E72D297353CC}">
                  <c16:uniqueId val="{00000002-71C7-4878-A91B-113B670ADDAB}"/>
                </c:ext>
              </c:extLst>
            </c:dLbl>
            <c:dLbl>
              <c:idx val="1"/>
              <c:layout>
                <c:manualLayout>
                  <c:x val="4.57253720779996E-2"/>
                  <c:y val="0.27488730456523902"/>
                </c:manualLayout>
              </c:layout>
              <c:tx>
                <c:rich>
                  <a:bodyPr/>
                  <a:lstStyle/>
                  <a:p>
                    <a:pPr>
                      <a:defRPr/>
                    </a:pPr>
                    <a:fld id="{C7278BE8-B766-4954-9A9C-9F18118E8258}" type="CATEGORYNAME">
                      <a:rPr lang="en-US"/>
                      <a:pPr>
                        <a:defRPr/>
                      </a:pPr>
                      <a:t>[CATEGORY NAME]</a:t>
                    </a:fld>
                    <a:r>
                      <a:rPr lang="en-US"/>
                      <a:t>; %</a:t>
                    </a:r>
                    <a:fld id="{BC7F92E6-4192-45A7-A155-B2A73C9AC38C}"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2116395503380301"/>
                      <c:h val="0.13229496943520699"/>
                    </c:manualLayout>
                  </c15:layout>
                  <c15:dlblFieldTable/>
                  <c15:showDataLabelsRange val="0"/>
                </c:ext>
                <c:ext xmlns:c16="http://schemas.microsoft.com/office/drawing/2014/chart" uri="{C3380CC4-5D6E-409C-BE32-E72D297353CC}">
                  <c16:uniqueId val="{00000001-71C7-4878-A91B-113B670ADDAB}"/>
                </c:ext>
              </c:extLst>
            </c:dLbl>
            <c:spPr>
              <a:noFill/>
              <a:ln>
                <a:noFill/>
              </a:ln>
              <a:effectLst/>
            </c:sp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Sheet1!$E$19:$E$20</c:f>
              <c:strCache>
                <c:ptCount val="2"/>
                <c:pt idx="0">
                  <c:v>Erkek</c:v>
                </c:pt>
                <c:pt idx="1">
                  <c:v>Kadın</c:v>
                </c:pt>
              </c:strCache>
            </c:strRef>
          </c:cat>
          <c:val>
            <c:numRef>
              <c:f>Sheet1!$F$19:$F$20</c:f>
              <c:numCache>
                <c:formatCode>General</c:formatCode>
                <c:ptCount val="2"/>
                <c:pt idx="0">
                  <c:v>50.1</c:v>
                </c:pt>
                <c:pt idx="1">
                  <c:v>49.9</c:v>
                </c:pt>
              </c:numCache>
            </c:numRef>
          </c:val>
          <c:extLst>
            <c:ext xmlns:c16="http://schemas.microsoft.com/office/drawing/2014/chart" uri="{C3380CC4-5D6E-409C-BE32-E72D297353CC}">
              <c16:uniqueId val="{00000003-71C7-4878-A91B-113B670ADDAB}"/>
            </c:ext>
          </c:extLst>
        </c:ser>
        <c:dLbls>
          <c:showLegendKey val="0"/>
          <c:showVal val="0"/>
          <c:showCatName val="0"/>
          <c:showSerName val="0"/>
          <c:showPercent val="0"/>
          <c:showBubbleSize val="0"/>
          <c:showLeaderLines val="0"/>
        </c:dLbls>
        <c:firstSliceAng val="0"/>
      </c:pieChart>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2492109930199"/>
          <c:y val="0.15998732011733499"/>
          <c:w val="0.69673457064441402"/>
          <c:h val="0.62052748403505198"/>
        </c:manualLayout>
      </c:layout>
      <c:pieChart>
        <c:varyColors val="1"/>
        <c:ser>
          <c:idx val="0"/>
          <c:order val="0"/>
          <c:spPr>
            <a:solidFill>
              <a:srgbClr val="FF0000"/>
            </a:solidFill>
            <a:ln w="24722">
              <a:noFill/>
            </a:ln>
            <a:scene3d>
              <a:camera prst="orthographicFront"/>
              <a:lightRig rig="balanced" dir="t">
                <a:rot lat="0" lon="0" rev="8700000"/>
              </a:lightRig>
            </a:scene3d>
            <a:sp3d>
              <a:bevelT w="190500" h="38100"/>
            </a:sp3d>
          </c:spPr>
          <c:explosion val="4"/>
          <c:dPt>
            <c:idx val="0"/>
            <c:bubble3D val="0"/>
            <c:extLst>
              <c:ext xmlns:c16="http://schemas.microsoft.com/office/drawing/2014/chart" uri="{C3380CC4-5D6E-409C-BE32-E72D297353CC}">
                <c16:uniqueId val="{00000000-97A3-4751-A0C2-908EB9FD418A}"/>
              </c:ext>
            </c:extLst>
          </c:dPt>
          <c:dPt>
            <c:idx val="1"/>
            <c:bubble3D val="0"/>
            <c:spPr>
              <a:solidFill>
                <a:srgbClr val="FF9900"/>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2-97A3-4751-A0C2-908EB9FD418A}"/>
              </c:ext>
            </c:extLst>
          </c:dPt>
          <c:dPt>
            <c:idx val="2"/>
            <c:bubble3D val="0"/>
            <c:spPr>
              <a:solidFill>
                <a:srgbClr val="FFFFFF">
                  <a:lumMod val="50000"/>
                </a:srgbClr>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4-97A3-4751-A0C2-908EB9FD418A}"/>
              </c:ext>
            </c:extLst>
          </c:dPt>
          <c:dLbls>
            <c:dLbl>
              <c:idx val="0"/>
              <c:layout>
                <c:manualLayout>
                  <c:x val="-4.9234370049418399E-2"/>
                  <c:y val="-0.26325197762422098"/>
                </c:manualLayout>
              </c:layout>
              <c:tx>
                <c:rich>
                  <a:bodyPr/>
                  <a:lstStyle/>
                  <a:p>
                    <a:pPr>
                      <a:defRPr/>
                    </a:pPr>
                    <a:fld id="{89D7CAB3-5557-4F47-AA72-B3A84959D898}" type="CATEGORYNAME">
                      <a:rPr lang="en-US"/>
                      <a:pPr>
                        <a:defRPr/>
                      </a:pPr>
                      <a:t>[CATEGORY NAME]</a:t>
                    </a:fld>
                    <a:r>
                      <a:rPr lang="en-US"/>
                      <a:t>; %</a:t>
                    </a:r>
                    <a:fld id="{2F65D4B2-F84F-43B1-B737-E4300A0A5D86}"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0581380875376001"/>
                      <c:h val="0.126477248703667"/>
                    </c:manualLayout>
                  </c15:layout>
                  <c15:dlblFieldTable/>
                  <c15:showDataLabelsRange val="0"/>
                </c:ext>
                <c:ext xmlns:c16="http://schemas.microsoft.com/office/drawing/2014/chart" uri="{C3380CC4-5D6E-409C-BE32-E72D297353CC}">
                  <c16:uniqueId val="{00000000-97A3-4751-A0C2-908EB9FD418A}"/>
                </c:ext>
              </c:extLst>
            </c:dLbl>
            <c:dLbl>
              <c:idx val="1"/>
              <c:layout>
                <c:manualLayout>
                  <c:x val="9.47168421615706E-2"/>
                  <c:y val="0.25452528200485097"/>
                </c:manualLayout>
              </c:layout>
              <c:tx>
                <c:rich>
                  <a:bodyPr/>
                  <a:lstStyle/>
                  <a:p>
                    <a:pPr>
                      <a:defRPr/>
                    </a:pPr>
                    <a:fld id="{C680E102-2C4C-4009-AF03-6C367F945349}" type="CATEGORYNAME">
                      <a:rPr lang="en-US"/>
                      <a:pPr>
                        <a:defRPr/>
                      </a:pPr>
                      <a:t>[CATEGORY NAME]</a:t>
                    </a:fld>
                    <a:r>
                      <a:rPr lang="en-US"/>
                      <a:t>; %</a:t>
                    </a:r>
                    <a:fld id="{695674FC-CEBB-44AA-9132-534E1F742ADA}"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34228347056088"/>
                      <c:h val="0.114841807240589"/>
                    </c:manualLayout>
                  </c15:layout>
                  <c15:dlblFieldTable/>
                  <c15:showDataLabelsRange val="0"/>
                </c:ext>
                <c:ext xmlns:c16="http://schemas.microsoft.com/office/drawing/2014/chart" uri="{C3380CC4-5D6E-409C-BE32-E72D297353CC}">
                  <c16:uniqueId val="{00000002-97A3-4751-A0C2-908EB9FD418A}"/>
                </c:ext>
              </c:extLst>
            </c:dLbl>
            <c:dLbl>
              <c:idx val="2"/>
              <c:tx>
                <c:rich>
                  <a:bodyPr/>
                  <a:lstStyle/>
                  <a:p>
                    <a:fld id="{9C6DB2A2-7E15-4787-A049-471B40516381}" type="CATEGORYNAME">
                      <a:rPr lang="en-US"/>
                      <a:pPr/>
                      <a:t>[CATEGORY NAME]</a:t>
                    </a:fld>
                    <a:r>
                      <a:rPr lang="en-US" baseline="0" dirty="0"/>
                      <a:t>; %</a:t>
                    </a:r>
                    <a:fld id="{122FF31C-22DC-4F09-BE71-94011CD10AD9}" type="VALUE">
                      <a:rPr lang="en-US" baseline="0" smtClean="0"/>
                      <a:pPr/>
                      <a:t>[VALUE]</a:t>
                    </a:fld>
                    <a:endParaRPr lang="en-US" baseline="0" dirty="0"/>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7A3-4751-A0C2-908EB9FD418A}"/>
                </c:ext>
              </c:extLst>
            </c:dLbl>
            <c:spPr>
              <a:noFill/>
              <a:ln>
                <a:noFill/>
              </a:ln>
              <a:effectLst/>
            </c:sp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Sheet1!$E$14:$E$16</c:f>
              <c:strCache>
                <c:ptCount val="3"/>
                <c:pt idx="0">
                  <c:v>Evli</c:v>
                </c:pt>
                <c:pt idx="1">
                  <c:v>Bekar</c:v>
                </c:pt>
                <c:pt idx="2">
                  <c:v>Diğer</c:v>
                </c:pt>
              </c:strCache>
            </c:strRef>
          </c:cat>
          <c:val>
            <c:numRef>
              <c:f>Sheet1!$F$14:$F$16</c:f>
              <c:numCache>
                <c:formatCode>General</c:formatCode>
                <c:ptCount val="3"/>
                <c:pt idx="0">
                  <c:v>47.9</c:v>
                </c:pt>
                <c:pt idx="1">
                  <c:v>45.8</c:v>
                </c:pt>
                <c:pt idx="2">
                  <c:v>6.4</c:v>
                </c:pt>
              </c:numCache>
            </c:numRef>
          </c:val>
          <c:extLst>
            <c:ext xmlns:c16="http://schemas.microsoft.com/office/drawing/2014/chart" uri="{C3380CC4-5D6E-409C-BE32-E72D297353CC}">
              <c16:uniqueId val="{00000005-97A3-4751-A0C2-908EB9FD418A}"/>
            </c:ext>
          </c:extLst>
        </c:ser>
        <c:dLbls>
          <c:showLegendKey val="0"/>
          <c:showVal val="0"/>
          <c:showCatName val="0"/>
          <c:showSerName val="0"/>
          <c:showPercent val="0"/>
          <c:showBubbleSize val="0"/>
          <c:showLeaderLines val="0"/>
        </c:dLbls>
        <c:firstSliceAng val="0"/>
      </c:pieChart>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129900868393701"/>
          <c:y val="3.1235731813093401E-2"/>
          <c:w val="0.45572275915965099"/>
          <c:h val="0.93999606215748099"/>
        </c:manualLayout>
      </c:layout>
      <c:barChart>
        <c:barDir val="col"/>
        <c:grouping val="stacked"/>
        <c:varyColors val="0"/>
        <c:ser>
          <c:idx val="1"/>
          <c:order val="0"/>
          <c:tx>
            <c:strRef>
              <c:f>Sheet1!$E$17</c:f>
              <c:strCache>
                <c:ptCount val="1"/>
                <c:pt idx="0">
                  <c:v>16 - 19 Yaş</c:v>
                </c:pt>
              </c:strCache>
            </c:strRef>
          </c:tx>
          <c:spPr>
            <a:solidFill>
              <a:srgbClr val="FF0000"/>
            </a:solidFill>
            <a:scene3d>
              <a:camera prst="orthographicFront"/>
              <a:lightRig rig="threePt" dir="t"/>
            </a:scene3d>
            <a:sp3d>
              <a:bevelT w="190500" h="38100"/>
            </a:sp3d>
          </c:spPr>
          <c:invertIfNegative val="0"/>
          <c:dLbls>
            <c:dLbl>
              <c:idx val="0"/>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extLst>
                <c:ext xmlns:c16="http://schemas.microsoft.com/office/drawing/2014/chart" uri="{C3380CC4-5D6E-409C-BE32-E72D297353CC}">
                  <c16:uniqueId val="{00000000-DB01-4B94-BF51-8E6602B9FF48}"/>
                </c:ext>
              </c:extLst>
            </c:dLbl>
            <c:spPr>
              <a:noFill/>
              <a:ln>
                <a:noFill/>
              </a:ln>
              <a:effectLst/>
            </c:spPr>
            <c:txPr>
              <a:bodyPr/>
              <a:lstStyle/>
              <a:p>
                <a:pPr>
                  <a:defRPr b="1"/>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Sheet1!$F$17</c:f>
              <c:numCache>
                <c:formatCode>0.0</c:formatCode>
                <c:ptCount val="1"/>
                <c:pt idx="0">
                  <c:v>10.199999999999999</c:v>
                </c:pt>
              </c:numCache>
            </c:numRef>
          </c:val>
          <c:extLst>
            <c:ext xmlns:c16="http://schemas.microsoft.com/office/drawing/2014/chart" uri="{C3380CC4-5D6E-409C-BE32-E72D297353CC}">
              <c16:uniqueId val="{00000000-643B-4634-8122-11A5521A6912}"/>
            </c:ext>
          </c:extLst>
        </c:ser>
        <c:ser>
          <c:idx val="0"/>
          <c:order val="1"/>
          <c:tx>
            <c:strRef>
              <c:f>Sheet1!$E$18</c:f>
              <c:strCache>
                <c:ptCount val="1"/>
                <c:pt idx="0">
                  <c:v>20 - 24 Yaş</c:v>
                </c:pt>
              </c:strCache>
            </c:strRef>
          </c:tx>
          <c:spPr>
            <a:solidFill>
              <a:srgbClr val="FF990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Sheet1!$F$18</c:f>
              <c:numCache>
                <c:formatCode>0.0</c:formatCode>
                <c:ptCount val="1"/>
                <c:pt idx="0">
                  <c:v>12</c:v>
                </c:pt>
              </c:numCache>
            </c:numRef>
          </c:val>
          <c:extLst>
            <c:ext xmlns:c16="http://schemas.microsoft.com/office/drawing/2014/chart" uri="{C3380CC4-5D6E-409C-BE32-E72D297353CC}">
              <c16:uniqueId val="{00000001-643B-4634-8122-11A5521A6912}"/>
            </c:ext>
          </c:extLst>
        </c:ser>
        <c:ser>
          <c:idx val="2"/>
          <c:order val="2"/>
          <c:tx>
            <c:strRef>
              <c:f>Sheet1!$E$19</c:f>
              <c:strCache>
                <c:ptCount val="1"/>
                <c:pt idx="0">
                  <c:v>25 - 29 Yaş</c:v>
                </c:pt>
              </c:strCache>
            </c:strRef>
          </c:tx>
          <c:spPr>
            <a:solidFill>
              <a:srgbClr val="00808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Sheet1!$F$19</c:f>
              <c:numCache>
                <c:formatCode>0.0</c:formatCode>
                <c:ptCount val="1"/>
                <c:pt idx="0">
                  <c:v>12.7</c:v>
                </c:pt>
              </c:numCache>
            </c:numRef>
          </c:val>
          <c:extLst>
            <c:ext xmlns:c16="http://schemas.microsoft.com/office/drawing/2014/chart" uri="{C3380CC4-5D6E-409C-BE32-E72D297353CC}">
              <c16:uniqueId val="{00000002-643B-4634-8122-11A5521A6912}"/>
            </c:ext>
          </c:extLst>
        </c:ser>
        <c:ser>
          <c:idx val="3"/>
          <c:order val="3"/>
          <c:tx>
            <c:strRef>
              <c:f>Sheet1!$E$20</c:f>
              <c:strCache>
                <c:ptCount val="1"/>
                <c:pt idx="0">
                  <c:v>30 - 34 Yaş</c:v>
                </c:pt>
              </c:strCache>
            </c:strRef>
          </c:tx>
          <c:spPr>
            <a:solidFill>
              <a:srgbClr val="BBE0E3">
                <a:lumMod val="75000"/>
              </a:srgb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Sheet1!$F$20</c:f>
              <c:numCache>
                <c:formatCode>0.0</c:formatCode>
                <c:ptCount val="1"/>
                <c:pt idx="0">
                  <c:v>13.3</c:v>
                </c:pt>
              </c:numCache>
            </c:numRef>
          </c:val>
          <c:extLst>
            <c:ext xmlns:c16="http://schemas.microsoft.com/office/drawing/2014/chart" uri="{C3380CC4-5D6E-409C-BE32-E72D297353CC}">
              <c16:uniqueId val="{00000003-643B-4634-8122-11A5521A6912}"/>
            </c:ext>
          </c:extLst>
        </c:ser>
        <c:ser>
          <c:idx val="4"/>
          <c:order val="4"/>
          <c:tx>
            <c:strRef>
              <c:f>Sheet1!$E$21</c:f>
              <c:strCache>
                <c:ptCount val="1"/>
                <c:pt idx="0">
                  <c:v>35 - 39 Yaş</c:v>
                </c:pt>
              </c:strCache>
            </c:strRef>
          </c:tx>
          <c:spPr>
            <a:solidFill>
              <a:srgbClr val="0070C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Sheet1!$F$21</c:f>
              <c:numCache>
                <c:formatCode>0.0</c:formatCode>
                <c:ptCount val="1"/>
                <c:pt idx="0">
                  <c:v>12.9</c:v>
                </c:pt>
              </c:numCache>
            </c:numRef>
          </c:val>
          <c:extLst>
            <c:ext xmlns:c16="http://schemas.microsoft.com/office/drawing/2014/chart" uri="{C3380CC4-5D6E-409C-BE32-E72D297353CC}">
              <c16:uniqueId val="{00000004-643B-4634-8122-11A5521A6912}"/>
            </c:ext>
          </c:extLst>
        </c:ser>
        <c:ser>
          <c:idx val="5"/>
          <c:order val="5"/>
          <c:tx>
            <c:strRef>
              <c:f>Sheet1!$E$22</c:f>
              <c:strCache>
                <c:ptCount val="1"/>
                <c:pt idx="0">
                  <c:v>40 - 44 Yaş</c:v>
                </c:pt>
              </c:strCache>
            </c:strRef>
          </c:tx>
          <c:spPr>
            <a:solidFill>
              <a:srgbClr val="00B0F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Sheet1!$F$22</c:f>
              <c:numCache>
                <c:formatCode>0.0</c:formatCode>
                <c:ptCount val="1"/>
                <c:pt idx="0">
                  <c:v>11.3</c:v>
                </c:pt>
              </c:numCache>
            </c:numRef>
          </c:val>
          <c:extLst>
            <c:ext xmlns:c16="http://schemas.microsoft.com/office/drawing/2014/chart" uri="{C3380CC4-5D6E-409C-BE32-E72D297353CC}">
              <c16:uniqueId val="{00000005-643B-4634-8122-11A5521A6912}"/>
            </c:ext>
          </c:extLst>
        </c:ser>
        <c:ser>
          <c:idx val="6"/>
          <c:order val="6"/>
          <c:tx>
            <c:strRef>
              <c:f>Sheet1!$E$23</c:f>
              <c:strCache>
                <c:ptCount val="1"/>
                <c:pt idx="0">
                  <c:v>45 Yaş ve Üstü</c:v>
                </c:pt>
              </c:strCache>
            </c:strRef>
          </c:tx>
          <c:spPr>
            <a:solidFill>
              <a:srgbClr val="FFFFFF">
                <a:lumMod val="50000"/>
              </a:srgbClr>
            </a:solidFill>
            <a:scene3d>
              <a:camera prst="orthographicFront"/>
              <a:lightRig rig="threePt" dir="t"/>
            </a:scene3d>
            <a:sp3d>
              <a:bevelT w="190500" h="38100"/>
            </a:sp3d>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43B-4634-8122-11A5521A691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Sheet1!$F$23</c:f>
              <c:numCache>
                <c:formatCode>0.0</c:formatCode>
                <c:ptCount val="1"/>
                <c:pt idx="0">
                  <c:v>27.6</c:v>
                </c:pt>
              </c:numCache>
            </c:numRef>
          </c:val>
          <c:extLst>
            <c:ext xmlns:c16="http://schemas.microsoft.com/office/drawing/2014/chart" uri="{C3380CC4-5D6E-409C-BE32-E72D297353CC}">
              <c16:uniqueId val="{00000007-643B-4634-8122-11A5521A6912}"/>
            </c:ext>
          </c:extLst>
        </c:ser>
        <c:dLbls>
          <c:showLegendKey val="0"/>
          <c:showVal val="1"/>
          <c:showCatName val="0"/>
          <c:showSerName val="0"/>
          <c:showPercent val="0"/>
          <c:showBubbleSize val="0"/>
        </c:dLbls>
        <c:gapWidth val="10"/>
        <c:overlap val="100"/>
        <c:axId val="151067584"/>
        <c:axId val="151068144"/>
      </c:barChart>
      <c:catAx>
        <c:axId val="151067584"/>
        <c:scaling>
          <c:orientation val="minMax"/>
        </c:scaling>
        <c:delete val="0"/>
        <c:axPos val="b"/>
        <c:majorTickMark val="none"/>
        <c:minorTickMark val="none"/>
        <c:tickLblPos val="none"/>
        <c:crossAx val="151068144"/>
        <c:crosses val="autoZero"/>
        <c:auto val="1"/>
        <c:lblAlgn val="ctr"/>
        <c:lblOffset val="100"/>
        <c:tickLblSkip val="1"/>
        <c:tickMarkSkip val="1"/>
        <c:noMultiLvlLbl val="0"/>
      </c:catAx>
      <c:valAx>
        <c:axId val="151068144"/>
        <c:scaling>
          <c:orientation val="minMax"/>
          <c:max val="100"/>
          <c:min val="0"/>
        </c:scaling>
        <c:delete val="0"/>
        <c:axPos val="l"/>
        <c:numFmt formatCode="0" sourceLinked="0"/>
        <c:majorTickMark val="out"/>
        <c:minorTickMark val="none"/>
        <c:tickLblPos val="nextTo"/>
        <c:spPr>
          <a:ln w="3188">
            <a:solidFill>
              <a:schemeClr val="tx1"/>
            </a:solidFill>
            <a:prstDash val="solid"/>
          </a:ln>
        </c:spPr>
        <c:txPr>
          <a:bodyPr rot="0" vert="horz"/>
          <a:lstStyle/>
          <a:p>
            <a:pPr>
              <a:defRPr sz="1200"/>
            </a:pPr>
            <a:endParaRPr lang="tr-TR"/>
          </a:p>
        </c:txPr>
        <c:crossAx val="151067584"/>
        <c:crosses val="autoZero"/>
        <c:crossBetween val="between"/>
        <c:majorUnit val="10"/>
        <c:minorUnit val="2"/>
      </c:valAx>
      <c:spPr>
        <a:noFill/>
        <a:ln w="25375">
          <a:noFill/>
        </a:ln>
      </c:spPr>
    </c:plotArea>
    <c:legend>
      <c:legendPos val="r"/>
      <c:layout>
        <c:manualLayout>
          <c:xMode val="edge"/>
          <c:yMode val="edge"/>
          <c:x val="0.60230133484747705"/>
          <c:y val="3.52958646515363E-2"/>
          <c:w val="0.366525936825224"/>
          <c:h val="0.91345386011933905"/>
        </c:manualLayout>
      </c:layout>
      <c:overlay val="0"/>
      <c:spPr>
        <a:noFill/>
        <a:ln w="25500">
          <a:noFill/>
        </a:ln>
      </c:spPr>
      <c:txPr>
        <a:bodyPr/>
        <a:lstStyle/>
        <a:p>
          <a:pPr>
            <a:defRPr sz="1200"/>
          </a:pPr>
          <a:endParaRPr lang="tr-TR"/>
        </a:p>
      </c:txPr>
    </c:legend>
    <c:plotVisOnly val="1"/>
    <c:dispBlanksAs val="gap"/>
    <c:showDLblsOverMax val="0"/>
  </c:chart>
  <c:spPr>
    <a:noFill/>
    <a:ln>
      <a:noFill/>
    </a:ln>
  </c:spPr>
  <c:txPr>
    <a:bodyPr/>
    <a:lstStyle/>
    <a:p>
      <a:pPr>
        <a:defRPr sz="1400" b="0" i="0" u="none" strike="noStrike" baseline="0">
          <a:solidFill>
            <a:schemeClr val="tx1"/>
          </a:solidFill>
          <a:latin typeface="Verdana"/>
          <a:ea typeface="Verdana"/>
          <a:cs typeface="Verdana"/>
        </a:defRPr>
      </a:pPr>
      <a:endParaRPr lang="tr-T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745292215390901"/>
          <c:y val="3.4233969227224999E-2"/>
          <c:w val="0.45895354185364501"/>
          <c:h val="0.93999606215748099"/>
        </c:manualLayout>
      </c:layout>
      <c:barChart>
        <c:barDir val="col"/>
        <c:grouping val="stacked"/>
        <c:varyColors val="0"/>
        <c:ser>
          <c:idx val="0"/>
          <c:order val="0"/>
          <c:tx>
            <c:strRef>
              <c:f>Sheet1!$A$1</c:f>
              <c:strCache>
                <c:ptCount val="1"/>
                <c:pt idx="0">
                  <c:v>1 Kişi</c:v>
                </c:pt>
              </c:strCache>
            </c:strRef>
          </c:tx>
          <c:spPr>
            <a:solidFill>
              <a:srgbClr val="FF000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Sheet1!$B$1</c:f>
              <c:numCache>
                <c:formatCode>General</c:formatCode>
                <c:ptCount val="1"/>
                <c:pt idx="0">
                  <c:v>11.3</c:v>
                </c:pt>
              </c:numCache>
            </c:numRef>
          </c:val>
          <c:extLst>
            <c:ext xmlns:c16="http://schemas.microsoft.com/office/drawing/2014/chart" uri="{C3380CC4-5D6E-409C-BE32-E72D297353CC}">
              <c16:uniqueId val="{00000000-5A0D-4239-BB45-6F0F5205B89C}"/>
            </c:ext>
          </c:extLst>
        </c:ser>
        <c:ser>
          <c:idx val="1"/>
          <c:order val="1"/>
          <c:tx>
            <c:strRef>
              <c:f>Sheet1!$A$2</c:f>
              <c:strCache>
                <c:ptCount val="1"/>
                <c:pt idx="0">
                  <c:v>2 Kişi</c:v>
                </c:pt>
              </c:strCache>
            </c:strRef>
          </c:tx>
          <c:spPr>
            <a:solidFill>
              <a:srgbClr val="FF990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c:f>
              <c:numCache>
                <c:formatCode>General</c:formatCode>
                <c:ptCount val="1"/>
                <c:pt idx="0">
                  <c:v>18.899999999999999</c:v>
                </c:pt>
              </c:numCache>
            </c:numRef>
          </c:val>
          <c:extLst>
            <c:ext xmlns:c16="http://schemas.microsoft.com/office/drawing/2014/chart" uri="{C3380CC4-5D6E-409C-BE32-E72D297353CC}">
              <c16:uniqueId val="{00000001-5A0D-4239-BB45-6F0F5205B89C}"/>
            </c:ext>
          </c:extLst>
        </c:ser>
        <c:ser>
          <c:idx val="2"/>
          <c:order val="2"/>
          <c:tx>
            <c:strRef>
              <c:f>Sheet1!$A$3</c:f>
              <c:strCache>
                <c:ptCount val="1"/>
                <c:pt idx="0">
                  <c:v>3 Kişi</c:v>
                </c:pt>
              </c:strCache>
            </c:strRef>
          </c:tx>
          <c:spPr>
            <a:solidFill>
              <a:srgbClr val="00808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Sheet1!$B$3</c:f>
              <c:numCache>
                <c:formatCode>General</c:formatCode>
                <c:ptCount val="1"/>
                <c:pt idx="0">
                  <c:v>28.8</c:v>
                </c:pt>
              </c:numCache>
            </c:numRef>
          </c:val>
          <c:extLst>
            <c:ext xmlns:c16="http://schemas.microsoft.com/office/drawing/2014/chart" uri="{C3380CC4-5D6E-409C-BE32-E72D297353CC}">
              <c16:uniqueId val="{00000002-5A0D-4239-BB45-6F0F5205B89C}"/>
            </c:ext>
          </c:extLst>
        </c:ser>
        <c:ser>
          <c:idx val="3"/>
          <c:order val="3"/>
          <c:tx>
            <c:strRef>
              <c:f>Sheet1!$A$4</c:f>
              <c:strCache>
                <c:ptCount val="1"/>
                <c:pt idx="0">
                  <c:v>4 Kişi</c:v>
                </c:pt>
              </c:strCache>
            </c:strRef>
          </c:tx>
          <c:spPr>
            <a:solidFill>
              <a:srgbClr val="BBE0E3">
                <a:lumMod val="75000"/>
              </a:srgb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Sheet1!$B$4</c:f>
              <c:numCache>
                <c:formatCode>General</c:formatCode>
                <c:ptCount val="1"/>
                <c:pt idx="0">
                  <c:v>27.5</c:v>
                </c:pt>
              </c:numCache>
            </c:numRef>
          </c:val>
          <c:extLst>
            <c:ext xmlns:c16="http://schemas.microsoft.com/office/drawing/2014/chart" uri="{C3380CC4-5D6E-409C-BE32-E72D297353CC}">
              <c16:uniqueId val="{00000003-5A0D-4239-BB45-6F0F5205B89C}"/>
            </c:ext>
          </c:extLst>
        </c:ser>
        <c:ser>
          <c:idx val="4"/>
          <c:order val="4"/>
          <c:tx>
            <c:strRef>
              <c:f>Sheet1!$A$5</c:f>
              <c:strCache>
                <c:ptCount val="1"/>
                <c:pt idx="0">
                  <c:v>5 Kişi </c:v>
                </c:pt>
              </c:strCache>
            </c:strRef>
          </c:tx>
          <c:spPr>
            <a:solidFill>
              <a:srgbClr val="0070C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Sheet1!$B$5</c:f>
              <c:numCache>
                <c:formatCode>General</c:formatCode>
                <c:ptCount val="1"/>
                <c:pt idx="0">
                  <c:v>8.4</c:v>
                </c:pt>
              </c:numCache>
            </c:numRef>
          </c:val>
          <c:extLst>
            <c:ext xmlns:c16="http://schemas.microsoft.com/office/drawing/2014/chart" uri="{C3380CC4-5D6E-409C-BE32-E72D297353CC}">
              <c16:uniqueId val="{00000004-5A0D-4239-BB45-6F0F5205B89C}"/>
            </c:ext>
          </c:extLst>
        </c:ser>
        <c:ser>
          <c:idx val="5"/>
          <c:order val="5"/>
          <c:tx>
            <c:strRef>
              <c:f>Sheet1!$A$6</c:f>
              <c:strCache>
                <c:ptCount val="1"/>
                <c:pt idx="0">
                  <c:v>6 kişi ve üzeri</c:v>
                </c:pt>
              </c:strCache>
            </c:strRef>
          </c:tx>
          <c:spPr>
            <a:solidFill>
              <a:srgbClr val="80808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Sheet1!$B$6</c:f>
              <c:numCache>
                <c:formatCode>General</c:formatCode>
                <c:ptCount val="1"/>
                <c:pt idx="0">
                  <c:v>5.0999999999999996</c:v>
                </c:pt>
              </c:numCache>
            </c:numRef>
          </c:val>
          <c:extLst>
            <c:ext xmlns:c16="http://schemas.microsoft.com/office/drawing/2014/chart" uri="{C3380CC4-5D6E-409C-BE32-E72D297353CC}">
              <c16:uniqueId val="{00000005-5A0D-4239-BB45-6F0F5205B89C}"/>
            </c:ext>
          </c:extLst>
        </c:ser>
        <c:dLbls>
          <c:showLegendKey val="0"/>
          <c:showVal val="1"/>
          <c:showCatName val="0"/>
          <c:showSerName val="0"/>
          <c:showPercent val="0"/>
          <c:showBubbleSize val="0"/>
        </c:dLbls>
        <c:gapWidth val="10"/>
        <c:overlap val="100"/>
        <c:axId val="151073184"/>
        <c:axId val="151073744"/>
      </c:barChart>
      <c:catAx>
        <c:axId val="151073184"/>
        <c:scaling>
          <c:orientation val="minMax"/>
        </c:scaling>
        <c:delete val="0"/>
        <c:axPos val="b"/>
        <c:majorTickMark val="none"/>
        <c:minorTickMark val="none"/>
        <c:tickLblPos val="none"/>
        <c:crossAx val="151073744"/>
        <c:crosses val="autoZero"/>
        <c:auto val="1"/>
        <c:lblAlgn val="ctr"/>
        <c:lblOffset val="100"/>
        <c:tickLblSkip val="1"/>
        <c:tickMarkSkip val="1"/>
        <c:noMultiLvlLbl val="0"/>
      </c:catAx>
      <c:valAx>
        <c:axId val="151073744"/>
        <c:scaling>
          <c:orientation val="minMax"/>
          <c:max val="100"/>
        </c:scaling>
        <c:delete val="0"/>
        <c:axPos val="l"/>
        <c:numFmt formatCode="0" sourceLinked="0"/>
        <c:majorTickMark val="out"/>
        <c:minorTickMark val="none"/>
        <c:tickLblPos val="nextTo"/>
        <c:spPr>
          <a:ln w="3188">
            <a:solidFill>
              <a:schemeClr val="tx1"/>
            </a:solidFill>
            <a:prstDash val="solid"/>
          </a:ln>
        </c:spPr>
        <c:txPr>
          <a:bodyPr rot="0" vert="horz"/>
          <a:lstStyle/>
          <a:p>
            <a:pPr>
              <a:defRPr sz="1200"/>
            </a:pPr>
            <a:endParaRPr lang="tr-TR"/>
          </a:p>
        </c:txPr>
        <c:crossAx val="151073184"/>
        <c:crosses val="autoZero"/>
        <c:crossBetween val="between"/>
      </c:valAx>
      <c:spPr>
        <a:noFill/>
        <a:ln w="25375">
          <a:noFill/>
        </a:ln>
      </c:spPr>
    </c:plotArea>
    <c:legend>
      <c:legendPos val="r"/>
      <c:layout>
        <c:manualLayout>
          <c:xMode val="edge"/>
          <c:yMode val="edge"/>
          <c:x val="0.62168603101144404"/>
          <c:y val="3.5295882985970098E-2"/>
          <c:w val="0.36500823213606098"/>
          <c:h val="0.93073525890025199"/>
        </c:manualLayout>
      </c:layout>
      <c:overlay val="0"/>
      <c:spPr>
        <a:noFill/>
        <a:ln w="25500">
          <a:noFill/>
        </a:ln>
      </c:spPr>
      <c:txPr>
        <a:bodyPr/>
        <a:lstStyle/>
        <a:p>
          <a:pPr>
            <a:defRPr sz="1200"/>
          </a:pPr>
          <a:endParaRPr lang="tr-TR"/>
        </a:p>
      </c:txPr>
    </c:legend>
    <c:plotVisOnly val="1"/>
    <c:dispBlanksAs val="gap"/>
    <c:showDLblsOverMax val="0"/>
  </c:chart>
  <c:spPr>
    <a:noFill/>
    <a:ln>
      <a:noFill/>
    </a:ln>
  </c:spPr>
  <c:txPr>
    <a:bodyPr/>
    <a:lstStyle/>
    <a:p>
      <a:pPr>
        <a:defRPr sz="1400" b="0" i="0" u="none" strike="noStrike" baseline="0">
          <a:solidFill>
            <a:schemeClr val="tx1"/>
          </a:solidFill>
          <a:latin typeface="Verdana"/>
          <a:ea typeface="Verdana"/>
          <a:cs typeface="Verdana"/>
        </a:defRPr>
      </a:pPr>
      <a:endParaRPr lang="tr-TR"/>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95522388059702E-2"/>
          <c:y val="7.0212765957450005E-2"/>
          <c:w val="0.433554316989466"/>
          <c:h val="0.88107432507499195"/>
        </c:manualLayout>
      </c:layout>
      <c:barChart>
        <c:barDir val="col"/>
        <c:grouping val="stacked"/>
        <c:varyColors val="0"/>
        <c:ser>
          <c:idx val="0"/>
          <c:order val="0"/>
          <c:tx>
            <c:strRef>
              <c:f>Sheet1!$A$1</c:f>
              <c:strCache>
                <c:ptCount val="1"/>
                <c:pt idx="0">
                  <c:v>1.999 TL ve altı</c:v>
                </c:pt>
              </c:strCache>
            </c:strRef>
          </c:tx>
          <c:spPr>
            <a:solidFill>
              <a:srgbClr val="FF0000"/>
            </a:solidFill>
            <a:ln w="25500">
              <a:noFill/>
            </a:ln>
            <a:scene3d>
              <a:camera prst="orthographicFront"/>
              <a:lightRig rig="threePt" dir="t"/>
            </a:scene3d>
            <a:sp3d>
              <a:bevelT w="190500" h="38100"/>
            </a:sp3d>
          </c:spPr>
          <c:invertIfNegative val="0"/>
          <c:dLbls>
            <c:dLbl>
              <c:idx val="0"/>
              <c:layout>
                <c:manualLayout>
                  <c:x val="1.5871658443297799E-3"/>
                  <c:y val="-1.3208460607457799E-2"/>
                </c:manualLayout>
              </c:layout>
              <c:spPr>
                <a:noFill/>
                <a:ln w="25500">
                  <a:noFill/>
                </a:ln>
              </c:spPr>
              <c:txPr>
                <a:bodyPr/>
                <a:lstStyle/>
                <a:p>
                  <a:pPr>
                    <a:defRPr b="1">
                      <a:solidFill>
                        <a:schemeClr val="bg1"/>
                      </a:solidFill>
                    </a:defRPr>
                  </a:pPr>
                  <a:endParaRPr lang="tr-T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6DE-42D9-9F21-945FEEF1D75F}"/>
                </c:ext>
              </c:extLst>
            </c:dLbl>
            <c:dLbl>
              <c:idx val="1"/>
              <c:layout>
                <c:manualLayout>
                  <c:x val="0.19558020048490099"/>
                  <c:y val="6.549321363151689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DE-42D9-9F21-945FEEF1D75F}"/>
                </c:ext>
              </c:extLst>
            </c:dLbl>
            <c:dLbl>
              <c:idx val="3"/>
              <c:layout>
                <c:manualLayout>
                  <c:x val="0.43921882712425903"/>
                  <c:y val="0.13018047394793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DE-42D9-9F21-945FEEF1D75F}"/>
                </c:ext>
              </c:extLst>
            </c:dLbl>
            <c:dLbl>
              <c:idx val="4"/>
              <c:layout>
                <c:manualLayout>
                  <c:x val="0.58057413718807604"/>
                  <c:y val="5.094635321082480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6DE-42D9-9F21-945FEEF1D75F}"/>
                </c:ext>
              </c:extLst>
            </c:dLbl>
            <c:spPr>
              <a:noFill/>
              <a:ln w="255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Sheet1!$A$2</c:f>
              <c:numCache>
                <c:formatCode>0.0</c:formatCode>
                <c:ptCount val="1"/>
                <c:pt idx="0">
                  <c:v>10.3</c:v>
                </c:pt>
              </c:numCache>
            </c:numRef>
          </c:val>
          <c:extLst>
            <c:ext xmlns:c16="http://schemas.microsoft.com/office/drawing/2014/chart" uri="{C3380CC4-5D6E-409C-BE32-E72D297353CC}">
              <c16:uniqueId val="{00000004-86DE-42D9-9F21-945FEEF1D75F}"/>
            </c:ext>
          </c:extLst>
        </c:ser>
        <c:ser>
          <c:idx val="1"/>
          <c:order val="1"/>
          <c:tx>
            <c:strRef>
              <c:f>Sheet1!$B$1</c:f>
              <c:strCache>
                <c:ptCount val="1"/>
                <c:pt idx="0">
                  <c:v>2.000 – 2.999 TL</c:v>
                </c:pt>
              </c:strCache>
            </c:strRef>
          </c:tx>
          <c:spPr>
            <a:solidFill>
              <a:srgbClr val="FF9900"/>
            </a:solidFill>
            <a:scene3d>
              <a:camera prst="orthographicFront"/>
              <a:lightRig rig="threePt" dir="t"/>
            </a:scene3d>
            <a:sp3d>
              <a:bevelT w="190500" h="38100"/>
            </a:sp3d>
          </c:spPr>
          <c:invertIfNegative val="0"/>
          <c:dLbls>
            <c:spPr>
              <a:solidFill>
                <a:srgbClr val="FF9933"/>
              </a:solidFill>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c:f>
              <c:numCache>
                <c:formatCode>0.0</c:formatCode>
                <c:ptCount val="1"/>
                <c:pt idx="0">
                  <c:v>18.899999999999999</c:v>
                </c:pt>
              </c:numCache>
            </c:numRef>
          </c:val>
          <c:extLst>
            <c:ext xmlns:c16="http://schemas.microsoft.com/office/drawing/2014/chart" uri="{C3380CC4-5D6E-409C-BE32-E72D297353CC}">
              <c16:uniqueId val="{00000005-86DE-42D9-9F21-945FEEF1D75F}"/>
            </c:ext>
          </c:extLst>
        </c:ser>
        <c:ser>
          <c:idx val="2"/>
          <c:order val="2"/>
          <c:tx>
            <c:strRef>
              <c:f>Sheet1!$C$1</c:f>
              <c:strCache>
                <c:ptCount val="1"/>
                <c:pt idx="0">
                  <c:v>3.000 – 3.999 TL</c:v>
                </c:pt>
              </c:strCache>
            </c:strRef>
          </c:tx>
          <c:spPr>
            <a:solidFill>
              <a:srgbClr val="008080"/>
            </a:solidFill>
            <a:scene3d>
              <a:camera prst="orthographicFront"/>
              <a:lightRig rig="threePt" dir="t"/>
            </a:scene3d>
            <a:sp3d>
              <a:bevelT w="190500" h="38100"/>
            </a:sp3d>
          </c:spPr>
          <c:invertIfNegative val="0"/>
          <c:dLbls>
            <c:dLbl>
              <c:idx val="0"/>
              <c:layout>
                <c:manualLayout>
                  <c:x val="-8.8029683083585501E-4"/>
                  <c:y val="3.71074078329888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6DE-42D9-9F21-945FEEF1D75F}"/>
                </c:ext>
              </c:extLst>
            </c:dLbl>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Sheet1!$C$2</c:f>
              <c:numCache>
                <c:formatCode>0.0</c:formatCode>
                <c:ptCount val="1"/>
                <c:pt idx="0">
                  <c:v>21.4</c:v>
                </c:pt>
              </c:numCache>
            </c:numRef>
          </c:val>
          <c:extLst>
            <c:ext xmlns:c16="http://schemas.microsoft.com/office/drawing/2014/chart" uri="{C3380CC4-5D6E-409C-BE32-E72D297353CC}">
              <c16:uniqueId val="{00000007-86DE-42D9-9F21-945FEEF1D75F}"/>
            </c:ext>
          </c:extLst>
        </c:ser>
        <c:ser>
          <c:idx val="3"/>
          <c:order val="3"/>
          <c:tx>
            <c:strRef>
              <c:f>Sheet1!$D$1</c:f>
              <c:strCache>
                <c:ptCount val="1"/>
                <c:pt idx="0">
                  <c:v>4.000 – 4.999 TL</c:v>
                </c:pt>
              </c:strCache>
            </c:strRef>
          </c:tx>
          <c:spPr>
            <a:solidFill>
              <a:srgbClr val="BBE0E3">
                <a:lumMod val="75000"/>
              </a:srgbClr>
            </a:solidFill>
            <a:scene3d>
              <a:camera prst="orthographicFront"/>
              <a:lightRig rig="threePt" dir="t"/>
            </a:scene3d>
            <a:sp3d>
              <a:bevelT w="190500" h="38100"/>
            </a:sp3d>
          </c:spPr>
          <c:invertIfNegative val="0"/>
          <c:dPt>
            <c:idx val="0"/>
            <c:invertIfNegative val="0"/>
            <c:bubble3D val="0"/>
            <c:spPr>
              <a:solidFill>
                <a:srgbClr val="BBE0E3">
                  <a:lumMod val="75000"/>
                </a:srgbClr>
              </a:solidFill>
              <a:ln>
                <a:noFill/>
              </a:ln>
              <a:scene3d>
                <a:camera prst="orthographicFront"/>
                <a:lightRig rig="threePt" dir="t"/>
              </a:scene3d>
              <a:sp3d>
                <a:bevelT w="190500" h="38100"/>
              </a:sp3d>
            </c:spPr>
            <c:extLst>
              <c:ext xmlns:c16="http://schemas.microsoft.com/office/drawing/2014/chart" uri="{C3380CC4-5D6E-409C-BE32-E72D297353CC}">
                <c16:uniqueId val="{00000009-86DE-42D9-9F21-945FEEF1D75F}"/>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Sheet1!$D$2</c:f>
              <c:numCache>
                <c:formatCode>0.0</c:formatCode>
                <c:ptCount val="1"/>
                <c:pt idx="0">
                  <c:v>12.7</c:v>
                </c:pt>
              </c:numCache>
            </c:numRef>
          </c:val>
          <c:extLst>
            <c:ext xmlns:c16="http://schemas.microsoft.com/office/drawing/2014/chart" uri="{C3380CC4-5D6E-409C-BE32-E72D297353CC}">
              <c16:uniqueId val="{0000000A-86DE-42D9-9F21-945FEEF1D75F}"/>
            </c:ext>
          </c:extLst>
        </c:ser>
        <c:ser>
          <c:idx val="4"/>
          <c:order val="4"/>
          <c:tx>
            <c:strRef>
              <c:f>Sheet1!$E$1</c:f>
              <c:strCache>
                <c:ptCount val="1"/>
                <c:pt idx="0">
                  <c:v>5.000 – 5.999 TL</c:v>
                </c:pt>
              </c:strCache>
            </c:strRef>
          </c:tx>
          <c:spPr>
            <a:solidFill>
              <a:srgbClr val="0070C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Sheet1!$E$2</c:f>
              <c:numCache>
                <c:formatCode>0.0</c:formatCode>
                <c:ptCount val="1"/>
                <c:pt idx="0">
                  <c:v>8.3000000000000007</c:v>
                </c:pt>
              </c:numCache>
            </c:numRef>
          </c:val>
          <c:extLst>
            <c:ext xmlns:c16="http://schemas.microsoft.com/office/drawing/2014/chart" uri="{C3380CC4-5D6E-409C-BE32-E72D297353CC}">
              <c16:uniqueId val="{0000000B-86DE-42D9-9F21-945FEEF1D75F}"/>
            </c:ext>
          </c:extLst>
        </c:ser>
        <c:ser>
          <c:idx val="5"/>
          <c:order val="5"/>
          <c:tx>
            <c:strRef>
              <c:f>Sheet1!$F$1</c:f>
              <c:strCache>
                <c:ptCount val="1"/>
                <c:pt idx="0">
                  <c:v>6.000 TL ve üstü</c:v>
                </c:pt>
              </c:strCache>
            </c:strRef>
          </c:tx>
          <c:spPr>
            <a:solidFill>
              <a:srgbClr val="00B0F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Sheet1!$F$2</c:f>
              <c:numCache>
                <c:formatCode>0.0</c:formatCode>
                <c:ptCount val="1"/>
                <c:pt idx="0">
                  <c:v>6.8</c:v>
                </c:pt>
              </c:numCache>
            </c:numRef>
          </c:val>
          <c:extLst>
            <c:ext xmlns:c16="http://schemas.microsoft.com/office/drawing/2014/chart" uri="{C3380CC4-5D6E-409C-BE32-E72D297353CC}">
              <c16:uniqueId val="{0000000C-86DE-42D9-9F21-945FEEF1D75F}"/>
            </c:ext>
          </c:extLst>
        </c:ser>
        <c:ser>
          <c:idx val="6"/>
          <c:order val="6"/>
          <c:tx>
            <c:strRef>
              <c:f>Sheet1!$G$1</c:f>
              <c:strCache>
                <c:ptCount val="1"/>
                <c:pt idx="0">
                  <c:v>Belirtmek İstemiyor</c:v>
                </c:pt>
              </c:strCache>
            </c:strRef>
          </c:tx>
          <c:spPr>
            <a:solidFill>
              <a:srgbClr val="80808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Sheet1!$G$2</c:f>
              <c:numCache>
                <c:formatCode>0.0</c:formatCode>
                <c:ptCount val="1"/>
                <c:pt idx="0">
                  <c:v>21.6</c:v>
                </c:pt>
              </c:numCache>
            </c:numRef>
          </c:val>
          <c:extLst>
            <c:ext xmlns:c16="http://schemas.microsoft.com/office/drawing/2014/chart" uri="{C3380CC4-5D6E-409C-BE32-E72D297353CC}">
              <c16:uniqueId val="{0000000D-86DE-42D9-9F21-945FEEF1D75F}"/>
            </c:ext>
          </c:extLst>
        </c:ser>
        <c:dLbls>
          <c:showLegendKey val="0"/>
          <c:showVal val="1"/>
          <c:showCatName val="0"/>
          <c:showSerName val="0"/>
          <c:showPercent val="0"/>
          <c:showBubbleSize val="0"/>
        </c:dLbls>
        <c:gapWidth val="10"/>
        <c:overlap val="100"/>
        <c:axId val="151079344"/>
        <c:axId val="151079904"/>
      </c:barChart>
      <c:catAx>
        <c:axId val="151079344"/>
        <c:scaling>
          <c:orientation val="minMax"/>
        </c:scaling>
        <c:delete val="0"/>
        <c:axPos val="b"/>
        <c:majorTickMark val="none"/>
        <c:minorTickMark val="none"/>
        <c:tickLblPos val="none"/>
        <c:crossAx val="151079904"/>
        <c:crosses val="autoZero"/>
        <c:auto val="1"/>
        <c:lblAlgn val="ctr"/>
        <c:lblOffset val="100"/>
        <c:tickLblSkip val="1"/>
        <c:tickMarkSkip val="1"/>
        <c:noMultiLvlLbl val="0"/>
      </c:catAx>
      <c:valAx>
        <c:axId val="151079904"/>
        <c:scaling>
          <c:orientation val="minMax"/>
          <c:max val="100"/>
        </c:scaling>
        <c:delete val="0"/>
        <c:axPos val="l"/>
        <c:numFmt formatCode="0" sourceLinked="0"/>
        <c:majorTickMark val="out"/>
        <c:minorTickMark val="none"/>
        <c:tickLblPos val="nextTo"/>
        <c:spPr>
          <a:ln w="3188">
            <a:solidFill>
              <a:schemeClr val="tx1"/>
            </a:solidFill>
            <a:prstDash val="solid"/>
          </a:ln>
        </c:spPr>
        <c:txPr>
          <a:bodyPr rot="0" vert="horz"/>
          <a:lstStyle/>
          <a:p>
            <a:pPr>
              <a:defRPr sz="1200"/>
            </a:pPr>
            <a:endParaRPr lang="tr-TR"/>
          </a:p>
        </c:txPr>
        <c:crossAx val="151079344"/>
        <c:crosses val="autoZero"/>
        <c:crossBetween val="between"/>
        <c:majorUnit val="10"/>
        <c:minorUnit val="1"/>
      </c:valAx>
      <c:spPr>
        <a:noFill/>
        <a:ln w="25375">
          <a:noFill/>
        </a:ln>
      </c:spPr>
    </c:plotArea>
    <c:legend>
      <c:legendPos val="r"/>
      <c:layout>
        <c:manualLayout>
          <c:xMode val="edge"/>
          <c:yMode val="edge"/>
          <c:x val="0.554067127968499"/>
          <c:y val="8.6652066163333499E-2"/>
          <c:w val="0.42674559117156002"/>
          <c:h val="0.84255662497838801"/>
        </c:manualLayout>
      </c:layout>
      <c:overlay val="0"/>
      <c:txPr>
        <a:bodyPr/>
        <a:lstStyle/>
        <a:p>
          <a:pPr>
            <a:defRPr sz="1200"/>
          </a:pPr>
          <a:endParaRPr lang="tr-TR"/>
        </a:p>
      </c:txPr>
    </c:legend>
    <c:plotVisOnly val="1"/>
    <c:dispBlanksAs val="gap"/>
    <c:showDLblsOverMax val="0"/>
  </c:chart>
  <c:spPr>
    <a:noFill/>
    <a:ln>
      <a:noFill/>
    </a:ln>
  </c:spPr>
  <c:txPr>
    <a:bodyPr/>
    <a:lstStyle/>
    <a:p>
      <a:pPr>
        <a:defRPr sz="1400" b="0" i="0" u="none" strike="noStrike" baseline="0">
          <a:solidFill>
            <a:schemeClr val="tx1"/>
          </a:solidFill>
          <a:latin typeface="Verdana"/>
          <a:ea typeface="Verdana"/>
          <a:cs typeface="Verdana"/>
        </a:defRPr>
      </a:pPr>
      <a:endParaRPr lang="tr-TR"/>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968031907843198"/>
          <c:y val="1.0063166219671699E-2"/>
          <c:w val="0.60094252307678198"/>
          <c:h val="0.95261943324019704"/>
        </c:manualLayout>
      </c:layout>
      <c:barChart>
        <c:barDir val="bar"/>
        <c:grouping val="clustered"/>
        <c:varyColors val="0"/>
        <c:ser>
          <c:idx val="0"/>
          <c:order val="0"/>
          <c:spPr>
            <a:solidFill>
              <a:srgbClr val="FF0000"/>
            </a:solidFill>
            <a:ln w="21054">
              <a:noFill/>
            </a:ln>
            <a:scene3d>
              <a:camera prst="orthographicFront"/>
              <a:lightRig rig="threePt" dir="t"/>
            </a:scene3d>
            <a:sp3d>
              <a:bevelT w="190500" h="38100"/>
            </a:sp3d>
          </c:spPr>
          <c:invertIfNegative val="0"/>
          <c:dLbls>
            <c:numFmt formatCode="0.0" sourceLinked="0"/>
            <c:spPr>
              <a:noFill/>
              <a:ln w="21054">
                <a:noFill/>
              </a:ln>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Sheet1!$I$23:$I$26</c:f>
              <c:strCache>
                <c:ptCount val="4"/>
                <c:pt idx="0">
                  <c:v>A</c:v>
                </c:pt>
                <c:pt idx="1">
                  <c:v>B</c:v>
                </c:pt>
                <c:pt idx="2">
                  <c:v>C1</c:v>
                </c:pt>
                <c:pt idx="3">
                  <c:v>C2</c:v>
                </c:pt>
              </c:strCache>
            </c:strRef>
          </c:cat>
          <c:val>
            <c:numRef>
              <c:f>Sheet1!$J$23:$J$26</c:f>
              <c:numCache>
                <c:formatCode>0.0</c:formatCode>
                <c:ptCount val="4"/>
                <c:pt idx="0">
                  <c:v>10.1</c:v>
                </c:pt>
                <c:pt idx="1">
                  <c:v>20.399999999999999</c:v>
                </c:pt>
                <c:pt idx="2">
                  <c:v>43</c:v>
                </c:pt>
                <c:pt idx="3">
                  <c:v>26.5</c:v>
                </c:pt>
              </c:numCache>
            </c:numRef>
          </c:val>
          <c:extLst>
            <c:ext xmlns:c16="http://schemas.microsoft.com/office/drawing/2014/chart" uri="{C3380CC4-5D6E-409C-BE32-E72D297353CC}">
              <c16:uniqueId val="{00000000-5F7C-497B-804A-64B976D98B31}"/>
            </c:ext>
          </c:extLst>
        </c:ser>
        <c:dLbls>
          <c:showLegendKey val="0"/>
          <c:showVal val="1"/>
          <c:showCatName val="0"/>
          <c:showSerName val="0"/>
          <c:showPercent val="0"/>
          <c:showBubbleSize val="0"/>
        </c:dLbls>
        <c:gapWidth val="30"/>
        <c:axId val="151082144"/>
        <c:axId val="151082704"/>
      </c:barChart>
      <c:catAx>
        <c:axId val="151082144"/>
        <c:scaling>
          <c:orientation val="maxMin"/>
        </c:scaling>
        <c:delete val="0"/>
        <c:axPos val="l"/>
        <c:numFmt formatCode="General" sourceLinked="1"/>
        <c:majorTickMark val="out"/>
        <c:minorTickMark val="none"/>
        <c:tickLblPos val="nextTo"/>
        <c:spPr>
          <a:ln w="2632">
            <a:solidFill>
              <a:srgbClr val="000000"/>
            </a:solidFill>
            <a:prstDash val="solid"/>
          </a:ln>
        </c:spPr>
        <c:txPr>
          <a:bodyPr rot="0" vert="horz"/>
          <a:lstStyle/>
          <a:p>
            <a:pPr>
              <a:defRPr/>
            </a:pPr>
            <a:endParaRPr lang="tr-TR"/>
          </a:p>
        </c:txPr>
        <c:crossAx val="151082704"/>
        <c:crosses val="autoZero"/>
        <c:auto val="1"/>
        <c:lblAlgn val="ctr"/>
        <c:lblOffset val="100"/>
        <c:tickLblSkip val="1"/>
        <c:tickMarkSkip val="1"/>
        <c:noMultiLvlLbl val="0"/>
      </c:catAx>
      <c:valAx>
        <c:axId val="151082704"/>
        <c:scaling>
          <c:orientation val="minMax"/>
        </c:scaling>
        <c:delete val="1"/>
        <c:axPos val="t"/>
        <c:numFmt formatCode="0.0" sourceLinked="1"/>
        <c:majorTickMark val="out"/>
        <c:minorTickMark val="none"/>
        <c:tickLblPos val="none"/>
        <c:crossAx val="151082144"/>
        <c:crosses val="autoZero"/>
        <c:crossBetween val="between"/>
      </c:valAx>
      <c:spPr>
        <a:noFill/>
        <a:ln w="25400">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1230277643507506E-2"/>
          <c:y val="4.4222966146277097E-2"/>
          <c:w val="0.90504089096999196"/>
          <c:h val="0.72451879538399799"/>
        </c:manualLayout>
      </c:layout>
      <c:barChart>
        <c:barDir val="col"/>
        <c:grouping val="percentStacked"/>
        <c:varyColors val="0"/>
        <c:ser>
          <c:idx val="0"/>
          <c:order val="0"/>
          <c:tx>
            <c:strRef>
              <c:f>Sayfa1!$B$6</c:f>
              <c:strCache>
                <c:ptCount val="1"/>
                <c:pt idx="0">
                  <c:v>15 günde 1 defa ve daha sık</c:v>
                </c:pt>
              </c:strCache>
            </c:strRef>
          </c:tx>
          <c:spPr>
            <a:solidFill>
              <a:srgbClr val="FF0000"/>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200"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Toplu Gıda</c:v>
                </c:pt>
                <c:pt idx="1">
                  <c:v>Kırtasiye</c:v>
                </c:pt>
                <c:pt idx="2">
                  <c:v>Giyim / Aksesuar</c:v>
                </c:pt>
                <c:pt idx="3">
                  <c:v>Kozmetik</c:v>
                </c:pt>
                <c:pt idx="4">
                  <c:v>Oyuncak</c:v>
                </c:pt>
                <c:pt idx="5">
                  <c:v>Ayakkabı / Çanta</c:v>
                </c:pt>
                <c:pt idx="6">
                  <c:v>Yapı Market </c:v>
                </c:pt>
                <c:pt idx="7">
                  <c:v>Ev Tekstili / Dekorasyonu </c:v>
                </c:pt>
                <c:pt idx="8">
                  <c:v>Elektronik </c:v>
                </c:pt>
              </c:strCache>
            </c:strRef>
          </c:cat>
          <c:val>
            <c:numRef>
              <c:f>Sayfa1!$B$7:$B$15</c:f>
              <c:numCache>
                <c:formatCode>0.0</c:formatCode>
                <c:ptCount val="9"/>
                <c:pt idx="0">
                  <c:v>50.2</c:v>
                </c:pt>
                <c:pt idx="1">
                  <c:v>15.6</c:v>
                </c:pt>
                <c:pt idx="2">
                  <c:v>12.7</c:v>
                </c:pt>
                <c:pt idx="3">
                  <c:v>10.5</c:v>
                </c:pt>
                <c:pt idx="4">
                  <c:v>5.0999999999999996</c:v>
                </c:pt>
              </c:numCache>
            </c:numRef>
          </c:val>
          <c:extLst>
            <c:ext xmlns:c16="http://schemas.microsoft.com/office/drawing/2014/chart" uri="{C3380CC4-5D6E-409C-BE32-E72D297353CC}">
              <c16:uniqueId val="{00000000-8626-4FAE-8468-FA274EE1CB77}"/>
            </c:ext>
          </c:extLst>
        </c:ser>
        <c:ser>
          <c:idx val="1"/>
          <c:order val="1"/>
          <c:tx>
            <c:strRef>
              <c:f>Sayfa1!$C$6</c:f>
              <c:strCache>
                <c:ptCount val="1"/>
                <c:pt idx="0">
                  <c:v>Ayda 1 defa</c:v>
                </c:pt>
              </c:strCache>
            </c:strRef>
          </c:tx>
          <c:spPr>
            <a:solidFill>
              <a:srgbClr val="FF9900"/>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Toplu Gıda</c:v>
                </c:pt>
                <c:pt idx="1">
                  <c:v>Kırtasiye</c:v>
                </c:pt>
                <c:pt idx="2">
                  <c:v>Giyim / Aksesuar</c:v>
                </c:pt>
                <c:pt idx="3">
                  <c:v>Kozmetik</c:v>
                </c:pt>
                <c:pt idx="4">
                  <c:v>Oyuncak</c:v>
                </c:pt>
                <c:pt idx="5">
                  <c:v>Ayakkabı / Çanta</c:v>
                </c:pt>
                <c:pt idx="6">
                  <c:v>Yapı Market </c:v>
                </c:pt>
                <c:pt idx="7">
                  <c:v>Ev Tekstili / Dekorasyonu </c:v>
                </c:pt>
                <c:pt idx="8">
                  <c:v>Elektronik </c:v>
                </c:pt>
              </c:strCache>
            </c:strRef>
          </c:cat>
          <c:val>
            <c:numRef>
              <c:f>Sayfa1!$C$7:$C$15</c:f>
              <c:numCache>
                <c:formatCode>0.0</c:formatCode>
                <c:ptCount val="9"/>
                <c:pt idx="0">
                  <c:v>41.5</c:v>
                </c:pt>
                <c:pt idx="1">
                  <c:v>20.3</c:v>
                </c:pt>
                <c:pt idx="2">
                  <c:v>28.5</c:v>
                </c:pt>
                <c:pt idx="3">
                  <c:v>31.5</c:v>
                </c:pt>
                <c:pt idx="4">
                  <c:v>11.3</c:v>
                </c:pt>
                <c:pt idx="5">
                  <c:v>11.9</c:v>
                </c:pt>
                <c:pt idx="6">
                  <c:v>7.9</c:v>
                </c:pt>
                <c:pt idx="7">
                  <c:v>6.4</c:v>
                </c:pt>
              </c:numCache>
            </c:numRef>
          </c:val>
          <c:extLst>
            <c:ext xmlns:c16="http://schemas.microsoft.com/office/drawing/2014/chart" uri="{C3380CC4-5D6E-409C-BE32-E72D297353CC}">
              <c16:uniqueId val="{00000001-8626-4FAE-8468-FA274EE1CB77}"/>
            </c:ext>
          </c:extLst>
        </c:ser>
        <c:ser>
          <c:idx val="2"/>
          <c:order val="2"/>
          <c:tx>
            <c:strRef>
              <c:f>Sayfa1!$D$6</c:f>
              <c:strCache>
                <c:ptCount val="1"/>
                <c:pt idx="0">
                  <c:v>2-3 ayda 1 defa</c:v>
                </c:pt>
              </c:strCache>
            </c:strRef>
          </c:tx>
          <c:spPr>
            <a:solidFill>
              <a:srgbClr val="008080"/>
            </a:solidFill>
            <a:scene3d>
              <a:camera prst="orthographicFront"/>
              <a:lightRig rig="threePt" dir="t"/>
            </a:scene3d>
            <a:sp3d>
              <a:bevelT w="190500" h="38100"/>
            </a:sp3d>
          </c:spPr>
          <c:invertIfNegative val="0"/>
          <c:dLbls>
            <c:dLbl>
              <c:idx val="0"/>
              <c:spPr>
                <a:noFill/>
                <a:ln>
                  <a:noFill/>
                </a:ln>
                <a:effectLst/>
              </c:spPr>
              <c:txPr>
                <a:bodyPr wrap="square" lIns="38100" tIns="19050" rIns="38100" bIns="19050" anchor="b">
                  <a:noAutofit/>
                </a:bodyPr>
                <a:lstStyle/>
                <a:p>
                  <a:pPr>
                    <a:defRPr sz="1200" b="1">
                      <a:solidFill>
                        <a:schemeClr val="bg1"/>
                      </a:solidFill>
                    </a:defRPr>
                  </a:pPr>
                  <a:endParaRPr lang="tr-TR"/>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79E-444B-89DA-057CFFE4F84C}"/>
                </c:ext>
              </c:extLst>
            </c:dLbl>
            <c:spPr>
              <a:noFill/>
              <a:ln>
                <a:noFill/>
              </a:ln>
              <a:effectLst/>
            </c:spPr>
            <c:txPr>
              <a:bodyPr wrap="square" lIns="38100" tIns="19050" rIns="38100" bIns="19050" anchor="ctr">
                <a:spAutoFit/>
              </a:bodyPr>
              <a:lstStyle/>
              <a:p>
                <a:pPr>
                  <a:defRPr sz="1200"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Toplu Gıda</c:v>
                </c:pt>
                <c:pt idx="1">
                  <c:v>Kırtasiye</c:v>
                </c:pt>
                <c:pt idx="2">
                  <c:v>Giyim / Aksesuar</c:v>
                </c:pt>
                <c:pt idx="3">
                  <c:v>Kozmetik</c:v>
                </c:pt>
                <c:pt idx="4">
                  <c:v>Oyuncak</c:v>
                </c:pt>
                <c:pt idx="5">
                  <c:v>Ayakkabı / Çanta</c:v>
                </c:pt>
                <c:pt idx="6">
                  <c:v>Yapı Market </c:v>
                </c:pt>
                <c:pt idx="7">
                  <c:v>Ev Tekstili / Dekorasyonu </c:v>
                </c:pt>
                <c:pt idx="8">
                  <c:v>Elektronik </c:v>
                </c:pt>
              </c:strCache>
            </c:strRef>
          </c:cat>
          <c:val>
            <c:numRef>
              <c:f>Sayfa1!$D$7:$D$15</c:f>
              <c:numCache>
                <c:formatCode>0.0</c:formatCode>
                <c:ptCount val="9"/>
                <c:pt idx="0">
                  <c:v>5</c:v>
                </c:pt>
                <c:pt idx="1">
                  <c:v>23.1</c:v>
                </c:pt>
                <c:pt idx="2">
                  <c:v>33.4</c:v>
                </c:pt>
                <c:pt idx="3">
                  <c:v>32</c:v>
                </c:pt>
                <c:pt idx="4">
                  <c:v>16.100000000000001</c:v>
                </c:pt>
                <c:pt idx="5">
                  <c:v>26.7</c:v>
                </c:pt>
                <c:pt idx="6">
                  <c:v>10.8</c:v>
                </c:pt>
                <c:pt idx="7">
                  <c:v>11.5</c:v>
                </c:pt>
                <c:pt idx="8">
                  <c:v>6.8</c:v>
                </c:pt>
              </c:numCache>
            </c:numRef>
          </c:val>
          <c:extLst>
            <c:ext xmlns:c16="http://schemas.microsoft.com/office/drawing/2014/chart" uri="{C3380CC4-5D6E-409C-BE32-E72D297353CC}">
              <c16:uniqueId val="{00000002-8626-4FAE-8468-FA274EE1CB77}"/>
            </c:ext>
          </c:extLst>
        </c:ser>
        <c:ser>
          <c:idx val="3"/>
          <c:order val="3"/>
          <c:tx>
            <c:strRef>
              <c:f>Sayfa1!$E$6</c:f>
              <c:strCache>
                <c:ptCount val="1"/>
                <c:pt idx="0">
                  <c:v>4-5 ayda 1 defa</c:v>
                </c:pt>
              </c:strCache>
            </c:strRef>
          </c:tx>
          <c:spPr>
            <a:solidFill>
              <a:schemeClr val="accent1">
                <a:lumMod val="75000"/>
              </a:schemeClr>
            </a:solidFill>
            <a:scene3d>
              <a:camera prst="orthographicFront"/>
              <a:lightRig rig="threePt" dir="t"/>
            </a:scene3d>
            <a:sp3d>
              <a:bevelT w="190500" h="38100"/>
            </a:sp3d>
          </c:spPr>
          <c:invertIfNegative val="0"/>
          <c:dLbls>
            <c:dLbl>
              <c:idx val="0"/>
              <c:spPr>
                <a:noFill/>
                <a:ln>
                  <a:noFill/>
                </a:ln>
                <a:effectLst/>
              </c:spPr>
              <c:txPr>
                <a:bodyPr wrap="square" lIns="38100" tIns="19050" rIns="38100" bIns="19050" anchor="b">
                  <a:noAutofit/>
                </a:bodyPr>
                <a:lstStyle/>
                <a:p>
                  <a:pPr>
                    <a:defRPr sz="1400"/>
                  </a:pPr>
                  <a:endParaRPr lang="tr-TR"/>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79E-444B-89DA-057CFFE4F84C}"/>
                </c:ext>
              </c:extLst>
            </c:dLbl>
            <c:spPr>
              <a:noFill/>
              <a:ln>
                <a:noFill/>
              </a:ln>
              <a:effectLst/>
            </c:spPr>
            <c:txPr>
              <a:bodyPr wrap="square" lIns="38100" tIns="19050" rIns="38100" bIns="19050" anchor="ctr">
                <a:spAutoFit/>
              </a:bodyPr>
              <a:lstStyle/>
              <a:p>
                <a:pPr>
                  <a:defRPr sz="14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Toplu Gıda</c:v>
                </c:pt>
                <c:pt idx="1">
                  <c:v>Kırtasiye</c:v>
                </c:pt>
                <c:pt idx="2">
                  <c:v>Giyim / Aksesuar</c:v>
                </c:pt>
                <c:pt idx="3">
                  <c:v>Kozmetik</c:v>
                </c:pt>
                <c:pt idx="4">
                  <c:v>Oyuncak</c:v>
                </c:pt>
                <c:pt idx="5">
                  <c:v>Ayakkabı / Çanta</c:v>
                </c:pt>
                <c:pt idx="6">
                  <c:v>Yapı Market </c:v>
                </c:pt>
                <c:pt idx="7">
                  <c:v>Ev Tekstili / Dekorasyonu </c:v>
                </c:pt>
                <c:pt idx="8">
                  <c:v>Elektronik </c:v>
                </c:pt>
              </c:strCache>
            </c:strRef>
          </c:cat>
          <c:val>
            <c:numRef>
              <c:f>Sayfa1!$E$7:$E$15</c:f>
              <c:numCache>
                <c:formatCode>0.0</c:formatCode>
                <c:ptCount val="9"/>
                <c:pt idx="0">
                  <c:v>1.8</c:v>
                </c:pt>
                <c:pt idx="1">
                  <c:v>13.6</c:v>
                </c:pt>
                <c:pt idx="2">
                  <c:v>13.8</c:v>
                </c:pt>
                <c:pt idx="3">
                  <c:v>13.6</c:v>
                </c:pt>
                <c:pt idx="4">
                  <c:v>13.8</c:v>
                </c:pt>
                <c:pt idx="5">
                  <c:v>24.7</c:v>
                </c:pt>
                <c:pt idx="6">
                  <c:v>10</c:v>
                </c:pt>
                <c:pt idx="7">
                  <c:v>11.8</c:v>
                </c:pt>
                <c:pt idx="8">
                  <c:v>9.7000000000000011</c:v>
                </c:pt>
              </c:numCache>
            </c:numRef>
          </c:val>
          <c:extLst>
            <c:ext xmlns:c16="http://schemas.microsoft.com/office/drawing/2014/chart" uri="{C3380CC4-5D6E-409C-BE32-E72D297353CC}">
              <c16:uniqueId val="{00000003-8626-4FAE-8468-FA274EE1CB77}"/>
            </c:ext>
          </c:extLst>
        </c:ser>
        <c:ser>
          <c:idx val="4"/>
          <c:order val="4"/>
          <c:tx>
            <c:strRef>
              <c:f>Sayfa1!$F$6</c:f>
              <c:strCache>
                <c:ptCount val="1"/>
                <c:pt idx="0">
                  <c:v>6 ayda 1 defa ve daha seyrek</c:v>
                </c:pt>
              </c:strCache>
            </c:strRef>
          </c:tx>
          <c:spPr>
            <a:solidFill>
              <a:schemeClr val="bg1">
                <a:lumMod val="50000"/>
              </a:schemeClr>
            </a:solidFill>
            <a:scene3d>
              <a:camera prst="orthographicFront"/>
              <a:lightRig rig="threePt" dir="t"/>
            </a:scene3d>
            <a:sp3d>
              <a:bevelT w="190500" h="38100"/>
            </a:sp3d>
          </c:spPr>
          <c:invertIfNegative val="0"/>
          <c:dLbls>
            <c:dLbl>
              <c:idx val="0"/>
              <c:spPr>
                <a:noFill/>
                <a:ln>
                  <a:noFill/>
                </a:ln>
                <a:effectLst/>
              </c:spPr>
              <c:txPr>
                <a:bodyPr wrap="square" lIns="38100" tIns="19050" rIns="38100" bIns="19050" anchor="b">
                  <a:noAutofit/>
                </a:bodyPr>
                <a:lstStyle/>
                <a:p>
                  <a:pPr>
                    <a:defRPr sz="1100" b="0">
                      <a:solidFill>
                        <a:schemeClr val="tx1"/>
                      </a:solidFill>
                    </a:defRPr>
                  </a:pPr>
                  <a:endParaRPr lang="tr-T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626-4FAE-8468-FA274EE1CB77}"/>
                </c:ext>
              </c:extLst>
            </c:dLbl>
            <c:spPr>
              <a:noFill/>
              <a:ln>
                <a:noFill/>
              </a:ln>
              <a:effectLst/>
            </c:spPr>
            <c:txPr>
              <a:bodyPr wrap="square" lIns="38100" tIns="19050" rIns="38100" bIns="19050" anchor="ctr">
                <a:spAutoFit/>
              </a:bodyPr>
              <a:lstStyle/>
              <a:p>
                <a:pPr>
                  <a:defRPr sz="1100" b="0">
                    <a:solidFill>
                      <a:schemeClr val="tx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Toplu Gıda</c:v>
                </c:pt>
                <c:pt idx="1">
                  <c:v>Kırtasiye</c:v>
                </c:pt>
                <c:pt idx="2">
                  <c:v>Giyim / Aksesuar</c:v>
                </c:pt>
                <c:pt idx="3">
                  <c:v>Kozmetik</c:v>
                </c:pt>
                <c:pt idx="4">
                  <c:v>Oyuncak</c:v>
                </c:pt>
                <c:pt idx="5">
                  <c:v>Ayakkabı / Çanta</c:v>
                </c:pt>
                <c:pt idx="6">
                  <c:v>Yapı Market </c:v>
                </c:pt>
                <c:pt idx="7">
                  <c:v>Ev Tekstili / Dekorasyonu </c:v>
                </c:pt>
                <c:pt idx="8">
                  <c:v>Elektronik </c:v>
                </c:pt>
              </c:strCache>
            </c:strRef>
          </c:cat>
          <c:val>
            <c:numRef>
              <c:f>Sayfa1!$F$7:$F$15</c:f>
              <c:numCache>
                <c:formatCode>0.0</c:formatCode>
                <c:ptCount val="9"/>
                <c:pt idx="0">
                  <c:v>1.5</c:v>
                </c:pt>
                <c:pt idx="1">
                  <c:v>27.3</c:v>
                </c:pt>
                <c:pt idx="2">
                  <c:v>11.7</c:v>
                </c:pt>
                <c:pt idx="3">
                  <c:v>12.3</c:v>
                </c:pt>
                <c:pt idx="4">
                  <c:v>53.600000000000009</c:v>
                </c:pt>
                <c:pt idx="5">
                  <c:v>36.700000000000003</c:v>
                </c:pt>
                <c:pt idx="6">
                  <c:v>71.300000000000011</c:v>
                </c:pt>
                <c:pt idx="7">
                  <c:v>70.2</c:v>
                </c:pt>
                <c:pt idx="8">
                  <c:v>83.6</c:v>
                </c:pt>
              </c:numCache>
            </c:numRef>
          </c:val>
          <c:extLst>
            <c:ext xmlns:c16="http://schemas.microsoft.com/office/drawing/2014/chart" uri="{C3380CC4-5D6E-409C-BE32-E72D297353CC}">
              <c16:uniqueId val="{00000005-8626-4FAE-8468-FA274EE1CB77}"/>
            </c:ext>
          </c:extLst>
        </c:ser>
        <c:dLbls>
          <c:dLblPos val="ctr"/>
          <c:showLegendKey val="0"/>
          <c:showVal val="1"/>
          <c:showCatName val="0"/>
          <c:showSerName val="0"/>
          <c:showPercent val="0"/>
          <c:showBubbleSize val="0"/>
        </c:dLbls>
        <c:gapWidth val="30"/>
        <c:overlap val="100"/>
        <c:axId val="151593984"/>
        <c:axId val="151594544"/>
      </c:barChart>
      <c:catAx>
        <c:axId val="151593984"/>
        <c:scaling>
          <c:orientation val="minMax"/>
        </c:scaling>
        <c:delete val="0"/>
        <c:axPos val="b"/>
        <c:numFmt formatCode="General" sourceLinked="1"/>
        <c:majorTickMark val="out"/>
        <c:minorTickMark val="none"/>
        <c:tickLblPos val="nextTo"/>
        <c:txPr>
          <a:bodyPr rot="0" vert="horz"/>
          <a:lstStyle/>
          <a:p>
            <a:pPr>
              <a:defRPr sz="1050" b="0"/>
            </a:pPr>
            <a:endParaRPr lang="tr-TR"/>
          </a:p>
        </c:txPr>
        <c:crossAx val="151594544"/>
        <c:crosses val="autoZero"/>
        <c:auto val="1"/>
        <c:lblAlgn val="ctr"/>
        <c:lblOffset val="100"/>
        <c:noMultiLvlLbl val="0"/>
      </c:catAx>
      <c:valAx>
        <c:axId val="151594544"/>
        <c:scaling>
          <c:orientation val="minMax"/>
        </c:scaling>
        <c:delete val="0"/>
        <c:axPos val="l"/>
        <c:numFmt formatCode="0%" sourceLinked="0"/>
        <c:majorTickMark val="out"/>
        <c:minorTickMark val="none"/>
        <c:tickLblPos val="nextTo"/>
        <c:crossAx val="151593984"/>
        <c:crosses val="autoZero"/>
        <c:crossBetween val="between"/>
      </c:valAx>
      <c:spPr>
        <a:noFill/>
        <a:ln w="25398">
          <a:noFill/>
        </a:ln>
      </c:spPr>
    </c:plotArea>
    <c:legend>
      <c:legendPos val="b"/>
      <c:layout>
        <c:manualLayout>
          <c:xMode val="edge"/>
          <c:yMode val="edge"/>
          <c:x val="2.6353697817317501E-2"/>
          <c:y val="0.88997043055379799"/>
          <c:w val="0.963989665419826"/>
          <c:h val="9.9290880090554506E-2"/>
        </c:manualLayout>
      </c:layout>
      <c:overlay val="0"/>
      <c:txPr>
        <a:bodyPr/>
        <a:lstStyle/>
        <a:p>
          <a:pPr>
            <a:defRPr sz="1100"/>
          </a:pPr>
          <a:endParaRPr lang="tr-TR"/>
        </a:p>
      </c:txPr>
    </c:legend>
    <c:plotVisOnly val="1"/>
    <c:dispBlanksAs val="gap"/>
    <c:showDLblsOverMax val="0"/>
  </c:chart>
  <c:txPr>
    <a:bodyPr/>
    <a:lstStyle/>
    <a:p>
      <a:pPr>
        <a:defRPr sz="1000">
          <a:latin typeface="+mj-lt"/>
        </a:defRPr>
      </a:pPr>
      <a:endParaRPr lang="tr-T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1230277643507506E-2"/>
          <c:y val="4.4222966146277097E-2"/>
          <c:w val="0.90504089096999196"/>
          <c:h val="0.72451879538399799"/>
        </c:manualLayout>
      </c:layout>
      <c:barChart>
        <c:barDir val="col"/>
        <c:grouping val="percentStacked"/>
        <c:varyColors val="0"/>
        <c:ser>
          <c:idx val="0"/>
          <c:order val="0"/>
          <c:tx>
            <c:strRef>
              <c:f>Sayfa1!$B$6</c:f>
              <c:strCache>
                <c:ptCount val="1"/>
                <c:pt idx="0">
                  <c:v>40 TL ve altı</c:v>
                </c:pt>
              </c:strCache>
            </c:strRef>
          </c:tx>
          <c:spPr>
            <a:solidFill>
              <a:srgbClr val="FF0000"/>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200"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Elektronik </c:v>
                </c:pt>
                <c:pt idx="1">
                  <c:v>Toplu Gıda</c:v>
                </c:pt>
                <c:pt idx="2">
                  <c:v>Giyim / Aksesuar</c:v>
                </c:pt>
                <c:pt idx="3">
                  <c:v>Yapı Market</c:v>
                </c:pt>
                <c:pt idx="4">
                  <c:v>Ayakkabı / Çanta</c:v>
                </c:pt>
                <c:pt idx="5">
                  <c:v>Ev Tekstili / Dekorasyonu </c:v>
                </c:pt>
                <c:pt idx="6">
                  <c:v>Kozmetik</c:v>
                </c:pt>
                <c:pt idx="7">
                  <c:v>Oyuncak</c:v>
                </c:pt>
                <c:pt idx="8">
                  <c:v>Kırtasiye</c:v>
                </c:pt>
              </c:strCache>
            </c:strRef>
          </c:cat>
          <c:val>
            <c:numRef>
              <c:f>Sayfa1!$B$7:$B$15</c:f>
              <c:numCache>
                <c:formatCode>0.0</c:formatCode>
                <c:ptCount val="9"/>
                <c:pt idx="0">
                  <c:v>28.1</c:v>
                </c:pt>
                <c:pt idx="1">
                  <c:v>17.5</c:v>
                </c:pt>
                <c:pt idx="2">
                  <c:v>25.5</c:v>
                </c:pt>
                <c:pt idx="3">
                  <c:v>47.5</c:v>
                </c:pt>
                <c:pt idx="4">
                  <c:v>27.4</c:v>
                </c:pt>
                <c:pt idx="5">
                  <c:v>47.3</c:v>
                </c:pt>
                <c:pt idx="6">
                  <c:v>62.3</c:v>
                </c:pt>
                <c:pt idx="7">
                  <c:v>67.400000000000006</c:v>
                </c:pt>
                <c:pt idx="8">
                  <c:v>68</c:v>
                </c:pt>
              </c:numCache>
            </c:numRef>
          </c:val>
          <c:extLst>
            <c:ext xmlns:c16="http://schemas.microsoft.com/office/drawing/2014/chart" uri="{C3380CC4-5D6E-409C-BE32-E72D297353CC}">
              <c16:uniqueId val="{00000000-8626-4FAE-8468-FA274EE1CB77}"/>
            </c:ext>
          </c:extLst>
        </c:ser>
        <c:ser>
          <c:idx val="1"/>
          <c:order val="1"/>
          <c:tx>
            <c:strRef>
              <c:f>Sayfa1!$C$6</c:f>
              <c:strCache>
                <c:ptCount val="1"/>
                <c:pt idx="0">
                  <c:v>41 - 80 TL</c:v>
                </c:pt>
              </c:strCache>
            </c:strRef>
          </c:tx>
          <c:spPr>
            <a:solidFill>
              <a:srgbClr val="FF9900"/>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Elektronik </c:v>
                </c:pt>
                <c:pt idx="1">
                  <c:v>Toplu Gıda</c:v>
                </c:pt>
                <c:pt idx="2">
                  <c:v>Giyim / Aksesuar</c:v>
                </c:pt>
                <c:pt idx="3">
                  <c:v>Yapı Market</c:v>
                </c:pt>
                <c:pt idx="4">
                  <c:v>Ayakkabı / Çanta</c:v>
                </c:pt>
                <c:pt idx="5">
                  <c:v>Ev Tekstili / Dekorasyonu </c:v>
                </c:pt>
                <c:pt idx="6">
                  <c:v>Kozmetik</c:v>
                </c:pt>
                <c:pt idx="7">
                  <c:v>Oyuncak</c:v>
                </c:pt>
                <c:pt idx="8">
                  <c:v>Kırtasiye</c:v>
                </c:pt>
              </c:strCache>
            </c:strRef>
          </c:cat>
          <c:val>
            <c:numRef>
              <c:f>Sayfa1!$C$7:$C$15</c:f>
              <c:numCache>
                <c:formatCode>0.0</c:formatCode>
                <c:ptCount val="9"/>
                <c:pt idx="0">
                  <c:v>17.8</c:v>
                </c:pt>
                <c:pt idx="1">
                  <c:v>19.3</c:v>
                </c:pt>
                <c:pt idx="2">
                  <c:v>31.1</c:v>
                </c:pt>
                <c:pt idx="3">
                  <c:v>21.2</c:v>
                </c:pt>
                <c:pt idx="4">
                  <c:v>37.700000000000003</c:v>
                </c:pt>
                <c:pt idx="5">
                  <c:v>25.4</c:v>
                </c:pt>
                <c:pt idx="6">
                  <c:v>24.9</c:v>
                </c:pt>
                <c:pt idx="7">
                  <c:v>22.3</c:v>
                </c:pt>
                <c:pt idx="8">
                  <c:v>23.1</c:v>
                </c:pt>
              </c:numCache>
            </c:numRef>
          </c:val>
          <c:extLst>
            <c:ext xmlns:c16="http://schemas.microsoft.com/office/drawing/2014/chart" uri="{C3380CC4-5D6E-409C-BE32-E72D297353CC}">
              <c16:uniqueId val="{00000001-8626-4FAE-8468-FA274EE1CB77}"/>
            </c:ext>
          </c:extLst>
        </c:ser>
        <c:ser>
          <c:idx val="2"/>
          <c:order val="2"/>
          <c:tx>
            <c:strRef>
              <c:f>Sayfa1!$D$6</c:f>
              <c:strCache>
                <c:ptCount val="1"/>
                <c:pt idx="0">
                  <c:v>81 - 120 TL</c:v>
                </c:pt>
              </c:strCache>
            </c:strRef>
          </c:tx>
          <c:spPr>
            <a:solidFill>
              <a:srgbClr val="008080"/>
            </a:solidFill>
            <a:scene3d>
              <a:camera prst="orthographicFront"/>
              <a:lightRig rig="threePt" dir="t"/>
            </a:scene3d>
            <a:sp3d>
              <a:bevelT w="190500" h="38100"/>
            </a:sp3d>
          </c:spPr>
          <c:invertIfNegative val="0"/>
          <c:dLbls>
            <c:dLbl>
              <c:idx val="0"/>
              <c:spPr>
                <a:noFill/>
                <a:ln>
                  <a:noFill/>
                </a:ln>
                <a:effectLst/>
              </c:spPr>
              <c:txPr>
                <a:bodyPr wrap="square" lIns="38100" tIns="19050" rIns="38100" bIns="19050" anchor="b">
                  <a:noAutofit/>
                </a:bodyPr>
                <a:lstStyle/>
                <a:p>
                  <a:pPr>
                    <a:defRPr sz="1200" b="1">
                      <a:solidFill>
                        <a:schemeClr val="bg1"/>
                      </a:solidFill>
                    </a:defRPr>
                  </a:pPr>
                  <a:endParaRPr lang="tr-TR"/>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663-4DBB-B582-8C628DF07B94}"/>
                </c:ext>
              </c:extLst>
            </c:dLbl>
            <c:spPr>
              <a:noFill/>
              <a:ln>
                <a:noFill/>
              </a:ln>
              <a:effectLst/>
            </c:spPr>
            <c:txPr>
              <a:bodyPr wrap="square" lIns="38100" tIns="19050" rIns="38100" bIns="19050" anchor="ctr">
                <a:spAutoFit/>
              </a:bodyPr>
              <a:lstStyle/>
              <a:p>
                <a:pPr>
                  <a:defRPr sz="1200"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Elektronik </c:v>
                </c:pt>
                <c:pt idx="1">
                  <c:v>Toplu Gıda</c:v>
                </c:pt>
                <c:pt idx="2">
                  <c:v>Giyim / Aksesuar</c:v>
                </c:pt>
                <c:pt idx="3">
                  <c:v>Yapı Market</c:v>
                </c:pt>
                <c:pt idx="4">
                  <c:v>Ayakkabı / Çanta</c:v>
                </c:pt>
                <c:pt idx="5">
                  <c:v>Ev Tekstili / Dekorasyonu </c:v>
                </c:pt>
                <c:pt idx="6">
                  <c:v>Kozmetik</c:v>
                </c:pt>
                <c:pt idx="7">
                  <c:v>Oyuncak</c:v>
                </c:pt>
                <c:pt idx="8">
                  <c:v>Kırtasiye</c:v>
                </c:pt>
              </c:strCache>
            </c:strRef>
          </c:cat>
          <c:val>
            <c:numRef>
              <c:f>Sayfa1!$D$7:$D$15</c:f>
              <c:numCache>
                <c:formatCode>0.0</c:formatCode>
                <c:ptCount val="9"/>
                <c:pt idx="0">
                  <c:v>8.4</c:v>
                </c:pt>
                <c:pt idx="1">
                  <c:v>14.1</c:v>
                </c:pt>
                <c:pt idx="2">
                  <c:v>18.100000000000001</c:v>
                </c:pt>
                <c:pt idx="3">
                  <c:v>9.4</c:v>
                </c:pt>
                <c:pt idx="4">
                  <c:v>15.6</c:v>
                </c:pt>
                <c:pt idx="5">
                  <c:v>8.2000000000000011</c:v>
                </c:pt>
                <c:pt idx="6">
                  <c:v>6.2</c:v>
                </c:pt>
                <c:pt idx="7">
                  <c:v>4.5999999999999996</c:v>
                </c:pt>
                <c:pt idx="8">
                  <c:v>5.3</c:v>
                </c:pt>
              </c:numCache>
            </c:numRef>
          </c:val>
          <c:extLst>
            <c:ext xmlns:c16="http://schemas.microsoft.com/office/drawing/2014/chart" uri="{C3380CC4-5D6E-409C-BE32-E72D297353CC}">
              <c16:uniqueId val="{00000002-8626-4FAE-8468-FA274EE1CB77}"/>
            </c:ext>
          </c:extLst>
        </c:ser>
        <c:ser>
          <c:idx val="3"/>
          <c:order val="3"/>
          <c:tx>
            <c:strRef>
              <c:f>Sayfa1!$E$6</c:f>
              <c:strCache>
                <c:ptCount val="1"/>
                <c:pt idx="0">
                  <c:v>121 TL ve üstü</c:v>
                </c:pt>
              </c:strCache>
            </c:strRef>
          </c:tx>
          <c:spPr>
            <a:solidFill>
              <a:schemeClr val="bg1">
                <a:lumMod val="50000"/>
              </a:schemeClr>
            </a:solidFill>
            <a:scene3d>
              <a:camera prst="orthographicFront"/>
              <a:lightRig rig="threePt" dir="t"/>
            </a:scene3d>
            <a:sp3d>
              <a:bevelT w="190500" h="38100"/>
            </a:sp3d>
          </c:spPr>
          <c:invertIfNegative val="0"/>
          <c:dLbls>
            <c:dLbl>
              <c:idx val="0"/>
              <c:spPr>
                <a:noFill/>
                <a:ln>
                  <a:noFill/>
                </a:ln>
                <a:effectLst/>
              </c:spPr>
              <c:txPr>
                <a:bodyPr wrap="square" lIns="38100" tIns="19050" rIns="38100" bIns="19050" anchor="b">
                  <a:noAutofit/>
                </a:bodyPr>
                <a:lstStyle/>
                <a:p>
                  <a:pPr>
                    <a:defRPr sz="1200" b="0"/>
                  </a:pPr>
                  <a:endParaRPr lang="tr-TR"/>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9663-4DBB-B582-8C628DF07B94}"/>
                </c:ext>
              </c:extLst>
            </c:dLbl>
            <c:spPr>
              <a:noFill/>
              <a:ln>
                <a:noFill/>
              </a:ln>
              <a:effectLst/>
            </c:spPr>
            <c:txPr>
              <a:bodyPr wrap="square" lIns="38100" tIns="19050" rIns="38100" bIns="19050" anchor="ctr">
                <a:spAutoFit/>
              </a:bodyPr>
              <a:lstStyle/>
              <a:p>
                <a:pPr>
                  <a:defRPr sz="1200" b="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Sayfa1!$A$7:$A$15</c:f>
              <c:strCache>
                <c:ptCount val="9"/>
                <c:pt idx="0">
                  <c:v>Elektronik </c:v>
                </c:pt>
                <c:pt idx="1">
                  <c:v>Toplu Gıda</c:v>
                </c:pt>
                <c:pt idx="2">
                  <c:v>Giyim / Aksesuar</c:v>
                </c:pt>
                <c:pt idx="3">
                  <c:v>Yapı Market</c:v>
                </c:pt>
                <c:pt idx="4">
                  <c:v>Ayakkabı / Çanta</c:v>
                </c:pt>
                <c:pt idx="5">
                  <c:v>Ev Tekstili / Dekorasyonu </c:v>
                </c:pt>
                <c:pt idx="6">
                  <c:v>Kozmetik</c:v>
                </c:pt>
                <c:pt idx="7">
                  <c:v>Oyuncak</c:v>
                </c:pt>
                <c:pt idx="8">
                  <c:v>Kırtasiye</c:v>
                </c:pt>
              </c:strCache>
            </c:strRef>
          </c:cat>
          <c:val>
            <c:numRef>
              <c:f>Sayfa1!$E$7:$E$15</c:f>
              <c:numCache>
                <c:formatCode>0.0</c:formatCode>
                <c:ptCount val="9"/>
                <c:pt idx="0">
                  <c:v>45.7</c:v>
                </c:pt>
                <c:pt idx="1">
                  <c:v>49.1</c:v>
                </c:pt>
                <c:pt idx="2">
                  <c:v>25.3</c:v>
                </c:pt>
                <c:pt idx="3">
                  <c:v>21.9</c:v>
                </c:pt>
                <c:pt idx="4">
                  <c:v>19.3</c:v>
                </c:pt>
                <c:pt idx="5">
                  <c:v>19</c:v>
                </c:pt>
                <c:pt idx="6">
                  <c:v>6.7</c:v>
                </c:pt>
                <c:pt idx="7">
                  <c:v>5.7</c:v>
                </c:pt>
                <c:pt idx="8">
                  <c:v>3.6</c:v>
                </c:pt>
              </c:numCache>
            </c:numRef>
          </c:val>
          <c:extLst>
            <c:ext xmlns:c16="http://schemas.microsoft.com/office/drawing/2014/chart" uri="{C3380CC4-5D6E-409C-BE32-E72D297353CC}">
              <c16:uniqueId val="{00000003-8626-4FAE-8468-FA274EE1CB77}"/>
            </c:ext>
          </c:extLst>
        </c:ser>
        <c:dLbls>
          <c:dLblPos val="ctr"/>
          <c:showLegendKey val="0"/>
          <c:showVal val="1"/>
          <c:showCatName val="0"/>
          <c:showSerName val="0"/>
          <c:showPercent val="0"/>
          <c:showBubbleSize val="0"/>
        </c:dLbls>
        <c:gapWidth val="30"/>
        <c:overlap val="100"/>
        <c:axId val="151598464"/>
        <c:axId val="151599024"/>
      </c:barChart>
      <c:catAx>
        <c:axId val="151598464"/>
        <c:scaling>
          <c:orientation val="minMax"/>
        </c:scaling>
        <c:delete val="0"/>
        <c:axPos val="b"/>
        <c:numFmt formatCode="General" sourceLinked="1"/>
        <c:majorTickMark val="out"/>
        <c:minorTickMark val="none"/>
        <c:tickLblPos val="nextTo"/>
        <c:txPr>
          <a:bodyPr rot="0" vert="horz"/>
          <a:lstStyle/>
          <a:p>
            <a:pPr>
              <a:defRPr sz="1050" b="0"/>
            </a:pPr>
            <a:endParaRPr lang="tr-TR"/>
          </a:p>
        </c:txPr>
        <c:crossAx val="151599024"/>
        <c:crosses val="autoZero"/>
        <c:auto val="1"/>
        <c:lblAlgn val="ctr"/>
        <c:lblOffset val="100"/>
        <c:noMultiLvlLbl val="0"/>
      </c:catAx>
      <c:valAx>
        <c:axId val="151599024"/>
        <c:scaling>
          <c:orientation val="minMax"/>
        </c:scaling>
        <c:delete val="0"/>
        <c:axPos val="l"/>
        <c:numFmt formatCode="0%" sourceLinked="0"/>
        <c:majorTickMark val="out"/>
        <c:minorTickMark val="none"/>
        <c:tickLblPos val="nextTo"/>
        <c:crossAx val="151598464"/>
        <c:crosses val="autoZero"/>
        <c:crossBetween val="between"/>
      </c:valAx>
      <c:spPr>
        <a:noFill/>
        <a:ln w="25398">
          <a:noFill/>
        </a:ln>
      </c:spPr>
    </c:plotArea>
    <c:legend>
      <c:legendPos val="b"/>
      <c:layout>
        <c:manualLayout>
          <c:xMode val="edge"/>
          <c:yMode val="edge"/>
          <c:x val="2.6353697817317501E-2"/>
          <c:y val="0.88997043055379799"/>
          <c:w val="0.963989665419826"/>
          <c:h val="9.9290880090554506E-2"/>
        </c:manualLayout>
      </c:layout>
      <c:overlay val="0"/>
      <c:txPr>
        <a:bodyPr/>
        <a:lstStyle/>
        <a:p>
          <a:pPr>
            <a:defRPr sz="1100"/>
          </a:pPr>
          <a:endParaRPr lang="tr-TR"/>
        </a:p>
      </c:txPr>
    </c:legend>
    <c:plotVisOnly val="1"/>
    <c:dispBlanksAs val="gap"/>
    <c:showDLblsOverMax val="0"/>
  </c:chart>
  <c:txPr>
    <a:bodyPr/>
    <a:lstStyle/>
    <a:p>
      <a:pPr>
        <a:defRPr sz="1000">
          <a:latin typeface="+mj-lt"/>
        </a:defRPr>
      </a:pPr>
      <a:endParaRPr lang="tr-T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2492109930199"/>
          <c:y val="0.15998732011733499"/>
          <c:w val="0.69673457064441402"/>
          <c:h val="0.62052748403505198"/>
        </c:manualLayout>
      </c:layout>
      <c:doughnutChart>
        <c:varyColors val="1"/>
        <c:ser>
          <c:idx val="0"/>
          <c:order val="0"/>
          <c:spPr>
            <a:solidFill>
              <a:srgbClr val="FF0000"/>
            </a:solidFill>
            <a:ln w="24722">
              <a:noFill/>
            </a:ln>
            <a:scene3d>
              <a:camera prst="orthographicFront"/>
              <a:lightRig rig="balanced" dir="t">
                <a:rot lat="0" lon="0" rev="8700000"/>
              </a:lightRig>
            </a:scene3d>
            <a:sp3d>
              <a:bevelT w="190500" h="38100"/>
            </a:sp3d>
          </c:spPr>
          <c:dPt>
            <c:idx val="0"/>
            <c:bubble3D val="0"/>
            <c:spPr>
              <a:solidFill>
                <a:srgbClr val="808080"/>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4C1E-4D0F-8C68-8597E2A2DA93}"/>
              </c:ext>
            </c:extLst>
          </c:dPt>
          <c:dPt>
            <c:idx val="1"/>
            <c:bubble3D val="0"/>
            <c:extLst>
              <c:ext xmlns:c16="http://schemas.microsoft.com/office/drawing/2014/chart" uri="{C3380CC4-5D6E-409C-BE32-E72D297353CC}">
                <c16:uniqueId val="{00000002-4C1E-4D0F-8C68-8597E2A2DA93}"/>
              </c:ext>
            </c:extLst>
          </c:dPt>
          <c:dLbls>
            <c:dLbl>
              <c:idx val="0"/>
              <c:layout>
                <c:manualLayout>
                  <c:x val="0.190583210052684"/>
                  <c:y val="0.113751997992163"/>
                </c:manualLayout>
              </c:layout>
              <c:tx>
                <c:rich>
                  <a:bodyPr wrap="square" lIns="38100" tIns="19050" rIns="38100" bIns="19050" anchor="ctr">
                    <a:noAutofit/>
                  </a:bodyPr>
                  <a:lstStyle/>
                  <a:p>
                    <a:pPr>
                      <a:defRPr sz="1400"/>
                    </a:pPr>
                    <a:fld id="{09856809-2D6E-416B-8980-1776F10546B6}" type="CATEGORYNAME">
                      <a:rPr lang="en-US" sz="1400"/>
                      <a:pPr>
                        <a:defRPr sz="1400"/>
                      </a:pPr>
                      <a:t>[CATEGORY NAME]</a:t>
                    </a:fld>
                    <a:r>
                      <a:rPr lang="en-US" sz="1400" baseline="0" dirty="0"/>
                      <a:t>; %</a:t>
                    </a:r>
                    <a:fld id="{810A8072-A4BF-4D4C-8FBD-4025B793F47C}" type="VALUE">
                      <a:rPr lang="en-US" sz="1400" baseline="0" smtClean="0"/>
                      <a:pPr>
                        <a:defRPr sz="1400"/>
                      </a:pPr>
                      <a:t>[VALUE]</a:t>
                    </a:fld>
                    <a:endParaRPr lang="en-US" sz="1400" baseline="0"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6869485261871501"/>
                      <c:h val="0.135203756059212"/>
                    </c:manualLayout>
                  </c15:layout>
                  <c15:dlblFieldTable/>
                  <c15:showDataLabelsRange val="0"/>
                </c:ext>
                <c:ext xmlns:c16="http://schemas.microsoft.com/office/drawing/2014/chart" uri="{C3380CC4-5D6E-409C-BE32-E72D297353CC}">
                  <c16:uniqueId val="{00000001-4C1E-4D0F-8C68-8597E2A2DA93}"/>
                </c:ext>
              </c:extLst>
            </c:dLbl>
            <c:dLbl>
              <c:idx val="1"/>
              <c:layout>
                <c:manualLayout>
                  <c:x val="-0.20665043065390401"/>
                  <c:y val="-8.5493782205688401E-2"/>
                </c:manualLayout>
              </c:layout>
              <c:tx>
                <c:rich>
                  <a:bodyPr wrap="square" lIns="38100" tIns="19050" rIns="38100" bIns="19050" anchor="ctr">
                    <a:noAutofit/>
                  </a:bodyPr>
                  <a:lstStyle/>
                  <a:p>
                    <a:pPr>
                      <a:defRPr sz="1400"/>
                    </a:pPr>
                    <a:fld id="{CB043C00-983E-4F95-A5B7-382C623AF8F5}" type="CATEGORYNAME">
                      <a:rPr lang="en-US" sz="1400"/>
                      <a:pPr>
                        <a:defRPr sz="1400"/>
                      </a:pPr>
                      <a:t>[CATEGORY NAME]</a:t>
                    </a:fld>
                    <a:r>
                      <a:rPr lang="en-US" sz="1400" baseline="0" dirty="0"/>
                      <a:t>; %</a:t>
                    </a:r>
                    <a:fld id="{D7B88301-9757-41D3-BAF3-BAE22014FAE4}" type="VALUE">
                      <a:rPr lang="en-US" sz="1400" baseline="0" smtClean="0"/>
                      <a:pPr>
                        <a:defRPr sz="1400"/>
                      </a:pPr>
                      <a:t>[VALUE]</a:t>
                    </a:fld>
                    <a:endParaRPr lang="en-US" sz="1400" baseline="0"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302816405173088"/>
                      <c:h val="0.13811269016674599"/>
                    </c:manualLayout>
                  </c15:layout>
                  <c15:dlblFieldTable/>
                  <c15:showDataLabelsRange val="0"/>
                </c:ext>
                <c:ext xmlns:c16="http://schemas.microsoft.com/office/drawing/2014/chart" uri="{C3380CC4-5D6E-409C-BE32-E72D297353CC}">
                  <c16:uniqueId val="{00000002-4C1E-4D0F-8C68-8597E2A2DA93}"/>
                </c:ext>
              </c:extLst>
            </c:dLbl>
            <c:spPr>
              <a:noFill/>
              <a:ln>
                <a:noFill/>
              </a:ln>
              <a:effectLst/>
            </c:spPr>
            <c:txPr>
              <a:bodyPr wrap="square" lIns="38100" tIns="19050" rIns="38100" bIns="19050" anchor="ctr">
                <a:spAutoFit/>
              </a:bodyPr>
              <a:lstStyle/>
              <a:p>
                <a:pPr>
                  <a:defRPr sz="1400"/>
                </a:pPr>
                <a:endParaRPr lang="tr-TR"/>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Sheet1!$E$20:$E$21</c:f>
              <c:strCache>
                <c:ptCount val="2"/>
                <c:pt idx="0">
                  <c:v>Dışarıda yemek yemeyenler</c:v>
                </c:pt>
                <c:pt idx="1">
                  <c:v>Dışarıda yemek yiyenler</c:v>
                </c:pt>
              </c:strCache>
            </c:strRef>
          </c:cat>
          <c:val>
            <c:numRef>
              <c:f>Sheet1!$F$20:$F$21</c:f>
              <c:numCache>
                <c:formatCode>0.0</c:formatCode>
                <c:ptCount val="2"/>
                <c:pt idx="0">
                  <c:v>7.4</c:v>
                </c:pt>
                <c:pt idx="1">
                  <c:v>92.6</c:v>
                </c:pt>
              </c:numCache>
            </c:numRef>
          </c:val>
          <c:extLst>
            <c:ext xmlns:c16="http://schemas.microsoft.com/office/drawing/2014/chart" uri="{C3380CC4-5D6E-409C-BE32-E72D297353CC}">
              <c16:uniqueId val="{00000003-4C1E-4D0F-8C68-8597E2A2DA93}"/>
            </c:ext>
          </c:extLst>
        </c:ser>
        <c:dLbls>
          <c:showLegendKey val="0"/>
          <c:showVal val="0"/>
          <c:showCatName val="0"/>
          <c:showSerName val="0"/>
          <c:showPercent val="0"/>
          <c:showBubbleSize val="0"/>
          <c:showLeaderLines val="0"/>
        </c:dLbls>
        <c:firstSliceAng val="75"/>
        <c:holeSize val="50"/>
      </c:doughnutChart>
      <c:spPr>
        <a:noFill/>
        <a:ln w="24722">
          <a:noFill/>
        </a:ln>
      </c:spPr>
    </c:plotArea>
    <c:plotVisOnly val="1"/>
    <c:dispBlanksAs val="gap"/>
    <c:showDLblsOverMax val="0"/>
  </c:chart>
  <c:spPr>
    <a:noFill/>
    <a:ln>
      <a:noFill/>
    </a:ln>
  </c:spPr>
  <c:txPr>
    <a:bodyPr/>
    <a:lstStyle/>
    <a:p>
      <a:pPr>
        <a:defRPr sz="11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2492109930199"/>
          <c:y val="0.15998732011733499"/>
          <c:w val="0.69673457064441402"/>
          <c:h val="0.62052748403505198"/>
        </c:manualLayout>
      </c:layout>
      <c:doughnutChart>
        <c:varyColors val="1"/>
        <c:ser>
          <c:idx val="0"/>
          <c:order val="0"/>
          <c:spPr>
            <a:solidFill>
              <a:srgbClr val="FF0000"/>
            </a:solidFill>
            <a:ln w="24722">
              <a:noFill/>
            </a:ln>
            <a:scene3d>
              <a:camera prst="orthographicFront"/>
              <a:lightRig rig="balanced" dir="t">
                <a:rot lat="0" lon="0" rev="8700000"/>
              </a:lightRig>
            </a:scene3d>
            <a:sp3d>
              <a:bevelT w="190500" h="38100"/>
            </a:sp3d>
          </c:spPr>
          <c:dPt>
            <c:idx val="0"/>
            <c:bubble3D val="0"/>
            <c:spPr>
              <a:solidFill>
                <a:srgbClr val="808080"/>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4C1E-4D0F-8C68-8597E2A2DA93}"/>
              </c:ext>
            </c:extLst>
          </c:dPt>
          <c:dPt>
            <c:idx val="1"/>
            <c:bubble3D val="0"/>
            <c:extLst>
              <c:ext xmlns:c16="http://schemas.microsoft.com/office/drawing/2014/chart" uri="{C3380CC4-5D6E-409C-BE32-E72D297353CC}">
                <c16:uniqueId val="{00000002-4C1E-4D0F-8C68-8597E2A2DA93}"/>
              </c:ext>
            </c:extLst>
          </c:dPt>
          <c:dLbls>
            <c:dLbl>
              <c:idx val="0"/>
              <c:layout>
                <c:manualLayout>
                  <c:x val="0.206363547325151"/>
                  <c:y val="9.8688595989734798E-2"/>
                </c:manualLayout>
              </c:layout>
              <c:tx>
                <c:rich>
                  <a:bodyPr wrap="square" lIns="38100" tIns="19050" rIns="38100" bIns="19050" anchor="ctr">
                    <a:noAutofit/>
                  </a:bodyPr>
                  <a:lstStyle/>
                  <a:p>
                    <a:pPr>
                      <a:defRPr sz="1400"/>
                    </a:pPr>
                    <a:fld id="{09856809-2D6E-416B-8980-1776F10546B6}" type="CATEGORYNAME">
                      <a:rPr lang="en-US" sz="1400"/>
                      <a:pPr>
                        <a:defRPr sz="1400"/>
                      </a:pPr>
                      <a:t>[CATEGORY NAME]</a:t>
                    </a:fld>
                    <a:r>
                      <a:rPr lang="en-US" sz="1400" baseline="0" dirty="0"/>
                      <a:t>; %</a:t>
                    </a:r>
                    <a:fld id="{810A8072-A4BF-4D4C-8FBD-4025B793F47C}" type="VALUE">
                      <a:rPr lang="en-US" sz="1400" baseline="0" smtClean="0"/>
                      <a:pPr>
                        <a:defRPr sz="1400"/>
                      </a:pPr>
                      <a:t>[VALUE]</a:t>
                    </a:fld>
                    <a:endParaRPr lang="en-US" sz="1400" baseline="0"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7426440921768902"/>
                      <c:h val="0.16533079728486599"/>
                    </c:manualLayout>
                  </c15:layout>
                  <c15:dlblFieldTable/>
                  <c15:showDataLabelsRange val="0"/>
                </c:ext>
                <c:ext xmlns:c16="http://schemas.microsoft.com/office/drawing/2014/chart" uri="{C3380CC4-5D6E-409C-BE32-E72D297353CC}">
                  <c16:uniqueId val="{00000001-4C1E-4D0F-8C68-8597E2A2DA93}"/>
                </c:ext>
              </c:extLst>
            </c:dLbl>
            <c:dLbl>
              <c:idx val="1"/>
              <c:layout>
                <c:manualLayout>
                  <c:x val="-0.20665043065390401"/>
                  <c:y val="-1.01761791415549E-2"/>
                </c:manualLayout>
              </c:layout>
              <c:tx>
                <c:rich>
                  <a:bodyPr wrap="square" lIns="38100" tIns="19050" rIns="38100" bIns="19050" anchor="ctr">
                    <a:noAutofit/>
                  </a:bodyPr>
                  <a:lstStyle/>
                  <a:p>
                    <a:pPr>
                      <a:defRPr sz="1400"/>
                    </a:pPr>
                    <a:fld id="{CB043C00-983E-4F95-A5B7-382C623AF8F5}" type="CATEGORYNAME">
                      <a:rPr lang="en-US" sz="1400"/>
                      <a:pPr>
                        <a:defRPr sz="1400"/>
                      </a:pPr>
                      <a:t>[CATEGORY NAME]</a:t>
                    </a:fld>
                    <a:r>
                      <a:rPr lang="en-US" sz="1400" baseline="0" dirty="0"/>
                      <a:t>; %</a:t>
                    </a:r>
                    <a:fld id="{D7B88301-9757-41D3-BAF3-BAE22014FAE4}" type="VALUE">
                      <a:rPr lang="en-US" sz="1400" baseline="0" smtClean="0"/>
                      <a:pPr>
                        <a:defRPr sz="1400"/>
                      </a:pPr>
                      <a:t>[VALUE]</a:t>
                    </a:fld>
                    <a:endParaRPr lang="en-US" sz="1400" baseline="0"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302816405173088"/>
                      <c:h val="0.13811269016674599"/>
                    </c:manualLayout>
                  </c15:layout>
                  <c15:dlblFieldTable/>
                  <c15:showDataLabelsRange val="0"/>
                </c:ext>
                <c:ext xmlns:c16="http://schemas.microsoft.com/office/drawing/2014/chart" uri="{C3380CC4-5D6E-409C-BE32-E72D297353CC}">
                  <c16:uniqueId val="{00000002-4C1E-4D0F-8C68-8597E2A2DA93}"/>
                </c:ext>
              </c:extLst>
            </c:dLbl>
            <c:spPr>
              <a:noFill/>
              <a:ln>
                <a:noFill/>
              </a:ln>
              <a:effectLst/>
            </c:spPr>
            <c:txPr>
              <a:bodyPr wrap="square" lIns="38100" tIns="19050" rIns="38100" bIns="19050" anchor="ctr">
                <a:spAutoFit/>
              </a:bodyPr>
              <a:lstStyle/>
              <a:p>
                <a:pPr>
                  <a:defRPr sz="1400"/>
                </a:pPr>
                <a:endParaRPr lang="tr-TR"/>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Sheet1!$E$20:$E$21</c:f>
              <c:strCache>
                <c:ptCount val="2"/>
                <c:pt idx="0">
                  <c:v>AVM içerisinde yemek yemeyenler</c:v>
                </c:pt>
                <c:pt idx="1">
                  <c:v>AVM içerisinde yemek yiyenler</c:v>
                </c:pt>
              </c:strCache>
            </c:strRef>
          </c:cat>
          <c:val>
            <c:numRef>
              <c:f>Sheet1!$F$20:$F$21</c:f>
              <c:numCache>
                <c:formatCode>0.0</c:formatCode>
                <c:ptCount val="2"/>
                <c:pt idx="0">
                  <c:v>12.3</c:v>
                </c:pt>
                <c:pt idx="1">
                  <c:v>87.7</c:v>
                </c:pt>
              </c:numCache>
            </c:numRef>
          </c:val>
          <c:extLst>
            <c:ext xmlns:c16="http://schemas.microsoft.com/office/drawing/2014/chart" uri="{C3380CC4-5D6E-409C-BE32-E72D297353CC}">
              <c16:uniqueId val="{00000003-4C1E-4D0F-8C68-8597E2A2DA93}"/>
            </c:ext>
          </c:extLst>
        </c:ser>
        <c:dLbls>
          <c:showLegendKey val="0"/>
          <c:showVal val="0"/>
          <c:showCatName val="0"/>
          <c:showSerName val="0"/>
          <c:showPercent val="0"/>
          <c:showBubbleSize val="0"/>
          <c:showLeaderLines val="0"/>
        </c:dLbls>
        <c:firstSliceAng val="75"/>
        <c:holeSize val="50"/>
      </c:doughnutChart>
      <c:spPr>
        <a:noFill/>
        <a:ln w="24722">
          <a:noFill/>
        </a:ln>
      </c:spPr>
    </c:plotArea>
    <c:plotVisOnly val="1"/>
    <c:dispBlanksAs val="gap"/>
    <c:showDLblsOverMax val="0"/>
  </c:chart>
  <c:spPr>
    <a:noFill/>
    <a:ln>
      <a:noFill/>
    </a:ln>
  </c:spPr>
  <c:txPr>
    <a:bodyPr/>
    <a:lstStyle/>
    <a:p>
      <a:pPr>
        <a:defRPr sz="11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2492109930199"/>
          <c:y val="0.15998732011733499"/>
          <c:w val="0.69673457064441402"/>
          <c:h val="0.62052748403505198"/>
        </c:manualLayout>
      </c:layout>
      <c:pieChart>
        <c:varyColors val="1"/>
        <c:ser>
          <c:idx val="0"/>
          <c:order val="0"/>
          <c:spPr>
            <a:solidFill>
              <a:srgbClr val="FF0000"/>
            </a:solidFill>
            <a:ln w="24722">
              <a:noFill/>
            </a:ln>
            <a:scene3d>
              <a:camera prst="orthographicFront"/>
              <a:lightRig rig="balanced" dir="t">
                <a:rot lat="0" lon="0" rev="8700000"/>
              </a:lightRig>
            </a:scene3d>
            <a:sp3d>
              <a:bevelT w="190500" h="38100"/>
            </a:sp3d>
          </c:spPr>
          <c:explosion val="4"/>
          <c:dPt>
            <c:idx val="1"/>
            <c:bubble3D val="0"/>
            <c:spPr>
              <a:solidFill>
                <a:srgbClr val="FFFFFF">
                  <a:lumMod val="50000"/>
                </a:srgbClr>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9D6A-4F0C-A46D-1DD9EAB90624}"/>
              </c:ext>
            </c:extLst>
          </c:dPt>
          <c:dLbls>
            <c:dLbl>
              <c:idx val="0"/>
              <c:layout>
                <c:manualLayout>
                  <c:x val="-7.3730105091203896E-2"/>
                  <c:y val="-0.28070513981883999"/>
                </c:manualLayout>
              </c:layout>
              <c:tx>
                <c:rich>
                  <a:bodyPr/>
                  <a:lstStyle/>
                  <a:p>
                    <a:pPr>
                      <a:defRPr/>
                    </a:pPr>
                    <a:fld id="{47C22A7E-284A-4423-8C2F-F4926DBE469E}" type="CATEGORYNAME">
                      <a:rPr lang="en-US"/>
                      <a:pPr>
                        <a:defRPr/>
                      </a:pPr>
                      <a:t>[CATEGORY NAME]</a:t>
                    </a:fld>
                    <a:r>
                      <a:rPr lang="en-US"/>
                      <a:t>; %</a:t>
                    </a:r>
                    <a:fld id="{AA07B408-47F2-48DD-B3B3-CBFD8F6485C0}"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4827308282618801"/>
                      <c:h val="0.114841807240589"/>
                    </c:manualLayout>
                  </c15:layout>
                  <c15:dlblFieldTable/>
                  <c15:showDataLabelsRange val="0"/>
                </c:ext>
                <c:ext xmlns:c16="http://schemas.microsoft.com/office/drawing/2014/chart" uri="{C3380CC4-5D6E-409C-BE32-E72D297353CC}">
                  <c16:uniqueId val="{00000002-9D6A-4F0C-A46D-1DD9EAB90624}"/>
                </c:ext>
              </c:extLst>
            </c:dLbl>
            <c:dLbl>
              <c:idx val="1"/>
              <c:layout>
                <c:manualLayout>
                  <c:x val="6.5321960111427907E-2"/>
                  <c:y val="0.279250595113893"/>
                </c:manualLayout>
              </c:layout>
              <c:tx>
                <c:rich>
                  <a:bodyPr/>
                  <a:lstStyle/>
                  <a:p>
                    <a:pPr>
                      <a:defRPr/>
                    </a:pPr>
                    <a:r>
                      <a:rPr lang="en-US"/>
                      <a:t>Hayır ; %54,5 </a:t>
                    </a:r>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2116395503380301"/>
                      <c:h val="0.135203829800977"/>
                    </c:manualLayout>
                  </c15:layout>
                </c:ext>
                <c:ext xmlns:c16="http://schemas.microsoft.com/office/drawing/2014/chart" uri="{C3380CC4-5D6E-409C-BE32-E72D297353CC}">
                  <c16:uniqueId val="{00000001-9D6A-4F0C-A46D-1DD9EAB90624}"/>
                </c:ext>
              </c:extLst>
            </c:dLbl>
            <c:spPr>
              <a:noFill/>
              <a:ln>
                <a:noFill/>
              </a:ln>
              <a:effectLst/>
            </c:sp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Sheet1!$E$19:$E$20</c:f>
              <c:strCache>
                <c:ptCount val="2"/>
                <c:pt idx="0">
                  <c:v>Evet</c:v>
                </c:pt>
                <c:pt idx="1">
                  <c:v>Hayır</c:v>
                </c:pt>
              </c:strCache>
            </c:strRef>
          </c:cat>
          <c:val>
            <c:numRef>
              <c:f>Sheet1!$F$19:$F$20</c:f>
              <c:numCache>
                <c:formatCode>General</c:formatCode>
                <c:ptCount val="2"/>
                <c:pt idx="0">
                  <c:v>45.5</c:v>
                </c:pt>
                <c:pt idx="1">
                  <c:v>54.5</c:v>
                </c:pt>
              </c:numCache>
            </c:numRef>
          </c:val>
          <c:extLst>
            <c:ext xmlns:c16="http://schemas.microsoft.com/office/drawing/2014/chart" uri="{C3380CC4-5D6E-409C-BE32-E72D297353CC}">
              <c16:uniqueId val="{00000003-9D6A-4F0C-A46D-1DD9EAB90624}"/>
            </c:ext>
          </c:extLst>
        </c:ser>
        <c:dLbls>
          <c:showLegendKey val="0"/>
          <c:showVal val="0"/>
          <c:showCatName val="0"/>
          <c:showSerName val="0"/>
          <c:showPercent val="0"/>
          <c:showBubbleSize val="0"/>
          <c:showLeaderLines val="0"/>
        </c:dLbls>
        <c:firstSliceAng val="5"/>
      </c:pieChart>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95152805159202"/>
          <c:y val="6.1391841585754899E-2"/>
          <c:w val="0.42467206665650298"/>
          <c:h val="0.88814263768586699"/>
        </c:manualLayout>
      </c:layout>
      <c:barChart>
        <c:barDir val="bar"/>
        <c:grouping val="clustered"/>
        <c:varyColors val="0"/>
        <c:ser>
          <c:idx val="0"/>
          <c:order val="0"/>
          <c:spPr>
            <a:solidFill>
              <a:srgbClr val="FF0000"/>
            </a:solidFill>
            <a:ln w="24722">
              <a:noFill/>
            </a:ln>
            <a:scene3d>
              <a:camera prst="orthographicFront"/>
              <a:lightRig rig="balanced" dir="t">
                <a:rot lat="0" lon="0" rev="8700000"/>
              </a:lightRig>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Sheet1!$E$42:$E$47</c:f>
              <c:strCache>
                <c:ptCount val="6"/>
                <c:pt idx="0">
                  <c:v>Sinema</c:v>
                </c:pt>
                <c:pt idx="1">
                  <c:v>Çocuk oyun alanları</c:v>
                </c:pt>
                <c:pt idx="2">
                  <c:v>Bowling</c:v>
                </c:pt>
                <c:pt idx="3">
                  <c:v>Sergiler</c:v>
                </c:pt>
                <c:pt idx="4">
                  <c:v> Kafeler</c:v>
                </c:pt>
                <c:pt idx="5">
                  <c:v>Buz pateni</c:v>
                </c:pt>
              </c:strCache>
            </c:strRef>
          </c:cat>
          <c:val>
            <c:numRef>
              <c:f>Sheet1!$F$42:$F$47</c:f>
              <c:numCache>
                <c:formatCode>0.0</c:formatCode>
                <c:ptCount val="6"/>
                <c:pt idx="0">
                  <c:v>32.421875</c:v>
                </c:pt>
                <c:pt idx="1">
                  <c:v>11.1328125</c:v>
                </c:pt>
                <c:pt idx="2">
                  <c:v>9.8958333333333393</c:v>
                </c:pt>
                <c:pt idx="3">
                  <c:v>4.1666666666666661</c:v>
                </c:pt>
                <c:pt idx="4">
                  <c:v>1.953125</c:v>
                </c:pt>
                <c:pt idx="5">
                  <c:v>1.953125</c:v>
                </c:pt>
              </c:numCache>
            </c:numRef>
          </c:val>
          <c:extLst>
            <c:ext xmlns:c16="http://schemas.microsoft.com/office/drawing/2014/chart" uri="{C3380CC4-5D6E-409C-BE32-E72D297353CC}">
              <c16:uniqueId val="{00000000-2608-4C32-8E63-7F34A89764EB}"/>
            </c:ext>
          </c:extLst>
        </c:ser>
        <c:dLbls>
          <c:showLegendKey val="0"/>
          <c:showVal val="0"/>
          <c:showCatName val="0"/>
          <c:showSerName val="0"/>
          <c:showPercent val="0"/>
          <c:showBubbleSize val="0"/>
        </c:dLbls>
        <c:gapWidth val="30"/>
        <c:axId val="153399168"/>
        <c:axId val="153398608"/>
      </c:barChart>
      <c:valAx>
        <c:axId val="153398608"/>
        <c:scaling>
          <c:orientation val="minMax"/>
        </c:scaling>
        <c:delete val="1"/>
        <c:axPos val="t"/>
        <c:numFmt formatCode="0.0" sourceLinked="1"/>
        <c:majorTickMark val="out"/>
        <c:minorTickMark val="none"/>
        <c:tickLblPos val="none"/>
        <c:crossAx val="153399168"/>
        <c:crosses val="autoZero"/>
        <c:crossBetween val="between"/>
      </c:valAx>
      <c:catAx>
        <c:axId val="153399168"/>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3398608"/>
        <c:crosses val="autoZero"/>
        <c:auto val="1"/>
        <c:lblAlgn val="ctr"/>
        <c:lblOffset val="100"/>
        <c:noMultiLvlLbl val="0"/>
      </c:cat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1268591426071702E-2"/>
          <c:y val="3.1235731813093599E-2"/>
          <c:w val="0.42907106565624198"/>
          <c:h val="0.93004240252596504"/>
        </c:manualLayout>
      </c:layout>
      <c:barChart>
        <c:barDir val="col"/>
        <c:grouping val="stacked"/>
        <c:varyColors val="0"/>
        <c:ser>
          <c:idx val="1"/>
          <c:order val="0"/>
          <c:tx>
            <c:strRef>
              <c:f>Sheet1!$G$21</c:f>
              <c:strCache>
                <c:ptCount val="1"/>
                <c:pt idx="0">
                  <c:v>Haftada 1 defa</c:v>
                </c:pt>
              </c:strCache>
            </c:strRef>
          </c:tx>
          <c:spPr>
            <a:solidFill>
              <a:srgbClr val="FF000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Sheet1!$H$21</c:f>
              <c:numCache>
                <c:formatCode>General</c:formatCode>
                <c:ptCount val="1"/>
                <c:pt idx="0">
                  <c:v>4.7</c:v>
                </c:pt>
              </c:numCache>
            </c:numRef>
          </c:val>
          <c:extLst>
            <c:ext xmlns:c16="http://schemas.microsoft.com/office/drawing/2014/chart" uri="{C3380CC4-5D6E-409C-BE32-E72D297353CC}">
              <c16:uniqueId val="{00000000-95EA-4E15-A027-78DAD1469041}"/>
            </c:ext>
          </c:extLst>
        </c:ser>
        <c:ser>
          <c:idx val="0"/>
          <c:order val="1"/>
          <c:tx>
            <c:strRef>
              <c:f>Sheet1!$G$22</c:f>
              <c:strCache>
                <c:ptCount val="1"/>
                <c:pt idx="0">
                  <c:v>15 günde 1 defa</c:v>
                </c:pt>
              </c:strCache>
            </c:strRef>
          </c:tx>
          <c:spPr>
            <a:solidFill>
              <a:srgbClr val="FF9900"/>
            </a:solidFill>
            <a:scene3d>
              <a:camera prst="orthographicFront"/>
              <a:lightRig rig="threePt" dir="t"/>
            </a:scene3d>
            <a:sp3d>
              <a:bevelT w="190500" h="38100"/>
            </a:sp3d>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Sheet1!$H$22</c:f>
              <c:numCache>
                <c:formatCode>General</c:formatCode>
                <c:ptCount val="1"/>
                <c:pt idx="0">
                  <c:v>9.9</c:v>
                </c:pt>
              </c:numCache>
            </c:numRef>
          </c:val>
          <c:extLst>
            <c:ext xmlns:c16="http://schemas.microsoft.com/office/drawing/2014/chart" uri="{C3380CC4-5D6E-409C-BE32-E72D297353CC}">
              <c16:uniqueId val="{00000001-95EA-4E15-A027-78DAD1469041}"/>
            </c:ext>
          </c:extLst>
        </c:ser>
        <c:ser>
          <c:idx val="2"/>
          <c:order val="2"/>
          <c:tx>
            <c:strRef>
              <c:f>Sheet1!$G$23</c:f>
              <c:strCache>
                <c:ptCount val="1"/>
                <c:pt idx="0">
                  <c:v>Ayda 1 defa</c:v>
                </c:pt>
              </c:strCache>
            </c:strRef>
          </c:tx>
          <c:spPr>
            <a:solidFill>
              <a:srgbClr val="00808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Sheet1!$H$23</c:f>
              <c:numCache>
                <c:formatCode>General</c:formatCode>
                <c:ptCount val="1"/>
                <c:pt idx="0">
                  <c:v>21.4</c:v>
                </c:pt>
              </c:numCache>
            </c:numRef>
          </c:val>
          <c:extLst>
            <c:ext xmlns:c16="http://schemas.microsoft.com/office/drawing/2014/chart" uri="{C3380CC4-5D6E-409C-BE32-E72D297353CC}">
              <c16:uniqueId val="{00000002-95EA-4E15-A027-78DAD1469041}"/>
            </c:ext>
          </c:extLst>
        </c:ser>
        <c:ser>
          <c:idx val="3"/>
          <c:order val="3"/>
          <c:tx>
            <c:strRef>
              <c:f>Sheet1!$G$24</c:f>
              <c:strCache>
                <c:ptCount val="1"/>
                <c:pt idx="0">
                  <c:v>2 Ayda 1 defa</c:v>
                </c:pt>
              </c:strCache>
            </c:strRef>
          </c:tx>
          <c:spPr>
            <a:solidFill>
              <a:srgbClr val="BBE0E3">
                <a:lumMod val="75000"/>
              </a:srgbClr>
            </a:solidFill>
            <a:scene3d>
              <a:camera prst="orthographicFront"/>
              <a:lightRig rig="threePt" dir="t"/>
            </a:scene3d>
            <a:sp3d>
              <a:bevelT w="190500" h="38100"/>
            </a:sp3d>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Sheet1!$H$24</c:f>
              <c:numCache>
                <c:formatCode>General</c:formatCode>
                <c:ptCount val="1"/>
                <c:pt idx="0">
                  <c:v>11.6</c:v>
                </c:pt>
              </c:numCache>
            </c:numRef>
          </c:val>
          <c:extLst>
            <c:ext xmlns:c16="http://schemas.microsoft.com/office/drawing/2014/chart" uri="{C3380CC4-5D6E-409C-BE32-E72D297353CC}">
              <c16:uniqueId val="{00000003-95EA-4E15-A027-78DAD1469041}"/>
            </c:ext>
          </c:extLst>
        </c:ser>
        <c:ser>
          <c:idx val="4"/>
          <c:order val="4"/>
          <c:tx>
            <c:strRef>
              <c:f>Sheet1!$G$25</c:f>
              <c:strCache>
                <c:ptCount val="1"/>
                <c:pt idx="0">
                  <c:v>3 ayda 1 defa</c:v>
                </c:pt>
              </c:strCache>
            </c:strRef>
          </c:tx>
          <c:spPr>
            <a:solidFill>
              <a:srgbClr val="0070C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Sheet1!$H$25</c:f>
              <c:numCache>
                <c:formatCode>General</c:formatCode>
                <c:ptCount val="1"/>
                <c:pt idx="0">
                  <c:v>11.5</c:v>
                </c:pt>
              </c:numCache>
            </c:numRef>
          </c:val>
          <c:extLst>
            <c:ext xmlns:c16="http://schemas.microsoft.com/office/drawing/2014/chart" uri="{C3380CC4-5D6E-409C-BE32-E72D297353CC}">
              <c16:uniqueId val="{00000004-95EA-4E15-A027-78DAD1469041}"/>
            </c:ext>
          </c:extLst>
        </c:ser>
        <c:ser>
          <c:idx val="5"/>
          <c:order val="5"/>
          <c:tx>
            <c:strRef>
              <c:f>Sheet1!$G$26</c:f>
              <c:strCache>
                <c:ptCount val="1"/>
                <c:pt idx="0">
                  <c:v>6 ayda 1 defa ve daha seyrek</c:v>
                </c:pt>
              </c:strCache>
            </c:strRef>
          </c:tx>
          <c:spPr>
            <a:solidFill>
              <a:srgbClr val="00B0F0"/>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Sheet1!$H$26</c:f>
              <c:numCache>
                <c:formatCode>General</c:formatCode>
                <c:ptCount val="1"/>
                <c:pt idx="0">
                  <c:v>13.7</c:v>
                </c:pt>
              </c:numCache>
            </c:numRef>
          </c:val>
          <c:extLst>
            <c:ext xmlns:c16="http://schemas.microsoft.com/office/drawing/2014/chart" uri="{C3380CC4-5D6E-409C-BE32-E72D297353CC}">
              <c16:uniqueId val="{00000005-95EA-4E15-A027-78DAD1469041}"/>
            </c:ext>
          </c:extLst>
        </c:ser>
        <c:ser>
          <c:idx val="6"/>
          <c:order val="6"/>
          <c:tx>
            <c:strRef>
              <c:f>Sheet1!$G$27</c:f>
              <c:strCache>
                <c:ptCount val="1"/>
                <c:pt idx="0">
                  <c:v>Sinemaya gitmeyenler</c:v>
                </c:pt>
              </c:strCache>
            </c:strRef>
          </c:tx>
          <c:spPr>
            <a:solidFill>
              <a:srgbClr val="FFFFFF">
                <a:lumMod val="50000"/>
              </a:srgb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Sheet1!$H$27</c:f>
              <c:numCache>
                <c:formatCode>General</c:formatCode>
                <c:ptCount val="1"/>
                <c:pt idx="0">
                  <c:v>27.3</c:v>
                </c:pt>
              </c:numCache>
            </c:numRef>
          </c:val>
          <c:extLst>
            <c:ext xmlns:c16="http://schemas.microsoft.com/office/drawing/2014/chart" uri="{C3380CC4-5D6E-409C-BE32-E72D297353CC}">
              <c16:uniqueId val="{00000006-95EA-4E15-A027-78DAD1469041}"/>
            </c:ext>
          </c:extLst>
        </c:ser>
        <c:dLbls>
          <c:showLegendKey val="0"/>
          <c:showVal val="1"/>
          <c:showCatName val="0"/>
          <c:showSerName val="0"/>
          <c:showPercent val="0"/>
          <c:showBubbleSize val="0"/>
        </c:dLbls>
        <c:gapWidth val="10"/>
        <c:overlap val="100"/>
        <c:axId val="153404768"/>
        <c:axId val="153405328"/>
      </c:barChart>
      <c:catAx>
        <c:axId val="153404768"/>
        <c:scaling>
          <c:orientation val="minMax"/>
        </c:scaling>
        <c:delete val="0"/>
        <c:axPos val="b"/>
        <c:numFmt formatCode="General" sourceLinked="1"/>
        <c:majorTickMark val="out"/>
        <c:minorTickMark val="none"/>
        <c:tickLblPos val="none"/>
        <c:crossAx val="153405328"/>
        <c:crosses val="autoZero"/>
        <c:auto val="1"/>
        <c:lblAlgn val="ctr"/>
        <c:lblOffset val="100"/>
        <c:tickLblSkip val="1"/>
        <c:tickMarkSkip val="1"/>
        <c:noMultiLvlLbl val="0"/>
      </c:catAx>
      <c:valAx>
        <c:axId val="153405328"/>
        <c:scaling>
          <c:orientation val="minMax"/>
          <c:max val="100"/>
          <c:min val="0"/>
        </c:scaling>
        <c:delete val="0"/>
        <c:axPos val="l"/>
        <c:numFmt formatCode="0" sourceLinked="0"/>
        <c:majorTickMark val="out"/>
        <c:minorTickMark val="none"/>
        <c:tickLblPos val="nextTo"/>
        <c:spPr>
          <a:ln w="3188">
            <a:solidFill>
              <a:schemeClr val="tx1"/>
            </a:solidFill>
            <a:prstDash val="solid"/>
          </a:ln>
        </c:spPr>
        <c:txPr>
          <a:bodyPr rot="0" vert="horz"/>
          <a:lstStyle/>
          <a:p>
            <a:pPr>
              <a:defRPr sz="1200"/>
            </a:pPr>
            <a:endParaRPr lang="tr-TR"/>
          </a:p>
        </c:txPr>
        <c:crossAx val="153404768"/>
        <c:crosses val="autoZero"/>
        <c:crossBetween val="between"/>
        <c:majorUnit val="10"/>
        <c:minorUnit val="2"/>
      </c:valAx>
      <c:spPr>
        <a:noFill/>
        <a:ln w="25375">
          <a:noFill/>
        </a:ln>
      </c:spPr>
    </c:plotArea>
    <c:legend>
      <c:legendPos val="r"/>
      <c:layout>
        <c:manualLayout>
          <c:xMode val="edge"/>
          <c:yMode val="edge"/>
          <c:x val="0.56217149581188997"/>
          <c:y val="6.0555803695478097E-2"/>
          <c:w val="0.379264784351035"/>
          <c:h val="0.904547376085025"/>
        </c:manualLayout>
      </c:layout>
      <c:overlay val="0"/>
      <c:txPr>
        <a:bodyPr/>
        <a:lstStyle/>
        <a:p>
          <a:pPr>
            <a:defRPr sz="1200"/>
          </a:pPr>
          <a:endParaRPr lang="tr-TR"/>
        </a:p>
      </c:txPr>
    </c:legend>
    <c:plotVisOnly val="1"/>
    <c:dispBlanksAs val="gap"/>
    <c:showDLblsOverMax val="0"/>
  </c:chart>
  <c:spPr>
    <a:noFill/>
    <a:ln>
      <a:noFill/>
    </a:ln>
  </c:spPr>
  <c:txPr>
    <a:bodyPr/>
    <a:lstStyle/>
    <a:p>
      <a:pPr>
        <a:defRPr sz="1400" b="0" i="0" u="none" strike="noStrike" baseline="0">
          <a:solidFill>
            <a:schemeClr val="tx1"/>
          </a:solidFill>
          <a:latin typeface="Verdana"/>
          <a:ea typeface="Verdana"/>
          <a:cs typeface="Verdana"/>
        </a:defRPr>
      </a:pPr>
      <a:endParaRPr lang="tr-TR"/>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6570224591634"/>
          <c:y val="1.0029369993826901E-2"/>
          <c:w val="0.45940461100038399"/>
          <c:h val="0.97892893824289995"/>
        </c:manualLayout>
      </c:layout>
      <c:barChart>
        <c:barDir val="bar"/>
        <c:grouping val="clustered"/>
        <c:varyColors val="0"/>
        <c:ser>
          <c:idx val="0"/>
          <c:order val="0"/>
          <c:spPr>
            <a:solidFill>
              <a:srgbClr val="FF0000"/>
            </a:solidFill>
            <a:ln w="24722">
              <a:noFill/>
            </a:ln>
            <a:scene3d>
              <a:camera prst="orthographicFront"/>
              <a:lightRig rig="threePt" dir="t"/>
            </a:scene3d>
            <a:sp3d>
              <a:bevelT w="190500" h="38100"/>
            </a:sp3d>
          </c:spPr>
          <c:invertIfNegative val="0"/>
          <c:dLbls>
            <c:spPr>
              <a:noFill/>
              <a:ln w="24722">
                <a:noFill/>
              </a:ln>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Sheet1!$F$20:$F$25</c:f>
              <c:strCache>
                <c:ptCount val="6"/>
                <c:pt idx="0">
                  <c:v>Sosyal etkileşim</c:v>
                </c:pt>
                <c:pt idx="1">
                  <c:v>Açık hava reklamları</c:v>
                </c:pt>
                <c:pt idx="2">
                  <c:v>Sosyal medya</c:v>
                </c:pt>
                <c:pt idx="3">
                  <c:v>İnternet reklamları</c:v>
                </c:pt>
                <c:pt idx="4">
                  <c:v>Gazete / Dergi reklamları</c:v>
                </c:pt>
                <c:pt idx="5">
                  <c:v>Gazete haberleri</c:v>
                </c:pt>
              </c:strCache>
            </c:strRef>
          </c:cat>
          <c:val>
            <c:numRef>
              <c:f>Sheet1!$G$20:$G$25</c:f>
              <c:numCache>
                <c:formatCode>0.0</c:formatCode>
                <c:ptCount val="6"/>
                <c:pt idx="0">
                  <c:v>54.2</c:v>
                </c:pt>
                <c:pt idx="1">
                  <c:v>22.7</c:v>
                </c:pt>
                <c:pt idx="2">
                  <c:v>9</c:v>
                </c:pt>
                <c:pt idx="3">
                  <c:v>4.5999999999999996</c:v>
                </c:pt>
                <c:pt idx="4">
                  <c:v>4.4000000000000004</c:v>
                </c:pt>
                <c:pt idx="5">
                  <c:v>3.5</c:v>
                </c:pt>
              </c:numCache>
            </c:numRef>
          </c:val>
          <c:extLst>
            <c:ext xmlns:c16="http://schemas.microsoft.com/office/drawing/2014/chart" uri="{C3380CC4-5D6E-409C-BE32-E72D297353CC}">
              <c16:uniqueId val="{00000000-9DD7-4C2C-A647-D41EAFE8A675}"/>
            </c:ext>
          </c:extLst>
        </c:ser>
        <c:dLbls>
          <c:showLegendKey val="0"/>
          <c:showVal val="1"/>
          <c:showCatName val="0"/>
          <c:showSerName val="0"/>
          <c:showPercent val="0"/>
          <c:showBubbleSize val="0"/>
        </c:dLbls>
        <c:gapWidth val="30"/>
        <c:axId val="153407568"/>
        <c:axId val="153408128"/>
      </c:barChart>
      <c:catAx>
        <c:axId val="153407568"/>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3408128"/>
        <c:crosses val="autoZero"/>
        <c:auto val="1"/>
        <c:lblAlgn val="ctr"/>
        <c:lblOffset val="100"/>
        <c:tickLblSkip val="1"/>
        <c:tickMarkSkip val="1"/>
        <c:noMultiLvlLbl val="0"/>
      </c:catAx>
      <c:valAx>
        <c:axId val="153408128"/>
        <c:scaling>
          <c:orientation val="minMax"/>
        </c:scaling>
        <c:delete val="1"/>
        <c:axPos val="t"/>
        <c:numFmt formatCode="0.0" sourceLinked="1"/>
        <c:majorTickMark val="out"/>
        <c:minorTickMark val="none"/>
        <c:tickLblPos val="none"/>
        <c:crossAx val="153407568"/>
        <c:crosses val="autoZero"/>
        <c:crossBetween val="between"/>
      </c:val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6570224591634"/>
          <c:y val="1.0029369993826901E-2"/>
          <c:w val="0.45940461100038399"/>
          <c:h val="0.97892893824289995"/>
        </c:manualLayout>
      </c:layout>
      <c:barChart>
        <c:barDir val="bar"/>
        <c:grouping val="clustered"/>
        <c:varyColors val="0"/>
        <c:ser>
          <c:idx val="0"/>
          <c:order val="0"/>
          <c:spPr>
            <a:solidFill>
              <a:srgbClr val="FF0000"/>
            </a:solidFill>
            <a:ln w="24722">
              <a:noFill/>
            </a:ln>
            <a:scene3d>
              <a:camera prst="orthographicFront"/>
              <a:lightRig rig="threePt" dir="t"/>
            </a:scene3d>
            <a:sp3d>
              <a:bevelT w="190500" h="38100"/>
            </a:sp3d>
          </c:spPr>
          <c:invertIfNegative val="0"/>
          <c:dLbls>
            <c:spPr>
              <a:noFill/>
              <a:ln w="24722">
                <a:noFill/>
              </a:ln>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Sheet1!$F$20:$F$24</c:f>
              <c:strCache>
                <c:ptCount val="5"/>
                <c:pt idx="0">
                  <c:v>Konum</c:v>
                </c:pt>
                <c:pt idx="1">
                  <c:v>Mağaza karması</c:v>
                </c:pt>
                <c:pt idx="2">
                  <c:v>Kampanya ve promosyonlar</c:v>
                </c:pt>
                <c:pt idx="3">
                  <c:v>Eğlence </c:v>
                </c:pt>
                <c:pt idx="4">
                  <c:v>Mimari yapı / Fiziksel koşullar</c:v>
                </c:pt>
              </c:strCache>
            </c:strRef>
          </c:cat>
          <c:val>
            <c:numRef>
              <c:f>Sheet1!$G$20:$G$24</c:f>
              <c:numCache>
                <c:formatCode>0.0</c:formatCode>
                <c:ptCount val="5"/>
                <c:pt idx="0">
                  <c:v>84.7</c:v>
                </c:pt>
                <c:pt idx="1">
                  <c:v>82</c:v>
                </c:pt>
                <c:pt idx="2">
                  <c:v>56.3</c:v>
                </c:pt>
                <c:pt idx="3">
                  <c:v>54.4</c:v>
                </c:pt>
                <c:pt idx="4">
                  <c:v>22.6</c:v>
                </c:pt>
              </c:numCache>
            </c:numRef>
          </c:val>
          <c:extLst>
            <c:ext xmlns:c16="http://schemas.microsoft.com/office/drawing/2014/chart" uri="{C3380CC4-5D6E-409C-BE32-E72D297353CC}">
              <c16:uniqueId val="{00000000-9DD7-4C2C-A647-D41EAFE8A675}"/>
            </c:ext>
          </c:extLst>
        </c:ser>
        <c:dLbls>
          <c:showLegendKey val="0"/>
          <c:showVal val="1"/>
          <c:showCatName val="0"/>
          <c:showSerName val="0"/>
          <c:showPercent val="0"/>
          <c:showBubbleSize val="0"/>
        </c:dLbls>
        <c:gapWidth val="30"/>
        <c:axId val="153410368"/>
        <c:axId val="153410928"/>
      </c:barChart>
      <c:catAx>
        <c:axId val="153410368"/>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3410928"/>
        <c:crosses val="autoZero"/>
        <c:auto val="1"/>
        <c:lblAlgn val="ctr"/>
        <c:lblOffset val="100"/>
        <c:tickLblSkip val="1"/>
        <c:tickMarkSkip val="1"/>
        <c:noMultiLvlLbl val="0"/>
      </c:catAx>
      <c:valAx>
        <c:axId val="153410928"/>
        <c:scaling>
          <c:orientation val="minMax"/>
        </c:scaling>
        <c:delete val="1"/>
        <c:axPos val="t"/>
        <c:numFmt formatCode="0.0" sourceLinked="1"/>
        <c:majorTickMark val="out"/>
        <c:minorTickMark val="none"/>
        <c:tickLblPos val="none"/>
        <c:crossAx val="153410368"/>
        <c:crosses val="autoZero"/>
        <c:crossBetween val="between"/>
      </c:val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7307317259260298"/>
          <c:y val="1.0029369993826901E-2"/>
          <c:w val="0.55290158523216304"/>
          <c:h val="0.97892893824289995"/>
        </c:manualLayout>
      </c:layout>
      <c:barChart>
        <c:barDir val="bar"/>
        <c:grouping val="clustered"/>
        <c:varyColors val="0"/>
        <c:ser>
          <c:idx val="0"/>
          <c:order val="0"/>
          <c:spPr>
            <a:solidFill>
              <a:srgbClr val="FF0000"/>
            </a:solidFill>
            <a:ln w="24722">
              <a:noFill/>
            </a:ln>
            <a:scene3d>
              <a:camera prst="orthographicFront"/>
              <a:lightRig rig="threePt" dir="t"/>
            </a:scene3d>
            <a:sp3d>
              <a:bevelT w="190500" h="38100"/>
            </a:sp3d>
          </c:spPr>
          <c:invertIfNegative val="0"/>
          <c:dLbls>
            <c:spPr>
              <a:noFill/>
              <a:ln w="24722">
                <a:noFill/>
              </a:ln>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Sheet1!$F$20:$F$22</c:f>
              <c:strCache>
                <c:ptCount val="3"/>
                <c:pt idx="0">
                  <c:v>Aile</c:v>
                </c:pt>
                <c:pt idx="1">
                  <c:v>Arkadaş</c:v>
                </c:pt>
                <c:pt idx="2">
                  <c:v>Yalnız</c:v>
                </c:pt>
              </c:strCache>
            </c:strRef>
          </c:cat>
          <c:val>
            <c:numRef>
              <c:f>Sheet1!$G$20:$G$22</c:f>
              <c:numCache>
                <c:formatCode>0.0</c:formatCode>
                <c:ptCount val="3"/>
                <c:pt idx="0">
                  <c:v>56.4</c:v>
                </c:pt>
                <c:pt idx="1">
                  <c:v>42.8</c:v>
                </c:pt>
                <c:pt idx="2">
                  <c:v>26.4</c:v>
                </c:pt>
              </c:numCache>
            </c:numRef>
          </c:val>
          <c:extLst>
            <c:ext xmlns:c16="http://schemas.microsoft.com/office/drawing/2014/chart" uri="{C3380CC4-5D6E-409C-BE32-E72D297353CC}">
              <c16:uniqueId val="{00000000-9DD7-4C2C-A647-D41EAFE8A675}"/>
            </c:ext>
          </c:extLst>
        </c:ser>
        <c:dLbls>
          <c:showLegendKey val="0"/>
          <c:showVal val="1"/>
          <c:showCatName val="0"/>
          <c:showSerName val="0"/>
          <c:showPercent val="0"/>
          <c:showBubbleSize val="0"/>
        </c:dLbls>
        <c:gapWidth val="30"/>
        <c:axId val="153413168"/>
        <c:axId val="153413728"/>
      </c:barChart>
      <c:catAx>
        <c:axId val="153413168"/>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3413728"/>
        <c:crosses val="autoZero"/>
        <c:auto val="1"/>
        <c:lblAlgn val="ctr"/>
        <c:lblOffset val="100"/>
        <c:tickLblSkip val="1"/>
        <c:tickMarkSkip val="1"/>
        <c:noMultiLvlLbl val="0"/>
      </c:catAx>
      <c:valAx>
        <c:axId val="153413728"/>
        <c:scaling>
          <c:orientation val="minMax"/>
        </c:scaling>
        <c:delete val="1"/>
        <c:axPos val="t"/>
        <c:numFmt formatCode="0.0" sourceLinked="1"/>
        <c:majorTickMark val="out"/>
        <c:minorTickMark val="none"/>
        <c:tickLblPos val="none"/>
        <c:crossAx val="153413168"/>
        <c:crosses val="autoZero"/>
        <c:crossBetween val="between"/>
      </c:val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2.1917760279965001E-2"/>
          <c:w val="0.96671490593343001"/>
          <c:h val="0.94520547945205502"/>
        </c:manualLayout>
      </c:layout>
      <c:scatterChart>
        <c:scatterStyle val="lineMarker"/>
        <c:varyColors val="0"/>
        <c:ser>
          <c:idx val="0"/>
          <c:order val="0"/>
          <c:spPr>
            <a:ln w="30616">
              <a:noFill/>
            </a:ln>
          </c:spPr>
          <c:marker>
            <c:symbol val="circle"/>
            <c:size val="32"/>
            <c:spPr>
              <a:solidFill>
                <a:srgbClr val="000080"/>
              </a:solidFill>
              <a:ln>
                <a:solidFill>
                  <a:srgbClr val="000080"/>
                </a:solidFill>
                <a:prstDash val="solid"/>
              </a:ln>
            </c:spPr>
          </c:marker>
          <c:xVal>
            <c:numRef>
              <c:f>Arketipler!$B$2:$B$4</c:f>
              <c:numCache>
                <c:formatCode>General</c:formatCode>
                <c:ptCount val="3"/>
              </c:numCache>
            </c:numRef>
          </c:xVal>
          <c:yVal>
            <c:numRef>
              <c:f>Arketipler!$C$2:$C$4</c:f>
              <c:numCache>
                <c:formatCode>General</c:formatCode>
                <c:ptCount val="3"/>
              </c:numCache>
            </c:numRef>
          </c:yVal>
          <c:smooth val="0"/>
          <c:extLst>
            <c:ext xmlns:c16="http://schemas.microsoft.com/office/drawing/2014/chart" uri="{C3380CC4-5D6E-409C-BE32-E72D297353CC}">
              <c16:uniqueId val="{00000000-8260-4A00-A542-F4FE1855CFF9}"/>
            </c:ext>
          </c:extLst>
        </c:ser>
        <c:dLbls>
          <c:showLegendKey val="0"/>
          <c:showVal val="0"/>
          <c:showCatName val="0"/>
          <c:showSerName val="0"/>
          <c:showPercent val="0"/>
          <c:showBubbleSize val="0"/>
        </c:dLbls>
        <c:axId val="153694032"/>
        <c:axId val="153694592"/>
      </c:scatterChart>
      <c:valAx>
        <c:axId val="153694032"/>
        <c:scaling>
          <c:orientation val="minMax"/>
          <c:max val="8"/>
          <c:min val="-8"/>
        </c:scaling>
        <c:delete val="1"/>
        <c:axPos val="b"/>
        <c:numFmt formatCode="General" sourceLinked="1"/>
        <c:majorTickMark val="out"/>
        <c:minorTickMark val="none"/>
        <c:tickLblPos val="none"/>
        <c:crossAx val="153694592"/>
        <c:crosses val="autoZero"/>
        <c:crossBetween val="midCat"/>
      </c:valAx>
      <c:valAx>
        <c:axId val="153694592"/>
        <c:scaling>
          <c:orientation val="minMax"/>
          <c:max val="8"/>
          <c:min val="-8"/>
        </c:scaling>
        <c:delete val="1"/>
        <c:axPos val="l"/>
        <c:numFmt formatCode="General" sourceLinked="1"/>
        <c:majorTickMark val="out"/>
        <c:minorTickMark val="none"/>
        <c:tickLblPos val="none"/>
        <c:crossAx val="153694032"/>
        <c:crosses val="autoZero"/>
        <c:crossBetween val="midCat"/>
      </c:valAx>
      <c:spPr>
        <a:noFill/>
        <a:ln w="27214">
          <a:noFill/>
        </a:ln>
      </c:spPr>
    </c:plotArea>
    <c:plotVisOnly val="1"/>
    <c:dispBlanksAs val="gap"/>
    <c:showDLblsOverMax val="0"/>
  </c:chart>
  <c:spPr>
    <a:noFill/>
    <a:ln>
      <a:noFill/>
    </a:ln>
  </c:spPr>
  <c:txPr>
    <a:bodyPr/>
    <a:lstStyle/>
    <a:p>
      <a:pPr>
        <a:defRPr sz="857" b="0" i="0" u="none" strike="noStrike" baseline="0">
          <a:solidFill>
            <a:srgbClr val="000000"/>
          </a:solidFill>
          <a:latin typeface="Verdana"/>
          <a:ea typeface="Verdana"/>
          <a:cs typeface="Verdana"/>
        </a:defRPr>
      </a:pPr>
      <a:endParaRPr lang="tr-TR"/>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0.215190427635464"/>
          <c:w val="0.99855498695619704"/>
          <c:h val="0.56897997165191905"/>
        </c:manualLayout>
      </c:layout>
      <c:barChart>
        <c:barDir val="col"/>
        <c:grouping val="clustered"/>
        <c:varyColors val="0"/>
        <c:ser>
          <c:idx val="0"/>
          <c:order val="0"/>
          <c:tx>
            <c:strRef>
              <c:f>Sheet1!$A$6</c:f>
              <c:strCache>
                <c:ptCount val="1"/>
                <c:pt idx="0">
                  <c:v> Alışveriş Merkezleri</c:v>
                </c:pt>
              </c:strCache>
            </c:strRef>
          </c:tx>
          <c:spPr>
            <a:solidFill>
              <a:srgbClr val="FF0000"/>
            </a:solidFill>
            <a:ln w="23644">
              <a:noFill/>
            </a:ln>
            <a:scene3d>
              <a:camera prst="orthographicFront"/>
              <a:lightRig rig="balanced" dir="t">
                <a:rot lat="0" lon="0" rev="8700000"/>
              </a:lightRig>
            </a:scene3d>
            <a:sp3d>
              <a:bevelT w="190500" h="38100"/>
            </a:sp3d>
          </c:spPr>
          <c:invertIfNegative val="0"/>
          <c:dLbls>
            <c:spPr>
              <a:noFill/>
              <a:ln>
                <a:noFill/>
              </a:ln>
              <a:effectLst/>
            </c:spPr>
            <c:txPr>
              <a:bodyPr rot="-5400000" vert="horz" wrap="square" lIns="38100" tIns="19050" rIns="38100" bIns="19050" anchor="ctr">
                <a:spAutoFit/>
              </a:bodyPr>
              <a:lstStyle/>
              <a:p>
                <a:pPr>
                  <a:defRPr sz="140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Sheet1!$B$5:$J$5</c:f>
              <c:strCache>
                <c:ptCount val="9"/>
                <c:pt idx="0">
                  <c:v>Giyim / Aksesuar</c:v>
                </c:pt>
                <c:pt idx="1">
                  <c:v>Toplu Gıda </c:v>
                </c:pt>
                <c:pt idx="2">
                  <c:v>Ayakkabı / Çanta </c:v>
                </c:pt>
                <c:pt idx="3">
                  <c:v>Kozmetik</c:v>
                </c:pt>
                <c:pt idx="4">
                  <c:v>Elektronik</c:v>
                </c:pt>
                <c:pt idx="5">
                  <c:v>Kırtasiye</c:v>
                </c:pt>
                <c:pt idx="6">
                  <c:v>Ev Tekstili / Dekorasyonu</c:v>
                </c:pt>
                <c:pt idx="7">
                  <c:v>Yapı Market</c:v>
                </c:pt>
                <c:pt idx="8">
                  <c:v>Oyuncak</c:v>
                </c:pt>
              </c:strCache>
            </c:strRef>
          </c:cat>
          <c:val>
            <c:numRef>
              <c:f>Sheet1!$B$6:$J$6</c:f>
              <c:numCache>
                <c:formatCode>0.0</c:formatCode>
                <c:ptCount val="9"/>
                <c:pt idx="0">
                  <c:v>79</c:v>
                </c:pt>
                <c:pt idx="1">
                  <c:v>50.7</c:v>
                </c:pt>
                <c:pt idx="2">
                  <c:v>78.599999999999994</c:v>
                </c:pt>
                <c:pt idx="3">
                  <c:v>63</c:v>
                </c:pt>
                <c:pt idx="4">
                  <c:v>59</c:v>
                </c:pt>
                <c:pt idx="5">
                  <c:v>41.7</c:v>
                </c:pt>
                <c:pt idx="6">
                  <c:v>44.7</c:v>
                </c:pt>
                <c:pt idx="7">
                  <c:v>40.6</c:v>
                </c:pt>
                <c:pt idx="8">
                  <c:v>38.1</c:v>
                </c:pt>
              </c:numCache>
            </c:numRef>
          </c:val>
          <c:extLst>
            <c:ext xmlns:c16="http://schemas.microsoft.com/office/drawing/2014/chart" uri="{C3380CC4-5D6E-409C-BE32-E72D297353CC}">
              <c16:uniqueId val="{00000000-F16C-48CF-AF44-DC571A9C5591}"/>
            </c:ext>
          </c:extLst>
        </c:ser>
        <c:ser>
          <c:idx val="2"/>
          <c:order val="1"/>
          <c:tx>
            <c:strRef>
              <c:f>Sheet1!$A$7</c:f>
              <c:strCache>
                <c:ptCount val="1"/>
                <c:pt idx="0">
                  <c:v> Cadde Mağazaları</c:v>
                </c:pt>
              </c:strCache>
            </c:strRef>
          </c:tx>
          <c:spPr>
            <a:solidFill>
              <a:srgbClr val="FF9900"/>
            </a:solidFill>
            <a:ln w="23644">
              <a:noFill/>
            </a:ln>
            <a:scene3d>
              <a:camera prst="orthographicFront"/>
              <a:lightRig rig="threePt" dir="t"/>
            </a:scene3d>
            <a:sp3d>
              <a:bevelT w="190500" h="38100"/>
            </a:sp3d>
          </c:spPr>
          <c:invertIfNegative val="0"/>
          <c:dLbls>
            <c:spPr>
              <a:noFill/>
              <a:ln>
                <a:noFill/>
              </a:ln>
              <a:effectLst/>
            </c:spPr>
            <c:txPr>
              <a:bodyPr rot="-5400000" vert="horz" wrap="square" lIns="38100" tIns="19050" rIns="38100" bIns="19050" anchor="ctr">
                <a:spAutoFit/>
              </a:bodyPr>
              <a:lstStyle/>
              <a:p>
                <a:pPr>
                  <a:defRPr sz="140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Sheet1!$B$5:$J$5</c:f>
              <c:strCache>
                <c:ptCount val="9"/>
                <c:pt idx="0">
                  <c:v>Giyim / Aksesuar</c:v>
                </c:pt>
                <c:pt idx="1">
                  <c:v>Toplu Gıda </c:v>
                </c:pt>
                <c:pt idx="2">
                  <c:v>Ayakkabı / Çanta </c:v>
                </c:pt>
                <c:pt idx="3">
                  <c:v>Kozmetik</c:v>
                </c:pt>
                <c:pt idx="4">
                  <c:v>Elektronik</c:v>
                </c:pt>
                <c:pt idx="5">
                  <c:v>Kırtasiye</c:v>
                </c:pt>
                <c:pt idx="6">
                  <c:v>Ev Tekstili / Dekorasyonu</c:v>
                </c:pt>
                <c:pt idx="7">
                  <c:v>Yapı Market</c:v>
                </c:pt>
                <c:pt idx="8">
                  <c:v>Oyuncak</c:v>
                </c:pt>
              </c:strCache>
            </c:strRef>
          </c:cat>
          <c:val>
            <c:numRef>
              <c:f>Sheet1!$B$7:$J$7</c:f>
              <c:numCache>
                <c:formatCode>0.0</c:formatCode>
                <c:ptCount val="9"/>
                <c:pt idx="0">
                  <c:v>15.9</c:v>
                </c:pt>
                <c:pt idx="1">
                  <c:v>9</c:v>
                </c:pt>
                <c:pt idx="2">
                  <c:v>17.2</c:v>
                </c:pt>
                <c:pt idx="3">
                  <c:v>19.2</c:v>
                </c:pt>
                <c:pt idx="4">
                  <c:v>15.8</c:v>
                </c:pt>
                <c:pt idx="5">
                  <c:v>19.3</c:v>
                </c:pt>
                <c:pt idx="6">
                  <c:v>15</c:v>
                </c:pt>
                <c:pt idx="7">
                  <c:v>11.6</c:v>
                </c:pt>
                <c:pt idx="8">
                  <c:v>9.6</c:v>
                </c:pt>
              </c:numCache>
            </c:numRef>
          </c:val>
          <c:extLst>
            <c:ext xmlns:c16="http://schemas.microsoft.com/office/drawing/2014/chart" uri="{C3380CC4-5D6E-409C-BE32-E72D297353CC}">
              <c16:uniqueId val="{00000001-F16C-48CF-AF44-DC571A9C5591}"/>
            </c:ext>
          </c:extLst>
        </c:ser>
        <c:ser>
          <c:idx val="3"/>
          <c:order val="2"/>
          <c:tx>
            <c:strRef>
              <c:f>Sheet1!$A$8</c:f>
              <c:strCache>
                <c:ptCount val="1"/>
                <c:pt idx="0">
                  <c:v> Caddelerdeki Süpermarket / Hipermarket</c:v>
                </c:pt>
              </c:strCache>
            </c:strRef>
          </c:tx>
          <c:spPr>
            <a:solidFill>
              <a:srgbClr val="008080"/>
            </a:solidFill>
            <a:ln w="23644">
              <a:noFill/>
            </a:ln>
            <a:scene3d>
              <a:camera prst="orthographicFront"/>
              <a:lightRig rig="threePt" dir="t"/>
            </a:scene3d>
            <a:sp3d>
              <a:bevelT w="190500" h="38100"/>
            </a:sp3d>
          </c:spPr>
          <c:invertIfNegative val="0"/>
          <c:dLbls>
            <c:spPr>
              <a:noFill/>
              <a:ln>
                <a:noFill/>
              </a:ln>
              <a:effectLst/>
            </c:spPr>
            <c:txPr>
              <a:bodyPr rot="-5400000" vert="horz" wrap="square" lIns="38100" tIns="19050" rIns="38100" bIns="19050" anchor="ctr">
                <a:spAutoFit/>
              </a:bodyPr>
              <a:lstStyle/>
              <a:p>
                <a:pPr>
                  <a:defRPr sz="140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Sheet1!$B$5:$J$5</c:f>
              <c:strCache>
                <c:ptCount val="9"/>
                <c:pt idx="0">
                  <c:v>Giyim / Aksesuar</c:v>
                </c:pt>
                <c:pt idx="1">
                  <c:v>Toplu Gıda </c:v>
                </c:pt>
                <c:pt idx="2">
                  <c:v>Ayakkabı / Çanta </c:v>
                </c:pt>
                <c:pt idx="3">
                  <c:v>Kozmetik</c:v>
                </c:pt>
                <c:pt idx="4">
                  <c:v>Elektronik</c:v>
                </c:pt>
                <c:pt idx="5">
                  <c:v>Kırtasiye</c:v>
                </c:pt>
                <c:pt idx="6">
                  <c:v>Ev Tekstili / Dekorasyonu</c:v>
                </c:pt>
                <c:pt idx="7">
                  <c:v>Yapı Market</c:v>
                </c:pt>
                <c:pt idx="8">
                  <c:v>Oyuncak</c:v>
                </c:pt>
              </c:strCache>
            </c:strRef>
          </c:cat>
          <c:val>
            <c:numRef>
              <c:f>Sheet1!$B$8:$J$8</c:f>
              <c:numCache>
                <c:formatCode>0.0</c:formatCode>
                <c:ptCount val="9"/>
                <c:pt idx="0">
                  <c:v>4.4000000000000004</c:v>
                </c:pt>
                <c:pt idx="1">
                  <c:v>39.799999999999997</c:v>
                </c:pt>
                <c:pt idx="2">
                  <c:v>3.5</c:v>
                </c:pt>
                <c:pt idx="3">
                  <c:v>7.6</c:v>
                </c:pt>
                <c:pt idx="4">
                  <c:v>4</c:v>
                </c:pt>
                <c:pt idx="5">
                  <c:v>6.6</c:v>
                </c:pt>
                <c:pt idx="6">
                  <c:v>3.4</c:v>
                </c:pt>
                <c:pt idx="7">
                  <c:v>4.0999999999999996</c:v>
                </c:pt>
                <c:pt idx="8">
                  <c:v>3.1</c:v>
                </c:pt>
              </c:numCache>
            </c:numRef>
          </c:val>
          <c:extLst>
            <c:ext xmlns:c16="http://schemas.microsoft.com/office/drawing/2014/chart" uri="{C3380CC4-5D6E-409C-BE32-E72D297353CC}">
              <c16:uniqueId val="{00000002-F16C-48CF-AF44-DC571A9C5591}"/>
            </c:ext>
          </c:extLst>
        </c:ser>
        <c:ser>
          <c:idx val="4"/>
          <c:order val="3"/>
          <c:tx>
            <c:strRef>
              <c:f>Sheet1!$A$9</c:f>
              <c:strCache>
                <c:ptCount val="1"/>
                <c:pt idx="0">
                  <c:v> Diğer</c:v>
                </c:pt>
              </c:strCache>
            </c:strRef>
          </c:tx>
          <c:spPr>
            <a:solidFill>
              <a:schemeClr val="bg2"/>
            </a:solidFill>
            <a:ln w="23644">
              <a:noFill/>
            </a:ln>
            <a:scene3d>
              <a:camera prst="orthographicFront"/>
              <a:lightRig rig="threePt" dir="t"/>
            </a:scene3d>
            <a:sp3d>
              <a:bevelT w="190500" h="38100"/>
            </a:sp3d>
          </c:spPr>
          <c:invertIfNegative val="0"/>
          <c:dLbls>
            <c:spPr>
              <a:noFill/>
              <a:ln>
                <a:noFill/>
              </a:ln>
              <a:effectLst/>
            </c:spPr>
            <c:txPr>
              <a:bodyPr rot="-5400000" vert="horz" wrap="square" lIns="38100" tIns="19050" rIns="38100" bIns="19050" anchor="ctr">
                <a:spAutoFit/>
              </a:bodyPr>
              <a:lstStyle/>
              <a:p>
                <a:pPr>
                  <a:defRPr sz="140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Sheet1!$B$5:$J$5</c:f>
              <c:strCache>
                <c:ptCount val="9"/>
                <c:pt idx="0">
                  <c:v>Giyim / Aksesuar</c:v>
                </c:pt>
                <c:pt idx="1">
                  <c:v>Toplu Gıda </c:v>
                </c:pt>
                <c:pt idx="2">
                  <c:v>Ayakkabı / Çanta </c:v>
                </c:pt>
                <c:pt idx="3">
                  <c:v>Kozmetik</c:v>
                </c:pt>
                <c:pt idx="4">
                  <c:v>Elektronik</c:v>
                </c:pt>
                <c:pt idx="5">
                  <c:v>Kırtasiye</c:v>
                </c:pt>
                <c:pt idx="6">
                  <c:v>Ev Tekstili / Dekorasyonu</c:v>
                </c:pt>
                <c:pt idx="7">
                  <c:v>Yapı Market</c:v>
                </c:pt>
                <c:pt idx="8">
                  <c:v>Oyuncak</c:v>
                </c:pt>
              </c:strCache>
            </c:strRef>
          </c:cat>
          <c:val>
            <c:numRef>
              <c:f>Sheet1!$B$9:$J$9</c:f>
              <c:numCache>
                <c:formatCode>0.0</c:formatCode>
                <c:ptCount val="9"/>
                <c:pt idx="0">
                  <c:v>0.7</c:v>
                </c:pt>
                <c:pt idx="1">
                  <c:v>0.5</c:v>
                </c:pt>
                <c:pt idx="2">
                  <c:v>0.7</c:v>
                </c:pt>
                <c:pt idx="3">
                  <c:v>1.9</c:v>
                </c:pt>
                <c:pt idx="4">
                  <c:v>2.2000000000000002</c:v>
                </c:pt>
                <c:pt idx="5">
                  <c:v>1.3</c:v>
                </c:pt>
                <c:pt idx="6">
                  <c:v>0.9</c:v>
                </c:pt>
                <c:pt idx="7">
                  <c:v>0.5</c:v>
                </c:pt>
                <c:pt idx="8">
                  <c:v>0.5</c:v>
                </c:pt>
              </c:numCache>
            </c:numRef>
          </c:val>
          <c:extLst>
            <c:ext xmlns:c16="http://schemas.microsoft.com/office/drawing/2014/chart" uri="{C3380CC4-5D6E-409C-BE32-E72D297353CC}">
              <c16:uniqueId val="{00000003-F16C-48CF-AF44-DC571A9C5591}"/>
            </c:ext>
          </c:extLst>
        </c:ser>
        <c:dLbls>
          <c:dLblPos val="outEnd"/>
          <c:showLegendKey val="0"/>
          <c:showVal val="1"/>
          <c:showCatName val="0"/>
          <c:showSerName val="0"/>
          <c:showPercent val="0"/>
          <c:showBubbleSize val="0"/>
        </c:dLbls>
        <c:gapWidth val="21"/>
        <c:axId val="153699072"/>
        <c:axId val="153699632"/>
      </c:barChart>
      <c:catAx>
        <c:axId val="153699072"/>
        <c:scaling>
          <c:orientation val="minMax"/>
        </c:scaling>
        <c:delete val="0"/>
        <c:axPos val="b"/>
        <c:numFmt formatCode="General" sourceLinked="1"/>
        <c:majorTickMark val="out"/>
        <c:minorTickMark val="none"/>
        <c:tickLblPos val="nextTo"/>
        <c:spPr>
          <a:ln w="2949">
            <a:solidFill>
              <a:schemeClr val="tx1"/>
            </a:solidFill>
            <a:prstDash val="solid"/>
          </a:ln>
        </c:spPr>
        <c:txPr>
          <a:bodyPr rot="0" vert="horz"/>
          <a:lstStyle/>
          <a:p>
            <a:pPr>
              <a:defRPr sz="1050"/>
            </a:pPr>
            <a:endParaRPr lang="tr-TR"/>
          </a:p>
        </c:txPr>
        <c:crossAx val="153699632"/>
        <c:crosses val="autoZero"/>
        <c:auto val="0"/>
        <c:lblAlgn val="ctr"/>
        <c:lblOffset val="100"/>
        <c:tickLblSkip val="1"/>
        <c:tickMarkSkip val="1"/>
        <c:noMultiLvlLbl val="0"/>
      </c:catAx>
      <c:valAx>
        <c:axId val="153699632"/>
        <c:scaling>
          <c:orientation val="minMax"/>
          <c:max val="100"/>
        </c:scaling>
        <c:delete val="1"/>
        <c:axPos val="l"/>
        <c:numFmt formatCode="0" sourceLinked="0"/>
        <c:majorTickMark val="out"/>
        <c:minorTickMark val="none"/>
        <c:tickLblPos val="nextTo"/>
        <c:crossAx val="153699072"/>
        <c:crosses val="autoZero"/>
        <c:crossBetween val="between"/>
      </c:valAx>
      <c:spPr>
        <a:noFill/>
        <a:ln w="25393">
          <a:noFill/>
        </a:ln>
      </c:spPr>
    </c:plotArea>
    <c:legend>
      <c:legendPos val="b"/>
      <c:layout>
        <c:manualLayout>
          <c:xMode val="edge"/>
          <c:yMode val="edge"/>
          <c:x val="1.7246155513985902E-2"/>
          <c:y val="0.89594100980808"/>
          <c:w val="0.95870024458297298"/>
          <c:h val="7.4556437620002095E-2"/>
        </c:manualLayout>
      </c:layout>
      <c:overlay val="0"/>
      <c:txPr>
        <a:bodyPr/>
        <a:lstStyle/>
        <a:p>
          <a:pPr>
            <a:defRPr sz="1100"/>
          </a:pPr>
          <a:endParaRPr lang="tr-TR"/>
        </a:p>
      </c:txPr>
    </c:legend>
    <c:plotVisOnly val="1"/>
    <c:dispBlanksAs val="gap"/>
    <c:showDLblsOverMax val="0"/>
  </c:chart>
  <c:spPr>
    <a:noFill/>
    <a:ln>
      <a:noFill/>
    </a:ln>
  </c:spPr>
  <c:txPr>
    <a:bodyPr/>
    <a:lstStyle/>
    <a:p>
      <a:pPr>
        <a:defRPr sz="1000" b="0" i="0" u="none" strike="noStrike" baseline="0">
          <a:solidFill>
            <a:schemeClr val="tx1"/>
          </a:solidFill>
          <a:latin typeface="+mj-lt"/>
          <a:ea typeface="Verdana"/>
          <a:cs typeface="Verdana"/>
        </a:defRPr>
      </a:pPr>
      <a:endParaRPr lang="tr-T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143837631751803E-2"/>
          <c:y val="0.15385263782296499"/>
          <c:w val="0.78972393091398296"/>
          <c:h val="0.70334587323301401"/>
        </c:manualLayout>
      </c:layout>
      <c:pieChart>
        <c:varyColors val="1"/>
        <c:ser>
          <c:idx val="0"/>
          <c:order val="0"/>
          <c:spPr>
            <a:solidFill>
              <a:srgbClr val="FF0000"/>
            </a:solidFill>
            <a:ln w="24722">
              <a:noFill/>
            </a:ln>
            <a:scene3d>
              <a:camera prst="orthographicFront"/>
              <a:lightRig rig="balanced" dir="t">
                <a:rot lat="0" lon="0" rev="8700000"/>
              </a:lightRig>
            </a:scene3d>
            <a:sp3d>
              <a:bevelT w="190500" h="38100"/>
            </a:sp3d>
          </c:spPr>
          <c:explosion val="4"/>
          <c:dPt>
            <c:idx val="1"/>
            <c:bubble3D val="0"/>
            <c:spPr>
              <a:solidFill>
                <a:srgbClr val="FFFFFF">
                  <a:lumMod val="50000"/>
                </a:srgbClr>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DC1A-4AB1-A547-9A22D31A6107}"/>
              </c:ext>
            </c:extLst>
          </c:dPt>
          <c:dLbls>
            <c:dLbl>
              <c:idx val="0"/>
              <c:layout>
                <c:manualLayout>
                  <c:x val="-1.8561938257131701E-2"/>
                  <c:y val="-0.21086425800118999"/>
                </c:manualLayout>
              </c:layout>
              <c:tx>
                <c:rich>
                  <a:bodyPr/>
                  <a:lstStyle/>
                  <a:p>
                    <a:pPr>
                      <a:defRPr/>
                    </a:pPr>
                    <a:fld id="{8EC0DDA4-13CE-4BFD-AA42-97302ACA3989}" type="CATEGORYNAME">
                      <a:rPr lang="en-US"/>
                      <a:pPr>
                        <a:defRPr/>
                      </a:pPr>
                      <a:t>[CATEGORY NAME]</a:t>
                    </a:fld>
                    <a:r>
                      <a:rPr lang="en-US"/>
                      <a:t>; %</a:t>
                    </a:r>
                    <a:fld id="{951FC911-9321-4CA1-8AE3-5A1BF16B5EAB}"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1561217718471401"/>
                      <c:h val="0.13097094375787399"/>
                    </c:manualLayout>
                  </c15:layout>
                  <c15:dlblFieldTable/>
                  <c15:showDataLabelsRange val="0"/>
                </c:ext>
                <c:ext xmlns:c16="http://schemas.microsoft.com/office/drawing/2014/chart" uri="{C3380CC4-5D6E-409C-BE32-E72D297353CC}">
                  <c16:uniqueId val="{00000002-DC1A-4AB1-A547-9A22D31A6107}"/>
                </c:ext>
              </c:extLst>
            </c:dLbl>
            <c:dLbl>
              <c:idx val="1"/>
              <c:layout>
                <c:manualLayout>
                  <c:x val="6.55001370840394E-2"/>
                  <c:y val="0.27750723121333698"/>
                </c:manualLayout>
              </c:layout>
              <c:tx>
                <c:rich>
                  <a:bodyPr/>
                  <a:lstStyle/>
                  <a:p>
                    <a:pPr>
                      <a:defRPr/>
                    </a:pPr>
                    <a:fld id="{E55FFC61-6BF9-48ED-9844-44320D581FF7}" type="CATEGORYNAME">
                      <a:rPr lang="en-US"/>
                      <a:pPr>
                        <a:defRPr/>
                      </a:pPr>
                      <a:t>[CATEGORY NAME]</a:t>
                    </a:fld>
                    <a:r>
                      <a:rPr lang="en-US"/>
                      <a:t>; %</a:t>
                    </a:r>
                    <a:fld id="{F57C245E-0030-4A5B-95CD-07F8D3040285}"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2443005303937399"/>
                      <c:h val="0.11775066760635799"/>
                    </c:manualLayout>
                  </c15:layout>
                  <c15:dlblFieldTable/>
                  <c15:showDataLabelsRange val="0"/>
                </c:ext>
                <c:ext xmlns:c16="http://schemas.microsoft.com/office/drawing/2014/chart" uri="{C3380CC4-5D6E-409C-BE32-E72D297353CC}">
                  <c16:uniqueId val="{00000001-DC1A-4AB1-A547-9A22D31A6107}"/>
                </c:ext>
              </c:extLst>
            </c:dLbl>
            <c:spPr>
              <a:noFill/>
              <a:ln>
                <a:noFill/>
              </a:ln>
              <a:effectLst/>
            </c:sp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Sheet1!$E$20:$E$21</c:f>
              <c:strCache>
                <c:ptCount val="2"/>
                <c:pt idx="0">
                  <c:v>Evet</c:v>
                </c:pt>
                <c:pt idx="1">
                  <c:v>Hayır</c:v>
                </c:pt>
              </c:strCache>
            </c:strRef>
          </c:cat>
          <c:val>
            <c:numRef>
              <c:f>Sheet1!$F$20:$F$21</c:f>
              <c:numCache>
                <c:formatCode>#,##0.0</c:formatCode>
                <c:ptCount val="2"/>
                <c:pt idx="0">
                  <c:v>19.7</c:v>
                </c:pt>
                <c:pt idx="1">
                  <c:v>80.3</c:v>
                </c:pt>
              </c:numCache>
            </c:numRef>
          </c:val>
          <c:extLst>
            <c:ext xmlns:c16="http://schemas.microsoft.com/office/drawing/2014/chart" uri="{C3380CC4-5D6E-409C-BE32-E72D297353CC}">
              <c16:uniqueId val="{00000003-DC1A-4AB1-A547-9A22D31A6107}"/>
            </c:ext>
          </c:extLst>
        </c:ser>
        <c:dLbls>
          <c:showLegendKey val="0"/>
          <c:showVal val="0"/>
          <c:showCatName val="0"/>
          <c:showSerName val="0"/>
          <c:showPercent val="0"/>
          <c:showBubbleSize val="0"/>
          <c:showLeaderLines val="0"/>
        </c:dLbls>
        <c:firstSliceAng val="46"/>
      </c:pieChart>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305798573241501"/>
          <c:y val="3.4653465346534601E-2"/>
          <c:w val="0.83254051584252697"/>
          <c:h val="0.81331229112513903"/>
        </c:manualLayout>
      </c:layout>
      <c:barChart>
        <c:barDir val="bar"/>
        <c:grouping val="percentStacked"/>
        <c:varyColors val="0"/>
        <c:ser>
          <c:idx val="0"/>
          <c:order val="0"/>
          <c:tx>
            <c:strRef>
              <c:f>Sayfa1!$B$1</c:f>
              <c:strCache>
                <c:ptCount val="1"/>
                <c:pt idx="0">
                  <c:v>Evet</c:v>
                </c:pt>
              </c:strCache>
            </c:strRef>
          </c:tx>
          <c:spPr>
            <a:solidFill>
              <a:srgbClr val="FF0000"/>
            </a:solidFill>
            <a:scene3d>
              <a:camera prst="orthographicFront"/>
              <a:lightRig rig="threePt" dir="t"/>
            </a:scene3d>
            <a:sp3d>
              <a:bevelT w="190500" h="38100"/>
            </a:sp3d>
          </c:spPr>
          <c:invertIfNegative val="0"/>
          <c:dLbls>
            <c:spPr>
              <a:noFill/>
              <a:ln>
                <a:noFill/>
              </a:ln>
              <a:effectLst/>
            </c:spPr>
            <c:txPr>
              <a:bodyPr/>
              <a:lstStyle/>
              <a:p>
                <a:pPr>
                  <a:defRPr sz="1400"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Sayfa1!$A$2:$A$5</c:f>
              <c:strCache>
                <c:ptCount val="4"/>
                <c:pt idx="0">
                  <c:v>A</c:v>
                </c:pt>
                <c:pt idx="1">
                  <c:v>B</c:v>
                </c:pt>
                <c:pt idx="2">
                  <c:v>C1</c:v>
                </c:pt>
                <c:pt idx="3">
                  <c:v>C2</c:v>
                </c:pt>
              </c:strCache>
            </c:strRef>
          </c:cat>
          <c:val>
            <c:numRef>
              <c:f>Sayfa1!$B$2:$B$5</c:f>
              <c:numCache>
                <c:formatCode>###0.0</c:formatCode>
                <c:ptCount val="4"/>
                <c:pt idx="0">
                  <c:v>32.6388888888889</c:v>
                </c:pt>
                <c:pt idx="1">
                  <c:v>23.07692307692307</c:v>
                </c:pt>
                <c:pt idx="2">
                  <c:v>21.509433962264151</c:v>
                </c:pt>
                <c:pt idx="3">
                  <c:v>25</c:v>
                </c:pt>
              </c:numCache>
            </c:numRef>
          </c:val>
          <c:extLst>
            <c:ext xmlns:c16="http://schemas.microsoft.com/office/drawing/2014/chart" uri="{C3380CC4-5D6E-409C-BE32-E72D297353CC}">
              <c16:uniqueId val="{00000000-3D1B-4AE1-985C-88664D8818A3}"/>
            </c:ext>
          </c:extLst>
        </c:ser>
        <c:ser>
          <c:idx val="1"/>
          <c:order val="1"/>
          <c:tx>
            <c:strRef>
              <c:f>Sayfa1!$C$1</c:f>
              <c:strCache>
                <c:ptCount val="1"/>
                <c:pt idx="0">
                  <c:v>Hayır</c:v>
                </c:pt>
              </c:strCache>
            </c:strRef>
          </c:tx>
          <c:spPr>
            <a:solidFill>
              <a:srgbClr val="FFFFFF">
                <a:lumMod val="50000"/>
              </a:srgbClr>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400"/>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Sayfa1!$A$2:$A$5</c:f>
              <c:strCache>
                <c:ptCount val="4"/>
                <c:pt idx="0">
                  <c:v>A</c:v>
                </c:pt>
                <c:pt idx="1">
                  <c:v>B</c:v>
                </c:pt>
                <c:pt idx="2">
                  <c:v>C1</c:v>
                </c:pt>
                <c:pt idx="3">
                  <c:v>C2</c:v>
                </c:pt>
              </c:strCache>
            </c:strRef>
          </c:cat>
          <c:val>
            <c:numRef>
              <c:f>Sayfa1!$C$2:$C$5</c:f>
              <c:numCache>
                <c:formatCode>###0.0</c:formatCode>
                <c:ptCount val="4"/>
                <c:pt idx="0">
                  <c:v>67.361111111111114</c:v>
                </c:pt>
                <c:pt idx="1">
                  <c:v>76.923076923076877</c:v>
                </c:pt>
                <c:pt idx="2">
                  <c:v>78.490566037735846</c:v>
                </c:pt>
                <c:pt idx="3">
                  <c:v>75</c:v>
                </c:pt>
              </c:numCache>
            </c:numRef>
          </c:val>
          <c:extLst>
            <c:ext xmlns:c16="http://schemas.microsoft.com/office/drawing/2014/chart" uri="{C3380CC4-5D6E-409C-BE32-E72D297353CC}">
              <c16:uniqueId val="{00000001-3D1B-4AE1-985C-88664D8818A3}"/>
            </c:ext>
          </c:extLst>
        </c:ser>
        <c:dLbls>
          <c:showLegendKey val="0"/>
          <c:showVal val="1"/>
          <c:showCatName val="0"/>
          <c:showSerName val="0"/>
          <c:showPercent val="0"/>
          <c:showBubbleSize val="0"/>
        </c:dLbls>
        <c:gapWidth val="30"/>
        <c:overlap val="100"/>
        <c:axId val="154431376"/>
        <c:axId val="154431936"/>
      </c:barChart>
      <c:catAx>
        <c:axId val="154431376"/>
        <c:scaling>
          <c:orientation val="maxMin"/>
        </c:scaling>
        <c:delete val="0"/>
        <c:axPos val="l"/>
        <c:numFmt formatCode="General" sourceLinked="1"/>
        <c:majorTickMark val="out"/>
        <c:minorTickMark val="none"/>
        <c:tickLblPos val="nextTo"/>
        <c:txPr>
          <a:bodyPr/>
          <a:lstStyle/>
          <a:p>
            <a:pPr>
              <a:defRPr sz="1400"/>
            </a:pPr>
            <a:endParaRPr lang="tr-TR"/>
          </a:p>
        </c:txPr>
        <c:crossAx val="154431936"/>
        <c:crosses val="autoZero"/>
        <c:auto val="1"/>
        <c:lblAlgn val="ctr"/>
        <c:lblOffset val="100"/>
        <c:noMultiLvlLbl val="0"/>
      </c:catAx>
      <c:valAx>
        <c:axId val="154431936"/>
        <c:scaling>
          <c:orientation val="minMax"/>
        </c:scaling>
        <c:delete val="1"/>
        <c:axPos val="t"/>
        <c:numFmt formatCode="0%" sourceLinked="1"/>
        <c:majorTickMark val="out"/>
        <c:minorTickMark val="none"/>
        <c:tickLblPos val="none"/>
        <c:crossAx val="154431376"/>
        <c:crosses val="autoZero"/>
        <c:crossBetween val="between"/>
      </c:valAx>
      <c:spPr>
        <a:noFill/>
        <a:ln w="25408">
          <a:noFill/>
        </a:ln>
      </c:spPr>
    </c:plotArea>
    <c:legend>
      <c:legendPos val="b"/>
      <c:layout>
        <c:manualLayout>
          <c:xMode val="edge"/>
          <c:yMode val="edge"/>
          <c:x val="0.24703980332749301"/>
          <c:y val="0.87386921888307501"/>
          <c:w val="0.63488881010007503"/>
          <c:h val="0.113655228779036"/>
        </c:manualLayout>
      </c:layout>
      <c:overlay val="0"/>
      <c:txPr>
        <a:bodyPr/>
        <a:lstStyle/>
        <a:p>
          <a:pPr>
            <a:defRPr sz="1100"/>
          </a:pPr>
          <a:endParaRPr lang="tr-TR"/>
        </a:p>
      </c:txPr>
    </c:legend>
    <c:plotVisOnly val="1"/>
    <c:dispBlanksAs val="gap"/>
    <c:showDLblsOverMax val="0"/>
  </c:chart>
  <c:txPr>
    <a:bodyPr/>
    <a:lstStyle/>
    <a:p>
      <a:pPr>
        <a:defRPr sz="1100">
          <a:latin typeface="+mj-lt"/>
        </a:defRPr>
      </a:pPr>
      <a:endParaRPr lang="tr-TR"/>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501129089285998"/>
          <c:y val="3.4653465346534601E-2"/>
          <c:w val="0.68058713619590705"/>
          <c:h val="0.81113164293878404"/>
        </c:manualLayout>
      </c:layout>
      <c:barChart>
        <c:barDir val="bar"/>
        <c:grouping val="percentStacked"/>
        <c:varyColors val="0"/>
        <c:ser>
          <c:idx val="0"/>
          <c:order val="0"/>
          <c:tx>
            <c:strRef>
              <c:f>Sayfa1!$B$1</c:f>
              <c:strCache>
                <c:ptCount val="1"/>
                <c:pt idx="0">
                  <c:v>Evet</c:v>
                </c:pt>
              </c:strCache>
            </c:strRef>
          </c:tx>
          <c:spPr>
            <a:solidFill>
              <a:srgbClr val="FF0000"/>
            </a:solidFill>
            <a:scene3d>
              <a:camera prst="orthographicFront"/>
              <a:lightRig rig="threePt" dir="t"/>
            </a:scene3d>
            <a:sp3d>
              <a:bevelT w="190500" h="38100"/>
            </a:sp3d>
          </c:spPr>
          <c:invertIfNegative val="0"/>
          <c:dLbls>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E6-4907-9CA8-B88244B7BDE7}"/>
                </c:ext>
              </c:extLst>
            </c:dLbl>
            <c:dLbl>
              <c:idx val="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E6-4907-9CA8-B88244B7BDE7}"/>
                </c:ext>
              </c:extLst>
            </c:dLbl>
            <c:dLbl>
              <c:idx val="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E6-4907-9CA8-B88244B7BDE7}"/>
                </c:ext>
              </c:extLst>
            </c:dLbl>
            <c:spPr>
              <a:noFill/>
              <a:ln>
                <a:noFill/>
              </a:ln>
              <a:effectLst/>
            </c:spPr>
            <c:txPr>
              <a:bodyPr/>
              <a:lstStyle/>
              <a:p>
                <a:pPr>
                  <a:defRPr sz="1400"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Sayfa1!$A$2:$A$10</c:f>
              <c:strCache>
                <c:ptCount val="9"/>
                <c:pt idx="0">
                  <c:v>16 - 19 Yaş</c:v>
                </c:pt>
                <c:pt idx="1">
                  <c:v>20 - 24 Yaş</c:v>
                </c:pt>
                <c:pt idx="2">
                  <c:v>25 - 29 Yaş</c:v>
                </c:pt>
                <c:pt idx="3">
                  <c:v>30 - 34 Yaş</c:v>
                </c:pt>
                <c:pt idx="4">
                  <c:v>35 - 39 Yaş</c:v>
                </c:pt>
                <c:pt idx="5">
                  <c:v>40 - 44 Yaş</c:v>
                </c:pt>
                <c:pt idx="6">
                  <c:v>45 - 49 Yaş</c:v>
                </c:pt>
                <c:pt idx="7">
                  <c:v>50 - 54 Yaş</c:v>
                </c:pt>
                <c:pt idx="8">
                  <c:v>55 - 60 Yaş</c:v>
                </c:pt>
              </c:strCache>
            </c:strRef>
          </c:cat>
          <c:val>
            <c:numRef>
              <c:f>Sayfa1!$B$2:$B$10</c:f>
              <c:numCache>
                <c:formatCode>###0.0</c:formatCode>
                <c:ptCount val="9"/>
                <c:pt idx="0">
                  <c:v>27.819548872180452</c:v>
                </c:pt>
                <c:pt idx="1">
                  <c:v>34.591194968553459</c:v>
                </c:pt>
                <c:pt idx="2">
                  <c:v>30.38674033149168</c:v>
                </c:pt>
                <c:pt idx="3">
                  <c:v>28.260869565217391</c:v>
                </c:pt>
                <c:pt idx="4">
                  <c:v>26.19047619047619</c:v>
                </c:pt>
                <c:pt idx="5">
                  <c:v>23.809523809523739</c:v>
                </c:pt>
                <c:pt idx="6">
                  <c:v>9.5652173913043494</c:v>
                </c:pt>
                <c:pt idx="7">
                  <c:v>9.1836734693877489</c:v>
                </c:pt>
                <c:pt idx="8">
                  <c:v>6.3291139240506329</c:v>
                </c:pt>
              </c:numCache>
            </c:numRef>
          </c:val>
          <c:extLst>
            <c:ext xmlns:c16="http://schemas.microsoft.com/office/drawing/2014/chart" uri="{C3380CC4-5D6E-409C-BE32-E72D297353CC}">
              <c16:uniqueId val="{00000000-93A7-4589-A9A9-AB6726CD6B2B}"/>
            </c:ext>
          </c:extLst>
        </c:ser>
        <c:ser>
          <c:idx val="1"/>
          <c:order val="1"/>
          <c:tx>
            <c:strRef>
              <c:f>Sayfa1!$C$1</c:f>
              <c:strCache>
                <c:ptCount val="1"/>
                <c:pt idx="0">
                  <c:v>Hayır</c:v>
                </c:pt>
              </c:strCache>
            </c:strRef>
          </c:tx>
          <c:spPr>
            <a:solidFill>
              <a:srgbClr val="FFFFFF">
                <a:lumMod val="50000"/>
              </a:srgbClr>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400"/>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Sayfa1!$A$2:$A$10</c:f>
              <c:strCache>
                <c:ptCount val="9"/>
                <c:pt idx="0">
                  <c:v>16 - 19 Yaş</c:v>
                </c:pt>
                <c:pt idx="1">
                  <c:v>20 - 24 Yaş</c:v>
                </c:pt>
                <c:pt idx="2">
                  <c:v>25 - 29 Yaş</c:v>
                </c:pt>
                <c:pt idx="3">
                  <c:v>30 - 34 Yaş</c:v>
                </c:pt>
                <c:pt idx="4">
                  <c:v>35 - 39 Yaş</c:v>
                </c:pt>
                <c:pt idx="5">
                  <c:v>40 - 44 Yaş</c:v>
                </c:pt>
                <c:pt idx="6">
                  <c:v>45 - 49 Yaş</c:v>
                </c:pt>
                <c:pt idx="7">
                  <c:v>50 - 54 Yaş</c:v>
                </c:pt>
                <c:pt idx="8">
                  <c:v>55 - 60 Yaş</c:v>
                </c:pt>
              </c:strCache>
            </c:strRef>
          </c:cat>
          <c:val>
            <c:numRef>
              <c:f>Sayfa1!$C$2:$C$10</c:f>
              <c:numCache>
                <c:formatCode>###0.0</c:formatCode>
                <c:ptCount val="9"/>
                <c:pt idx="0">
                  <c:v>72.180451127819424</c:v>
                </c:pt>
                <c:pt idx="1">
                  <c:v>65.408805031446548</c:v>
                </c:pt>
                <c:pt idx="2">
                  <c:v>69.613259668508306</c:v>
                </c:pt>
                <c:pt idx="3">
                  <c:v>71.739130434782609</c:v>
                </c:pt>
                <c:pt idx="4">
                  <c:v>73.80952380952381</c:v>
                </c:pt>
                <c:pt idx="5">
                  <c:v>76.190476190476005</c:v>
                </c:pt>
                <c:pt idx="6">
                  <c:v>90.434782608695656</c:v>
                </c:pt>
                <c:pt idx="7">
                  <c:v>90.816326530612244</c:v>
                </c:pt>
                <c:pt idx="8">
                  <c:v>93.670886075949255</c:v>
                </c:pt>
              </c:numCache>
            </c:numRef>
          </c:val>
          <c:extLst>
            <c:ext xmlns:c16="http://schemas.microsoft.com/office/drawing/2014/chart" uri="{C3380CC4-5D6E-409C-BE32-E72D297353CC}">
              <c16:uniqueId val="{00000001-93A7-4589-A9A9-AB6726CD6B2B}"/>
            </c:ext>
          </c:extLst>
        </c:ser>
        <c:dLbls>
          <c:showLegendKey val="0"/>
          <c:showVal val="1"/>
          <c:showCatName val="0"/>
          <c:showSerName val="0"/>
          <c:showPercent val="0"/>
          <c:showBubbleSize val="0"/>
        </c:dLbls>
        <c:gapWidth val="30"/>
        <c:overlap val="100"/>
        <c:axId val="154434736"/>
        <c:axId val="156511984"/>
      </c:barChart>
      <c:catAx>
        <c:axId val="154434736"/>
        <c:scaling>
          <c:orientation val="maxMin"/>
        </c:scaling>
        <c:delete val="0"/>
        <c:axPos val="l"/>
        <c:numFmt formatCode="General" sourceLinked="1"/>
        <c:majorTickMark val="out"/>
        <c:minorTickMark val="none"/>
        <c:tickLblPos val="nextTo"/>
        <c:txPr>
          <a:bodyPr/>
          <a:lstStyle/>
          <a:p>
            <a:pPr>
              <a:defRPr sz="1400"/>
            </a:pPr>
            <a:endParaRPr lang="tr-TR"/>
          </a:p>
        </c:txPr>
        <c:crossAx val="156511984"/>
        <c:crosses val="autoZero"/>
        <c:auto val="1"/>
        <c:lblAlgn val="ctr"/>
        <c:lblOffset val="100"/>
        <c:noMultiLvlLbl val="0"/>
      </c:catAx>
      <c:valAx>
        <c:axId val="156511984"/>
        <c:scaling>
          <c:orientation val="minMax"/>
        </c:scaling>
        <c:delete val="1"/>
        <c:axPos val="t"/>
        <c:numFmt formatCode="0%" sourceLinked="1"/>
        <c:majorTickMark val="out"/>
        <c:minorTickMark val="none"/>
        <c:tickLblPos val="none"/>
        <c:crossAx val="154434736"/>
        <c:crosses val="autoZero"/>
        <c:crossBetween val="between"/>
      </c:valAx>
      <c:spPr>
        <a:noFill/>
        <a:ln w="25408">
          <a:noFill/>
        </a:ln>
      </c:spPr>
    </c:plotArea>
    <c:legend>
      <c:legendPos val="b"/>
      <c:layout>
        <c:manualLayout>
          <c:xMode val="edge"/>
          <c:yMode val="edge"/>
          <c:x val="0.32887922715918599"/>
          <c:y val="0.84989009249701297"/>
          <c:w val="0.576977217037694"/>
          <c:h val="0.122649373083425"/>
        </c:manualLayout>
      </c:layout>
      <c:overlay val="0"/>
      <c:txPr>
        <a:bodyPr/>
        <a:lstStyle/>
        <a:p>
          <a:pPr>
            <a:defRPr sz="1100"/>
          </a:pPr>
          <a:endParaRPr lang="tr-TR"/>
        </a:p>
      </c:txPr>
    </c:legend>
    <c:plotVisOnly val="1"/>
    <c:dispBlanksAs val="gap"/>
    <c:showDLblsOverMax val="0"/>
  </c:chart>
  <c:txPr>
    <a:bodyPr/>
    <a:lstStyle/>
    <a:p>
      <a:pPr>
        <a:defRPr sz="1100">
          <a:latin typeface="+mj-lt"/>
        </a:defRPr>
      </a:pPr>
      <a:endParaRPr lang="tr-TR"/>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1533755372926804"/>
          <c:y val="2.10661809134924E-2"/>
          <c:w val="0.36799834067134801"/>
          <c:h val="0.94367864899713605"/>
        </c:manualLayout>
      </c:layout>
      <c:barChart>
        <c:barDir val="bar"/>
        <c:grouping val="clustered"/>
        <c:varyColors val="0"/>
        <c:ser>
          <c:idx val="0"/>
          <c:order val="0"/>
          <c:spPr>
            <a:solidFill>
              <a:srgbClr val="FF0000"/>
            </a:solidFill>
            <a:ln w="24722">
              <a:noFill/>
            </a:ln>
            <a:scene3d>
              <a:camera prst="orthographicFront"/>
              <a:lightRig rig="threePt" dir="t"/>
            </a:scene3d>
            <a:sp3d>
              <a:bevelT w="190500" h="38100"/>
            </a:sp3d>
          </c:spPr>
          <c:invertIfNegative val="0"/>
          <c:dPt>
            <c:idx val="0"/>
            <c:invertIfNegative val="0"/>
            <c:bubble3D val="0"/>
            <c:spPr>
              <a:solidFill>
                <a:srgbClr val="BBE0E3">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1-67E1-4EBB-8494-2CE0D6D17225}"/>
              </c:ext>
            </c:extLst>
          </c:dPt>
          <c:dPt>
            <c:idx val="1"/>
            <c:invertIfNegative val="0"/>
            <c:bubble3D val="0"/>
            <c:spPr>
              <a:solidFill>
                <a:srgbClr val="BBE0E3">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3-67E1-4EBB-8494-2CE0D6D17225}"/>
              </c:ext>
            </c:extLst>
          </c:dPt>
          <c:dPt>
            <c:idx val="2"/>
            <c:invertIfNegative val="0"/>
            <c:bubble3D val="0"/>
            <c:spPr>
              <a:solidFill>
                <a:srgbClr val="FFFFFF">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5-67E1-4EBB-8494-2CE0D6D17225}"/>
              </c:ext>
            </c:extLst>
          </c:dPt>
          <c:dLbls>
            <c:spPr>
              <a:noFill/>
              <a:ln w="24722">
                <a:noFill/>
              </a:ln>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Sheet1!$D$14:$D$18</c:f>
              <c:strCache>
                <c:ptCount val="5"/>
                <c:pt idx="0">
                  <c:v>Çok Etkili</c:v>
                </c:pt>
                <c:pt idx="1">
                  <c:v>Etkili</c:v>
                </c:pt>
                <c:pt idx="2">
                  <c:v>Ne etkili ne etkili değil</c:v>
                </c:pt>
                <c:pt idx="3">
                  <c:v>Etkili değil</c:v>
                </c:pt>
                <c:pt idx="4">
                  <c:v>Hiç etkili değil</c:v>
                </c:pt>
              </c:strCache>
            </c:strRef>
          </c:cat>
          <c:val>
            <c:numRef>
              <c:f>Sheet1!$E$14:$E$18</c:f>
              <c:numCache>
                <c:formatCode>#,##0.0</c:formatCode>
                <c:ptCount val="5"/>
                <c:pt idx="0">
                  <c:v>3.3</c:v>
                </c:pt>
                <c:pt idx="1">
                  <c:v>47.8</c:v>
                </c:pt>
                <c:pt idx="2">
                  <c:v>33.299999999999997</c:v>
                </c:pt>
                <c:pt idx="3">
                  <c:v>12.2</c:v>
                </c:pt>
                <c:pt idx="4">
                  <c:v>3.3</c:v>
                </c:pt>
              </c:numCache>
            </c:numRef>
          </c:val>
          <c:extLst>
            <c:ext xmlns:c16="http://schemas.microsoft.com/office/drawing/2014/chart" uri="{C3380CC4-5D6E-409C-BE32-E72D297353CC}">
              <c16:uniqueId val="{00000006-67E1-4EBB-8494-2CE0D6D17225}"/>
            </c:ext>
          </c:extLst>
        </c:ser>
        <c:dLbls>
          <c:showLegendKey val="0"/>
          <c:showVal val="1"/>
          <c:showCatName val="0"/>
          <c:showSerName val="0"/>
          <c:showPercent val="0"/>
          <c:showBubbleSize val="0"/>
        </c:dLbls>
        <c:gapWidth val="30"/>
        <c:axId val="156514784"/>
        <c:axId val="156515344"/>
      </c:barChart>
      <c:catAx>
        <c:axId val="156514784"/>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6515344"/>
        <c:crosses val="autoZero"/>
        <c:auto val="1"/>
        <c:lblAlgn val="ctr"/>
        <c:lblOffset val="100"/>
        <c:tickLblSkip val="1"/>
        <c:tickMarkSkip val="1"/>
        <c:noMultiLvlLbl val="0"/>
      </c:catAx>
      <c:valAx>
        <c:axId val="156515344"/>
        <c:scaling>
          <c:orientation val="minMax"/>
        </c:scaling>
        <c:delete val="1"/>
        <c:axPos val="t"/>
        <c:numFmt formatCode="#,##0.0" sourceLinked="1"/>
        <c:majorTickMark val="out"/>
        <c:minorTickMark val="none"/>
        <c:tickLblPos val="none"/>
        <c:crossAx val="156514784"/>
        <c:crosses val="autoZero"/>
        <c:crossBetween val="between"/>
      </c:val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143837631751803E-2"/>
          <c:y val="0.15385263782296499"/>
          <c:w val="0.78972393091398296"/>
          <c:h val="0.70334587323301401"/>
        </c:manualLayout>
      </c:layout>
      <c:pieChart>
        <c:varyColors val="1"/>
        <c:ser>
          <c:idx val="0"/>
          <c:order val="0"/>
          <c:spPr>
            <a:solidFill>
              <a:srgbClr val="FF0000"/>
            </a:solidFill>
            <a:ln w="24722">
              <a:noFill/>
            </a:ln>
            <a:scene3d>
              <a:camera prst="orthographicFront"/>
              <a:lightRig rig="balanced" dir="t">
                <a:rot lat="0" lon="0" rev="8700000"/>
              </a:lightRig>
            </a:scene3d>
            <a:sp3d>
              <a:bevelT w="190500" h="38100"/>
            </a:sp3d>
          </c:spPr>
          <c:explosion val="4"/>
          <c:dPt>
            <c:idx val="1"/>
            <c:bubble3D val="0"/>
            <c:spPr>
              <a:solidFill>
                <a:srgbClr val="FFFFFF">
                  <a:lumMod val="50000"/>
                </a:srgbClr>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DC1A-4AB1-A547-9A22D31A6107}"/>
              </c:ext>
            </c:extLst>
          </c:dPt>
          <c:dLbls>
            <c:dLbl>
              <c:idx val="0"/>
              <c:layout>
                <c:manualLayout>
                  <c:x val="-1.16738381551391E-2"/>
                  <c:y val="-0.122348796633356"/>
                </c:manualLayout>
              </c:layout>
              <c:tx>
                <c:rich>
                  <a:bodyPr/>
                  <a:lstStyle/>
                  <a:p>
                    <a:pPr>
                      <a:defRPr/>
                    </a:pPr>
                    <a:fld id="{8EC0DDA4-13CE-4BFD-AA42-97302ACA3989}" type="CATEGORYNAME">
                      <a:rPr lang="en-US"/>
                      <a:pPr>
                        <a:defRPr/>
                      </a:pPr>
                      <a:t>[CATEGORY NAME]</a:t>
                    </a:fld>
                    <a:r>
                      <a:rPr lang="en-US"/>
                      <a:t>; %</a:t>
                    </a:r>
                    <a:fld id="{951FC911-9321-4CA1-8AE3-5A1BF16B5EAB}"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1561217718471401"/>
                      <c:h val="0.13097094375787399"/>
                    </c:manualLayout>
                  </c15:layout>
                  <c15:dlblFieldTable/>
                  <c15:showDataLabelsRange val="0"/>
                </c:ext>
                <c:ext xmlns:c16="http://schemas.microsoft.com/office/drawing/2014/chart" uri="{C3380CC4-5D6E-409C-BE32-E72D297353CC}">
                  <c16:uniqueId val="{00000002-DC1A-4AB1-A547-9A22D31A6107}"/>
                </c:ext>
              </c:extLst>
            </c:dLbl>
            <c:dLbl>
              <c:idx val="1"/>
              <c:layout>
                <c:manualLayout>
                  <c:x val="4.4835836778061397E-2"/>
                  <c:y val="0.22655326172644799"/>
                </c:manualLayout>
              </c:layout>
              <c:tx>
                <c:rich>
                  <a:bodyPr/>
                  <a:lstStyle/>
                  <a:p>
                    <a:pPr>
                      <a:defRPr/>
                    </a:pPr>
                    <a:fld id="{E55FFC61-6BF9-48ED-9844-44320D581FF7}" type="CATEGORYNAME">
                      <a:rPr lang="en-US"/>
                      <a:pPr>
                        <a:defRPr/>
                      </a:pPr>
                      <a:t>[CATEGORY NAME]</a:t>
                    </a:fld>
                    <a:r>
                      <a:rPr lang="en-US"/>
                      <a:t>; %</a:t>
                    </a:r>
                    <a:fld id="{F57C245E-0030-4A5B-95CD-07F8D3040285}" type="VALUE">
                      <a:rPr lang="en-US"/>
                      <a:pPr>
                        <a:defRPr/>
                      </a:pPr>
                      <a:t>[VALUE]</a:t>
                    </a:fld>
                    <a:endParaRPr lang="en-US"/>
                  </a:p>
                </c:rich>
              </c:tx>
              <c:spPr>
                <a:noFill/>
                <a:ln>
                  <a:noFill/>
                </a:ln>
                <a:effectLst/>
              </c:spPr>
              <c:dLblPos val="bestFit"/>
              <c:showLegendKey val="0"/>
              <c:showVal val="1"/>
              <c:showCatName val="1"/>
              <c:showSerName val="0"/>
              <c:showPercent val="0"/>
              <c:showBubbleSize val="0"/>
              <c:extLst>
                <c:ext xmlns:c15="http://schemas.microsoft.com/office/drawing/2012/chart" uri="{CE6537A1-D6FC-4f65-9D91-7224C49458BB}">
                  <c15:layout>
                    <c:manualLayout>
                      <c:w val="0.22443005303937399"/>
                      <c:h val="0.11775066760635799"/>
                    </c:manualLayout>
                  </c15:layout>
                  <c15:dlblFieldTable/>
                  <c15:showDataLabelsRange val="0"/>
                </c:ext>
                <c:ext xmlns:c16="http://schemas.microsoft.com/office/drawing/2014/chart" uri="{C3380CC4-5D6E-409C-BE32-E72D297353CC}">
                  <c16:uniqueId val="{00000001-DC1A-4AB1-A547-9A22D31A6107}"/>
                </c:ext>
              </c:extLst>
            </c:dLbl>
            <c:spPr>
              <a:noFill/>
              <a:ln>
                <a:noFill/>
              </a:ln>
              <a:effectLst/>
            </c:sp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Sheet1!$E$20:$E$21</c:f>
              <c:strCache>
                <c:ptCount val="2"/>
                <c:pt idx="0">
                  <c:v>Evet</c:v>
                </c:pt>
                <c:pt idx="1">
                  <c:v>Hayır</c:v>
                </c:pt>
              </c:strCache>
            </c:strRef>
          </c:cat>
          <c:val>
            <c:numRef>
              <c:f>Sheet1!$F$20:$F$21</c:f>
              <c:numCache>
                <c:formatCode>#,##0.0</c:formatCode>
                <c:ptCount val="2"/>
                <c:pt idx="0">
                  <c:v>5.9</c:v>
                </c:pt>
                <c:pt idx="1">
                  <c:v>94.1</c:v>
                </c:pt>
              </c:numCache>
            </c:numRef>
          </c:val>
          <c:extLst>
            <c:ext xmlns:c16="http://schemas.microsoft.com/office/drawing/2014/chart" uri="{C3380CC4-5D6E-409C-BE32-E72D297353CC}">
              <c16:uniqueId val="{00000003-DC1A-4AB1-A547-9A22D31A6107}"/>
            </c:ext>
          </c:extLst>
        </c:ser>
        <c:dLbls>
          <c:showLegendKey val="0"/>
          <c:showVal val="0"/>
          <c:showCatName val="0"/>
          <c:showSerName val="0"/>
          <c:showPercent val="0"/>
          <c:showBubbleSize val="0"/>
          <c:showLeaderLines val="0"/>
        </c:dLbls>
        <c:firstSliceAng val="66"/>
      </c:pieChart>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5350593761187002"/>
          <c:y val="3.59391500877667E-2"/>
          <c:w val="0.41911624017084498"/>
          <c:h val="0.93265099645757099"/>
        </c:manualLayout>
      </c:layout>
      <c:barChart>
        <c:barDir val="bar"/>
        <c:grouping val="clustered"/>
        <c:varyColors val="0"/>
        <c:ser>
          <c:idx val="0"/>
          <c:order val="0"/>
          <c:spPr>
            <a:solidFill>
              <a:srgbClr val="FF0000"/>
            </a:solidFill>
            <a:ln w="24722">
              <a:noFill/>
            </a:ln>
            <a:scene3d>
              <a:camera prst="orthographicFront"/>
              <a:lightRig rig="balanced" dir="t">
                <a:rot lat="0" lon="0" rev="8700000"/>
              </a:lightRig>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Sheet1!$E$20:$E$28</c:f>
              <c:strCache>
                <c:ptCount val="9"/>
                <c:pt idx="0">
                  <c:v>Mağaza/marka çeşitliliği</c:v>
                </c:pt>
                <c:pt idx="1">
                  <c:v> Güvenli alışveriş</c:v>
                </c:pt>
                <c:pt idx="2">
                  <c:v> Hava koşullarından etkilenmeme</c:v>
                </c:pt>
                <c:pt idx="3">
                  <c:v> Alışveriş arasında dinlenme imkanı</c:v>
                </c:pt>
                <c:pt idx="4">
                  <c:v> Otoparkın bulunması</c:v>
                </c:pt>
                <c:pt idx="5">
                  <c:v> Temiz olması</c:v>
                </c:pt>
                <c:pt idx="6">
                  <c:v> Çocuk oyun alanları bulunması</c:v>
                </c:pt>
                <c:pt idx="7">
                  <c:v>Homojen müşteri yapısı</c:v>
                </c:pt>
                <c:pt idx="8">
                  <c:v> Etkinlikleri izleyebilme </c:v>
                </c:pt>
              </c:strCache>
            </c:strRef>
          </c:cat>
          <c:val>
            <c:numRef>
              <c:f>Sheet1!$F$20:$F$28</c:f>
              <c:numCache>
                <c:formatCode>General</c:formatCode>
                <c:ptCount val="9"/>
                <c:pt idx="0">
                  <c:v>80.5</c:v>
                </c:pt>
                <c:pt idx="1">
                  <c:v>48.2</c:v>
                </c:pt>
                <c:pt idx="2">
                  <c:v>33.799999999999997</c:v>
                </c:pt>
                <c:pt idx="3">
                  <c:v>25.3</c:v>
                </c:pt>
                <c:pt idx="4">
                  <c:v>16.899999999999999</c:v>
                </c:pt>
                <c:pt idx="5">
                  <c:v>13.5</c:v>
                </c:pt>
                <c:pt idx="6">
                  <c:v>10.8</c:v>
                </c:pt>
                <c:pt idx="7">
                  <c:v>7.5</c:v>
                </c:pt>
                <c:pt idx="8">
                  <c:v>6.5</c:v>
                </c:pt>
              </c:numCache>
            </c:numRef>
          </c:val>
          <c:extLst>
            <c:ext xmlns:c16="http://schemas.microsoft.com/office/drawing/2014/chart" uri="{C3380CC4-5D6E-409C-BE32-E72D297353CC}">
              <c16:uniqueId val="{00000000-AA16-4990-BD1C-8B7DDD429AB0}"/>
            </c:ext>
          </c:extLst>
        </c:ser>
        <c:dLbls>
          <c:showLegendKey val="0"/>
          <c:showVal val="0"/>
          <c:showCatName val="0"/>
          <c:showSerName val="0"/>
          <c:showPercent val="0"/>
          <c:showBubbleSize val="0"/>
        </c:dLbls>
        <c:gapWidth val="30"/>
        <c:axId val="156521504"/>
        <c:axId val="156520944"/>
      </c:barChart>
      <c:valAx>
        <c:axId val="156520944"/>
        <c:scaling>
          <c:orientation val="minMax"/>
        </c:scaling>
        <c:delete val="1"/>
        <c:axPos val="t"/>
        <c:numFmt formatCode="General" sourceLinked="1"/>
        <c:majorTickMark val="out"/>
        <c:minorTickMark val="none"/>
        <c:tickLblPos val="none"/>
        <c:crossAx val="156521504"/>
        <c:crosses val="autoZero"/>
        <c:crossBetween val="between"/>
      </c:valAx>
      <c:catAx>
        <c:axId val="156521504"/>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6520944"/>
        <c:crosses val="autoZero"/>
        <c:auto val="1"/>
        <c:lblAlgn val="ctr"/>
        <c:lblOffset val="100"/>
        <c:noMultiLvlLbl val="0"/>
      </c:cat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95152805159202"/>
          <c:y val="6.1391841585754899E-2"/>
          <c:w val="0.42467206665650298"/>
          <c:h val="0.88814263768586699"/>
        </c:manualLayout>
      </c:layout>
      <c:barChart>
        <c:barDir val="bar"/>
        <c:grouping val="clustered"/>
        <c:varyColors val="0"/>
        <c:ser>
          <c:idx val="0"/>
          <c:order val="0"/>
          <c:spPr>
            <a:solidFill>
              <a:srgbClr val="FF0000"/>
            </a:solidFill>
            <a:ln w="24722">
              <a:noFill/>
            </a:ln>
            <a:scene3d>
              <a:camera prst="orthographicFront"/>
              <a:lightRig rig="balanced" dir="t">
                <a:rot lat="0" lon="0" rev="8700000"/>
              </a:lightRig>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Sheet1!$E$25:$E$31</c:f>
              <c:strCache>
                <c:ptCount val="7"/>
                <c:pt idx="0">
                  <c:v>Gürültü</c:v>
                </c:pt>
                <c:pt idx="1">
                  <c:v>Kalabalık </c:v>
                </c:pt>
                <c:pt idx="2">
                  <c:v>Para harcamaya yönlendirmesi</c:v>
                </c:pt>
                <c:pt idx="3">
                  <c:v>Yüksek fiyat</c:v>
                </c:pt>
                <c:pt idx="4">
                  <c:v>Ulaşım zorluğu</c:v>
                </c:pt>
                <c:pt idx="5">
                  <c:v>Hetorejen müşteri yapısı</c:v>
                </c:pt>
                <c:pt idx="6">
                  <c:v>Kapalı mekan </c:v>
                </c:pt>
              </c:strCache>
            </c:strRef>
          </c:cat>
          <c:val>
            <c:numRef>
              <c:f>Sheet1!$F$25:$F$31</c:f>
              <c:numCache>
                <c:formatCode>General</c:formatCode>
                <c:ptCount val="7"/>
                <c:pt idx="0">
                  <c:v>54.8</c:v>
                </c:pt>
                <c:pt idx="1">
                  <c:v>51.6</c:v>
                </c:pt>
                <c:pt idx="2">
                  <c:v>41.1</c:v>
                </c:pt>
                <c:pt idx="3">
                  <c:v>30.3</c:v>
                </c:pt>
                <c:pt idx="4">
                  <c:v>26.7</c:v>
                </c:pt>
                <c:pt idx="5">
                  <c:v>19.899999999999999</c:v>
                </c:pt>
                <c:pt idx="6">
                  <c:v>17.100000000000001</c:v>
                </c:pt>
              </c:numCache>
            </c:numRef>
          </c:val>
          <c:extLst>
            <c:ext xmlns:c16="http://schemas.microsoft.com/office/drawing/2014/chart" uri="{C3380CC4-5D6E-409C-BE32-E72D297353CC}">
              <c16:uniqueId val="{00000000-E3D1-43F8-8425-2E1132611830}"/>
            </c:ext>
          </c:extLst>
        </c:ser>
        <c:dLbls>
          <c:showLegendKey val="0"/>
          <c:showVal val="0"/>
          <c:showCatName val="0"/>
          <c:showSerName val="0"/>
          <c:showPercent val="0"/>
          <c:showBubbleSize val="0"/>
        </c:dLbls>
        <c:gapWidth val="30"/>
        <c:axId val="156524304"/>
        <c:axId val="156523744"/>
      </c:barChart>
      <c:valAx>
        <c:axId val="156523744"/>
        <c:scaling>
          <c:orientation val="minMax"/>
        </c:scaling>
        <c:delete val="1"/>
        <c:axPos val="t"/>
        <c:numFmt formatCode="General" sourceLinked="1"/>
        <c:majorTickMark val="out"/>
        <c:minorTickMark val="none"/>
        <c:tickLblPos val="none"/>
        <c:crossAx val="156524304"/>
        <c:crosses val="autoZero"/>
        <c:crossBetween val="between"/>
      </c:valAx>
      <c:catAx>
        <c:axId val="156524304"/>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6523744"/>
        <c:crosses val="autoZero"/>
        <c:auto val="1"/>
        <c:lblAlgn val="ctr"/>
        <c:lblOffset val="100"/>
        <c:noMultiLvlLbl val="0"/>
      </c:cat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165069730980901"/>
          <c:y val="3.73365889484766E-2"/>
          <c:w val="0.49650666848167302"/>
          <c:h val="0.92532682210304695"/>
        </c:manualLayout>
      </c:layout>
      <c:barChart>
        <c:barDir val="bar"/>
        <c:grouping val="clustered"/>
        <c:varyColors val="0"/>
        <c:ser>
          <c:idx val="0"/>
          <c:order val="0"/>
          <c:spPr>
            <a:solidFill>
              <a:srgbClr val="FF0000"/>
            </a:solidFill>
            <a:ln>
              <a:noFill/>
            </a:ln>
            <a:effectLst/>
            <a:scene3d>
              <a:camera prst="orthographicFront"/>
              <a:lightRig rig="balanced" dir="t">
                <a:rot lat="0" lon="0" rev="8700000"/>
              </a:lightRig>
            </a:scene3d>
            <a:sp3d>
              <a:bevelT w="190500" h="38100"/>
            </a:sp3d>
          </c:spPr>
          <c:invertIfNegative val="0"/>
          <c:dPt>
            <c:idx val="0"/>
            <c:invertIfNegative val="0"/>
            <c:bubble3D val="0"/>
            <c:spPr>
              <a:solidFill>
                <a:schemeClr val="accent1">
                  <a:lumMod val="50000"/>
                </a:schemeClr>
              </a:solidFill>
              <a:ln>
                <a:noFill/>
              </a:ln>
              <a:effectLst/>
              <a:scene3d>
                <a:camera prst="orthographicFront"/>
                <a:lightRig rig="balanced" dir="t">
                  <a:rot lat="0" lon="0" rev="8700000"/>
                </a:lightRig>
              </a:scene3d>
              <a:sp3d>
                <a:bevelT w="190500" h="38100"/>
              </a:sp3d>
            </c:spPr>
            <c:extLst>
              <c:ext xmlns:c16="http://schemas.microsoft.com/office/drawing/2014/chart" uri="{C3380CC4-5D6E-409C-BE32-E72D297353CC}">
                <c16:uniqueId val="{00000001-9EA6-4947-BADA-A5CDCC8E850B}"/>
              </c:ext>
            </c:extLst>
          </c:dPt>
          <c:dPt>
            <c:idx val="1"/>
            <c:invertIfNegative val="0"/>
            <c:bubble3D val="0"/>
            <c:spPr>
              <a:solidFill>
                <a:schemeClr val="accent1">
                  <a:lumMod val="50000"/>
                </a:schemeClr>
              </a:solidFill>
              <a:ln>
                <a:noFill/>
              </a:ln>
              <a:effectLst/>
              <a:scene3d>
                <a:camera prst="orthographicFront"/>
                <a:lightRig rig="balanced" dir="t">
                  <a:rot lat="0" lon="0" rev="8700000"/>
                </a:lightRig>
              </a:scene3d>
              <a:sp3d>
                <a:bevelT w="190500" h="38100"/>
              </a:sp3d>
            </c:spPr>
            <c:extLst>
              <c:ext xmlns:c16="http://schemas.microsoft.com/office/drawing/2014/chart" uri="{C3380CC4-5D6E-409C-BE32-E72D297353CC}">
                <c16:uniqueId val="{00000003-9EA6-4947-BADA-A5CDCC8E850B}"/>
              </c:ext>
            </c:extLst>
          </c:dPt>
          <c:dPt>
            <c:idx val="2"/>
            <c:invertIfNegative val="0"/>
            <c:bubble3D val="0"/>
            <c:spPr>
              <a:solidFill>
                <a:schemeClr val="bg1">
                  <a:lumMod val="50000"/>
                </a:schemeClr>
              </a:solidFill>
              <a:ln>
                <a:noFill/>
              </a:ln>
              <a:effectLst/>
              <a:scene3d>
                <a:camera prst="orthographicFront"/>
                <a:lightRig rig="balanced" dir="t">
                  <a:rot lat="0" lon="0" rev="8700000"/>
                </a:lightRig>
              </a:scene3d>
              <a:sp3d>
                <a:bevelT w="190500" h="38100"/>
              </a:sp3d>
            </c:spPr>
            <c:extLst>
              <c:ext xmlns:c16="http://schemas.microsoft.com/office/drawing/2014/chart" uri="{C3380CC4-5D6E-409C-BE32-E72D297353CC}">
                <c16:uniqueId val="{00000005-9EA6-4947-BADA-A5CDCC8E850B}"/>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Sayfa1!$A$2:$A$6</c:f>
              <c:strCache>
                <c:ptCount val="5"/>
                <c:pt idx="0">
                  <c:v>Çok memnunum</c:v>
                </c:pt>
                <c:pt idx="1">
                  <c:v>Memnunum</c:v>
                </c:pt>
                <c:pt idx="2">
                  <c:v>Ne memnunum ne değilim</c:v>
                </c:pt>
                <c:pt idx="3">
                  <c:v>Memnun değilim</c:v>
                </c:pt>
                <c:pt idx="4">
                  <c:v>Hiç memnun değilim</c:v>
                </c:pt>
              </c:strCache>
            </c:strRef>
          </c:cat>
          <c:val>
            <c:numRef>
              <c:f>Sayfa1!$B$2:$B$6</c:f>
              <c:numCache>
                <c:formatCode>General</c:formatCode>
                <c:ptCount val="5"/>
                <c:pt idx="0">
                  <c:v>20.7</c:v>
                </c:pt>
                <c:pt idx="1">
                  <c:v>63.4</c:v>
                </c:pt>
                <c:pt idx="2">
                  <c:v>13.5</c:v>
                </c:pt>
                <c:pt idx="3">
                  <c:v>1.6</c:v>
                </c:pt>
                <c:pt idx="4">
                  <c:v>0.8</c:v>
                </c:pt>
              </c:numCache>
            </c:numRef>
          </c:val>
          <c:extLst>
            <c:ext xmlns:c16="http://schemas.microsoft.com/office/drawing/2014/chart" uri="{C3380CC4-5D6E-409C-BE32-E72D297353CC}">
              <c16:uniqueId val="{00000006-9EA6-4947-BADA-A5CDCC8E850B}"/>
            </c:ext>
          </c:extLst>
        </c:ser>
        <c:dLbls>
          <c:dLblPos val="outEnd"/>
          <c:showLegendKey val="0"/>
          <c:showVal val="1"/>
          <c:showCatName val="0"/>
          <c:showSerName val="0"/>
          <c:showPercent val="0"/>
          <c:showBubbleSize val="0"/>
        </c:dLbls>
        <c:gapWidth val="30"/>
        <c:axId val="156526544"/>
        <c:axId val="156527104"/>
      </c:barChart>
      <c:catAx>
        <c:axId val="1565265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tr-TR"/>
          </a:p>
        </c:txPr>
        <c:crossAx val="156527104"/>
        <c:crosses val="autoZero"/>
        <c:auto val="1"/>
        <c:lblAlgn val="ctr"/>
        <c:lblOffset val="100"/>
        <c:noMultiLvlLbl val="0"/>
      </c:catAx>
      <c:valAx>
        <c:axId val="156527104"/>
        <c:scaling>
          <c:orientation val="minMax"/>
          <c:max val="100"/>
        </c:scaling>
        <c:delete val="1"/>
        <c:axPos val="t"/>
        <c:numFmt formatCode="General" sourceLinked="1"/>
        <c:majorTickMark val="none"/>
        <c:minorTickMark val="none"/>
        <c:tickLblPos val="nextTo"/>
        <c:crossAx val="156526544"/>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tr-T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7043815716874601"/>
          <c:y val="3.4653465346534601E-2"/>
          <c:w val="0.62956184283125405"/>
          <c:h val="0.79036862065831104"/>
        </c:manualLayout>
      </c:layout>
      <c:barChart>
        <c:barDir val="bar"/>
        <c:grouping val="percentStacked"/>
        <c:varyColors val="0"/>
        <c:ser>
          <c:idx val="0"/>
          <c:order val="0"/>
          <c:tx>
            <c:strRef>
              <c:f>Sayfa1!$B$1</c:f>
              <c:strCache>
                <c:ptCount val="1"/>
                <c:pt idx="0">
                  <c:v>Kesinlikle Katılıyorum</c:v>
                </c:pt>
              </c:strCache>
            </c:strRef>
          </c:tx>
          <c:spPr>
            <a:solidFill>
              <a:srgbClr val="008080"/>
            </a:solidFill>
            <a:scene3d>
              <a:camera prst="orthographicFront"/>
              <a:lightRig rig="threePt" dir="t"/>
            </a:scene3d>
            <a:sp3d>
              <a:bevelT w="190500" h="38100"/>
            </a:sp3d>
          </c:spPr>
          <c:invertIfNegative val="0"/>
          <c:dLbls>
            <c:spPr>
              <a:noFill/>
              <a:ln>
                <a:noFill/>
              </a:ln>
              <a:effectLst/>
            </c:spPr>
            <c:txPr>
              <a:bodyPr/>
              <a:lstStyle/>
              <a:p>
                <a:pPr>
                  <a:defRPr sz="1200"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Sayfa1!$A$2:$A$10</c:f>
              <c:strCache>
                <c:ptCount val="9"/>
                <c:pt idx="0">
                  <c:v>Şehir hayatına renk katar</c:v>
                </c:pt>
                <c:pt idx="1">
                  <c:v>İstihdam yaratır</c:v>
                </c:pt>
                <c:pt idx="2">
                  <c:v>Bulunduğu bölgenin gayrimenkulüne değer katar</c:v>
                </c:pt>
                <c:pt idx="3">
                  <c:v>Perakende sektörünün büyümesini sağlar</c:v>
                </c:pt>
                <c:pt idx="4">
                  <c:v>Yeni markaların oluşumunu destekler</c:v>
                </c:pt>
                <c:pt idx="5">
                  <c:v>Şehir trafiğini arttırır</c:v>
                </c:pt>
                <c:pt idx="6">
                  <c:v>Bölgedeki küçük esnafı öldürür</c:v>
                </c:pt>
                <c:pt idx="7">
                  <c:v>Markalar arası rekabet ortamını yaratarak uygun fiyat ortamı sağlar</c:v>
                </c:pt>
                <c:pt idx="8">
                  <c:v>Bölgedeki küçük esnafın kendine çeki düzen vermesine neden olur</c:v>
                </c:pt>
              </c:strCache>
            </c:strRef>
          </c:cat>
          <c:val>
            <c:numRef>
              <c:f>Sayfa1!$B$2:$B$10</c:f>
              <c:numCache>
                <c:formatCode>0.0</c:formatCode>
                <c:ptCount val="9"/>
                <c:pt idx="0">
                  <c:v>28.3</c:v>
                </c:pt>
                <c:pt idx="1">
                  <c:v>30.3</c:v>
                </c:pt>
                <c:pt idx="2">
                  <c:v>32.700000000000003</c:v>
                </c:pt>
                <c:pt idx="3">
                  <c:v>25.1</c:v>
                </c:pt>
                <c:pt idx="4">
                  <c:v>24</c:v>
                </c:pt>
                <c:pt idx="5">
                  <c:v>29.6</c:v>
                </c:pt>
                <c:pt idx="6">
                  <c:v>33.700000000000003</c:v>
                </c:pt>
                <c:pt idx="7">
                  <c:v>23.3</c:v>
                </c:pt>
                <c:pt idx="8">
                  <c:v>21.9</c:v>
                </c:pt>
              </c:numCache>
            </c:numRef>
          </c:val>
          <c:extLst>
            <c:ext xmlns:c16="http://schemas.microsoft.com/office/drawing/2014/chart" uri="{C3380CC4-5D6E-409C-BE32-E72D297353CC}">
              <c16:uniqueId val="{00000000-003E-446A-AEB5-1265DB520C92}"/>
            </c:ext>
          </c:extLst>
        </c:ser>
        <c:ser>
          <c:idx val="1"/>
          <c:order val="1"/>
          <c:tx>
            <c:strRef>
              <c:f>Sayfa1!$C$1</c:f>
              <c:strCache>
                <c:ptCount val="1"/>
                <c:pt idx="0">
                  <c:v>Katılıyorum</c:v>
                </c:pt>
              </c:strCache>
            </c:strRef>
          </c:tx>
          <c:spPr>
            <a:solidFill>
              <a:schemeClr val="accent1">
                <a:lumMod val="75000"/>
              </a:schemeClr>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200"/>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Sayfa1!$A$2:$A$10</c:f>
              <c:strCache>
                <c:ptCount val="9"/>
                <c:pt idx="0">
                  <c:v>Şehir hayatına renk katar</c:v>
                </c:pt>
                <c:pt idx="1">
                  <c:v>İstihdam yaratır</c:v>
                </c:pt>
                <c:pt idx="2">
                  <c:v>Bulunduğu bölgenin gayrimenkulüne değer katar</c:v>
                </c:pt>
                <c:pt idx="3">
                  <c:v>Perakende sektörünün büyümesini sağlar</c:v>
                </c:pt>
                <c:pt idx="4">
                  <c:v>Yeni markaların oluşumunu destekler</c:v>
                </c:pt>
                <c:pt idx="5">
                  <c:v>Şehir trafiğini arttırır</c:v>
                </c:pt>
                <c:pt idx="6">
                  <c:v>Bölgedeki küçük esnafı öldürür</c:v>
                </c:pt>
                <c:pt idx="7">
                  <c:v>Markalar arası rekabet ortamını yaratarak uygun fiyat ortamı sağlar</c:v>
                </c:pt>
                <c:pt idx="8">
                  <c:v>Bölgedeki küçük esnafın kendine çeki düzen vermesine neden olur</c:v>
                </c:pt>
              </c:strCache>
            </c:strRef>
          </c:cat>
          <c:val>
            <c:numRef>
              <c:f>Sayfa1!$C$2:$C$10</c:f>
              <c:numCache>
                <c:formatCode>0.0</c:formatCode>
                <c:ptCount val="9"/>
                <c:pt idx="0">
                  <c:v>50.5</c:v>
                </c:pt>
                <c:pt idx="1">
                  <c:v>48.9</c:v>
                </c:pt>
                <c:pt idx="2">
                  <c:v>45.2</c:v>
                </c:pt>
                <c:pt idx="3">
                  <c:v>49</c:v>
                </c:pt>
                <c:pt idx="4">
                  <c:v>49.9</c:v>
                </c:pt>
                <c:pt idx="5">
                  <c:v>45.2</c:v>
                </c:pt>
                <c:pt idx="6">
                  <c:v>37.5</c:v>
                </c:pt>
                <c:pt idx="7">
                  <c:v>48</c:v>
                </c:pt>
                <c:pt idx="8">
                  <c:v>41.7</c:v>
                </c:pt>
              </c:numCache>
            </c:numRef>
          </c:val>
          <c:extLst>
            <c:ext xmlns:c16="http://schemas.microsoft.com/office/drawing/2014/chart" uri="{C3380CC4-5D6E-409C-BE32-E72D297353CC}">
              <c16:uniqueId val="{00000001-003E-446A-AEB5-1265DB520C92}"/>
            </c:ext>
          </c:extLst>
        </c:ser>
        <c:ser>
          <c:idx val="2"/>
          <c:order val="2"/>
          <c:tx>
            <c:strRef>
              <c:f>Sayfa1!$D$1</c:f>
              <c:strCache>
                <c:ptCount val="1"/>
                <c:pt idx="0">
                  <c:v>Ne Katılıyorum Ne Katılmıyorum</c:v>
                </c:pt>
              </c:strCache>
            </c:strRef>
          </c:tx>
          <c:spPr>
            <a:solidFill>
              <a:srgbClr val="FFFFFF">
                <a:lumMod val="50000"/>
              </a:srgbClr>
            </a:solidFill>
            <a:scene3d>
              <a:camera prst="orthographicFront"/>
              <a:lightRig rig="threePt" dir="t"/>
            </a:scene3d>
            <a:sp3d>
              <a:bevelT w="190500" h="38100"/>
            </a:sp3d>
          </c:spPr>
          <c:invertIfNegative val="0"/>
          <c:dLbls>
            <c:dLbl>
              <c:idx val="1"/>
              <c:layout>
                <c:manualLayout>
                  <c:x val="-1.1517094075225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3E-446A-AEB5-1265DB520C92}"/>
                </c:ext>
              </c:extLst>
            </c:dLbl>
            <c:dLbl>
              <c:idx val="6"/>
              <c:layout>
                <c:manualLayout>
                  <c:x val="-1.15170940752259E-2"/>
                  <c:y val="3.00711929573745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3E-446A-AEB5-1265DB520C92}"/>
                </c:ext>
              </c:extLst>
            </c:dLbl>
            <c:spPr>
              <a:noFill/>
              <a:ln>
                <a:noFill/>
              </a:ln>
              <a:effectLst/>
            </c:spPr>
            <c:txPr>
              <a:bodyPr wrap="square" lIns="38100" tIns="19050" rIns="38100" bIns="19050" anchor="ctr">
                <a:spAutoFit/>
              </a:bodyPr>
              <a:lstStyle/>
              <a:p>
                <a:pPr>
                  <a:defRPr sz="1200" b="0">
                    <a:solidFill>
                      <a:schemeClr val="tx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Sayfa1!$A$2:$A$10</c:f>
              <c:strCache>
                <c:ptCount val="9"/>
                <c:pt idx="0">
                  <c:v>Şehir hayatına renk katar</c:v>
                </c:pt>
                <c:pt idx="1">
                  <c:v>İstihdam yaratır</c:v>
                </c:pt>
                <c:pt idx="2">
                  <c:v>Bulunduğu bölgenin gayrimenkulüne değer katar</c:v>
                </c:pt>
                <c:pt idx="3">
                  <c:v>Perakende sektörünün büyümesini sağlar</c:v>
                </c:pt>
                <c:pt idx="4">
                  <c:v>Yeni markaların oluşumunu destekler</c:v>
                </c:pt>
                <c:pt idx="5">
                  <c:v>Şehir trafiğini arttırır</c:v>
                </c:pt>
                <c:pt idx="6">
                  <c:v>Bölgedeki küçük esnafı öldürür</c:v>
                </c:pt>
                <c:pt idx="7">
                  <c:v>Markalar arası rekabet ortamını yaratarak uygun fiyat ortamı sağlar</c:v>
                </c:pt>
                <c:pt idx="8">
                  <c:v>Bölgedeki küçük esnafın kendine çeki düzen vermesine neden olur</c:v>
                </c:pt>
              </c:strCache>
            </c:strRef>
          </c:cat>
          <c:val>
            <c:numRef>
              <c:f>Sayfa1!$D$2:$D$10</c:f>
              <c:numCache>
                <c:formatCode>0.0</c:formatCode>
                <c:ptCount val="9"/>
                <c:pt idx="0">
                  <c:v>15.6</c:v>
                </c:pt>
                <c:pt idx="1">
                  <c:v>13.7</c:v>
                </c:pt>
                <c:pt idx="2">
                  <c:v>13</c:v>
                </c:pt>
                <c:pt idx="3">
                  <c:v>19.7</c:v>
                </c:pt>
                <c:pt idx="4">
                  <c:v>19.3</c:v>
                </c:pt>
                <c:pt idx="5">
                  <c:v>17.100000000000001</c:v>
                </c:pt>
                <c:pt idx="6">
                  <c:v>20.9</c:v>
                </c:pt>
                <c:pt idx="7">
                  <c:v>20.3</c:v>
                </c:pt>
                <c:pt idx="8">
                  <c:v>24.7</c:v>
                </c:pt>
              </c:numCache>
            </c:numRef>
          </c:val>
          <c:extLst>
            <c:ext xmlns:c16="http://schemas.microsoft.com/office/drawing/2014/chart" uri="{C3380CC4-5D6E-409C-BE32-E72D297353CC}">
              <c16:uniqueId val="{00000004-003E-446A-AEB5-1265DB520C92}"/>
            </c:ext>
          </c:extLst>
        </c:ser>
        <c:ser>
          <c:idx val="3"/>
          <c:order val="3"/>
          <c:tx>
            <c:strRef>
              <c:f>Sayfa1!$E$1</c:f>
              <c:strCache>
                <c:ptCount val="1"/>
                <c:pt idx="0">
                  <c:v>Katılmıyorum</c:v>
                </c:pt>
              </c:strCache>
            </c:strRef>
          </c:tx>
          <c:spPr>
            <a:solidFill>
              <a:srgbClr val="FF9900"/>
            </a:solidFill>
            <a:scene3d>
              <a:camera prst="orthographicFront"/>
              <a:lightRig rig="threePt" dir="t"/>
            </a:scene3d>
            <a:sp3d>
              <a:bevelT w="190500" h="38100"/>
            </a:sp3d>
          </c:spPr>
          <c:invertIfNegative val="0"/>
          <c:dLbls>
            <c:dLbl>
              <c:idx val="0"/>
              <c:layout>
                <c:manualLayout>
                  <c:x val="-3.29059830720729E-3"/>
                  <c:y val="6.89123544459169E-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3E-446A-AEB5-1265DB520C92}"/>
                </c:ext>
              </c:extLst>
            </c:dLbl>
            <c:dLbl>
              <c:idx val="1"/>
              <c:layout>
                <c:manualLayout>
                  <c:x val="-1.1517094075225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03E-446A-AEB5-1265DB520C92}"/>
                </c:ext>
              </c:extLst>
            </c:dLbl>
            <c:dLbl>
              <c:idx val="2"/>
              <c:layout>
                <c:manualLayout>
                  <c:x val="-6.58119661441469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3E-446A-AEB5-1265DB520C92}"/>
                </c:ext>
              </c:extLst>
            </c:dLbl>
            <c:dLbl>
              <c:idx val="6"/>
              <c:layout>
                <c:manualLayout>
                  <c:x val="-2.0341475802591599E-2"/>
                  <c:y val="3.0078574657106702E-3"/>
                </c:manualLayout>
              </c:layout>
              <c:spPr>
                <a:noFill/>
                <a:ln>
                  <a:noFill/>
                </a:ln>
                <a:effectLst/>
              </c:spPr>
              <c:txPr>
                <a:bodyPr wrap="square" lIns="38100" tIns="19050" rIns="38100" bIns="19050" anchor="ctr" anchorCtr="0">
                  <a:noAutofit/>
                </a:bodyPr>
                <a:lstStyle/>
                <a:p>
                  <a:pPr algn="ctr">
                    <a:defRPr lang="tr-TR" sz="1200" b="0" i="0" u="none" strike="noStrike" kern="1200" baseline="0">
                      <a:solidFill>
                        <a:schemeClr val="tx1"/>
                      </a:solidFill>
                      <a:latin typeface="+mj-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5.0239333509418803E-2"/>
                      <c:h val="6.3595084102145899E-2"/>
                    </c:manualLayout>
                  </c15:layout>
                </c:ext>
                <c:ext xmlns:c16="http://schemas.microsoft.com/office/drawing/2014/chart" uri="{C3380CC4-5D6E-409C-BE32-E72D297353CC}">
                  <c16:uniqueId val="{00000008-003E-446A-AEB5-1265DB520C92}"/>
                </c:ext>
              </c:extLst>
            </c:dLbl>
            <c:dLbl>
              <c:idx val="7"/>
              <c:layout>
                <c:manualLayout>
                  <c:x val="-9.8717949216222192E-3"/>
                  <c:y val="3.00711929573750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3E-446A-AEB5-1265DB520C92}"/>
                </c:ext>
              </c:extLst>
            </c:dLbl>
            <c:dLbl>
              <c:idx val="10"/>
              <c:layout>
                <c:manualLayout>
                  <c:x val="-6.581196614414820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03E-446A-AEB5-1265DB520C92}"/>
                </c:ext>
              </c:extLst>
            </c:dLbl>
            <c:spPr>
              <a:noFill/>
              <a:ln>
                <a:noFill/>
              </a:ln>
              <a:effectLst/>
            </c:spPr>
            <c:txPr>
              <a:bodyPr wrap="square" lIns="38100" tIns="19050" rIns="38100" bIns="19050" anchor="ctr" anchorCtr="0">
                <a:spAutoFit/>
              </a:bodyPr>
              <a:lstStyle/>
              <a:p>
                <a:pPr algn="ctr">
                  <a:defRPr lang="tr-TR" sz="1200" b="0" i="0" u="none" strike="noStrike" kern="1200" baseline="0">
                    <a:solidFill>
                      <a:schemeClr val="tx1"/>
                    </a:solidFill>
                    <a:latin typeface="+mj-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Sayfa1!$A$2:$A$10</c:f>
              <c:strCache>
                <c:ptCount val="9"/>
                <c:pt idx="0">
                  <c:v>Şehir hayatına renk katar</c:v>
                </c:pt>
                <c:pt idx="1">
                  <c:v>İstihdam yaratır</c:v>
                </c:pt>
                <c:pt idx="2">
                  <c:v>Bulunduğu bölgenin gayrimenkulüne değer katar</c:v>
                </c:pt>
                <c:pt idx="3">
                  <c:v>Perakende sektörünün büyümesini sağlar</c:v>
                </c:pt>
                <c:pt idx="4">
                  <c:v>Yeni markaların oluşumunu destekler</c:v>
                </c:pt>
                <c:pt idx="5">
                  <c:v>Şehir trafiğini arttırır</c:v>
                </c:pt>
                <c:pt idx="6">
                  <c:v>Bölgedeki küçük esnafı öldürür</c:v>
                </c:pt>
                <c:pt idx="7">
                  <c:v>Markalar arası rekabet ortamını yaratarak uygun fiyat ortamı sağlar</c:v>
                </c:pt>
                <c:pt idx="8">
                  <c:v>Bölgedeki küçük esnafın kendine çeki düzen vermesine neden olur</c:v>
                </c:pt>
              </c:strCache>
            </c:strRef>
          </c:cat>
          <c:val>
            <c:numRef>
              <c:f>Sayfa1!$E$2:$E$10</c:f>
              <c:numCache>
                <c:formatCode>0.0</c:formatCode>
                <c:ptCount val="9"/>
                <c:pt idx="0">
                  <c:v>3.9</c:v>
                </c:pt>
                <c:pt idx="1">
                  <c:v>5.9</c:v>
                </c:pt>
                <c:pt idx="2">
                  <c:v>4.0999999999999996</c:v>
                </c:pt>
                <c:pt idx="3">
                  <c:v>4.4000000000000004</c:v>
                </c:pt>
                <c:pt idx="4">
                  <c:v>5.0999999999999996</c:v>
                </c:pt>
                <c:pt idx="5">
                  <c:v>6.4</c:v>
                </c:pt>
                <c:pt idx="6">
                  <c:v>6.3</c:v>
                </c:pt>
                <c:pt idx="7">
                  <c:v>6.8</c:v>
                </c:pt>
                <c:pt idx="8">
                  <c:v>8</c:v>
                </c:pt>
              </c:numCache>
            </c:numRef>
          </c:val>
          <c:extLst>
            <c:ext xmlns:c16="http://schemas.microsoft.com/office/drawing/2014/chart" uri="{C3380CC4-5D6E-409C-BE32-E72D297353CC}">
              <c16:uniqueId val="{0000000B-003E-446A-AEB5-1265DB520C92}"/>
            </c:ext>
          </c:extLst>
        </c:ser>
        <c:ser>
          <c:idx val="4"/>
          <c:order val="4"/>
          <c:tx>
            <c:strRef>
              <c:f>Sayfa1!$F$1</c:f>
              <c:strCache>
                <c:ptCount val="1"/>
                <c:pt idx="0">
                  <c:v>Kesinlikle Katılmıyorum</c:v>
                </c:pt>
              </c:strCache>
            </c:strRef>
          </c:tx>
          <c:spPr>
            <a:solidFill>
              <a:srgbClr val="FF0000"/>
            </a:solidFill>
            <a:scene3d>
              <a:camera prst="orthographicFront"/>
              <a:lightRig rig="threePt" dir="t"/>
            </a:scene3d>
            <a:sp3d>
              <a:bevelT w="190500" h="38100"/>
            </a:sp3d>
          </c:spPr>
          <c:invertIfNegative val="0"/>
          <c:dLbls>
            <c:dLbl>
              <c:idx val="0"/>
              <c:layout>
                <c:manualLayout>
                  <c:x val="1.43581733972723E-2"/>
                  <c:y val="6.6774464071770099E-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03E-446A-AEB5-1265DB520C92}"/>
                </c:ext>
              </c:extLst>
            </c:dLbl>
            <c:dLbl>
              <c:idx val="3"/>
              <c:layout>
                <c:manualLayout>
                  <c:x val="1.66342830501904E-2"/>
                  <c:y val="5.34195712574158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03E-446A-AEB5-1265DB520C92}"/>
                </c:ext>
              </c:extLst>
            </c:dLbl>
            <c:dLbl>
              <c:idx val="4"/>
              <c:layout>
                <c:manualLayout>
                  <c:x val="1.43581733972723E-2"/>
                  <c:y val="5.34195712574158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03E-446A-AEB5-1265DB520C92}"/>
                </c:ext>
              </c:extLst>
            </c:dLbl>
            <c:dLbl>
              <c:idx val="5"/>
              <c:layout>
                <c:manualLayout>
                  <c:x val="3.589543349318110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03E-446A-AEB5-1265DB520C92}"/>
                </c:ext>
              </c:extLst>
            </c:dLbl>
            <c:spPr>
              <a:noFill/>
              <a:ln>
                <a:noFill/>
              </a:ln>
              <a:effectLst/>
            </c:spPr>
            <c:txPr>
              <a:bodyPr wrap="square" lIns="38100" tIns="19050" rIns="38100" bIns="19050" anchor="ctr">
                <a:spAutoFit/>
              </a:bodyPr>
              <a:lstStyle/>
              <a:p>
                <a:pPr>
                  <a:defRPr sz="1200"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Sayfa1!$A$2:$A$10</c:f>
              <c:strCache>
                <c:ptCount val="9"/>
                <c:pt idx="0">
                  <c:v>Şehir hayatına renk katar</c:v>
                </c:pt>
                <c:pt idx="1">
                  <c:v>İstihdam yaratır</c:v>
                </c:pt>
                <c:pt idx="2">
                  <c:v>Bulunduğu bölgenin gayrimenkulüne değer katar</c:v>
                </c:pt>
                <c:pt idx="3">
                  <c:v>Perakende sektörünün büyümesini sağlar</c:v>
                </c:pt>
                <c:pt idx="4">
                  <c:v>Yeni markaların oluşumunu destekler</c:v>
                </c:pt>
                <c:pt idx="5">
                  <c:v>Şehir trafiğini arttırır</c:v>
                </c:pt>
                <c:pt idx="6">
                  <c:v>Bölgedeki küçük esnafı öldürür</c:v>
                </c:pt>
                <c:pt idx="7">
                  <c:v>Markalar arası rekabet ortamını yaratarak uygun fiyat ortamı sağlar</c:v>
                </c:pt>
                <c:pt idx="8">
                  <c:v>Bölgedeki küçük esnafın kendine çeki düzen vermesine neden olur</c:v>
                </c:pt>
              </c:strCache>
            </c:strRef>
          </c:cat>
          <c:val>
            <c:numRef>
              <c:f>Sayfa1!$F$2:$F$10</c:f>
              <c:numCache>
                <c:formatCode>0.0</c:formatCode>
                <c:ptCount val="9"/>
                <c:pt idx="0">
                  <c:v>1.7</c:v>
                </c:pt>
                <c:pt idx="1">
                  <c:v>1.1000000000000001</c:v>
                </c:pt>
                <c:pt idx="2">
                  <c:v>4.9000000000000004</c:v>
                </c:pt>
                <c:pt idx="3">
                  <c:v>1.7</c:v>
                </c:pt>
                <c:pt idx="4">
                  <c:v>1.7</c:v>
                </c:pt>
                <c:pt idx="5">
                  <c:v>1.8</c:v>
                </c:pt>
                <c:pt idx="6">
                  <c:v>1.6</c:v>
                </c:pt>
                <c:pt idx="7">
                  <c:v>1.6</c:v>
                </c:pt>
                <c:pt idx="8">
                  <c:v>3.7</c:v>
                </c:pt>
              </c:numCache>
            </c:numRef>
          </c:val>
          <c:extLst>
            <c:ext xmlns:c16="http://schemas.microsoft.com/office/drawing/2014/chart" uri="{C3380CC4-5D6E-409C-BE32-E72D297353CC}">
              <c16:uniqueId val="{00000010-003E-446A-AEB5-1265DB520C92}"/>
            </c:ext>
          </c:extLst>
        </c:ser>
        <c:dLbls>
          <c:showLegendKey val="0"/>
          <c:showVal val="1"/>
          <c:showCatName val="0"/>
          <c:showSerName val="0"/>
          <c:showPercent val="0"/>
          <c:showBubbleSize val="0"/>
        </c:dLbls>
        <c:gapWidth val="30"/>
        <c:overlap val="100"/>
        <c:axId val="159598736"/>
        <c:axId val="159599296"/>
      </c:barChart>
      <c:catAx>
        <c:axId val="159598736"/>
        <c:scaling>
          <c:orientation val="maxMin"/>
        </c:scaling>
        <c:delete val="0"/>
        <c:axPos val="l"/>
        <c:numFmt formatCode="General" sourceLinked="1"/>
        <c:majorTickMark val="out"/>
        <c:minorTickMark val="none"/>
        <c:tickLblPos val="nextTo"/>
        <c:txPr>
          <a:bodyPr/>
          <a:lstStyle/>
          <a:p>
            <a:pPr>
              <a:defRPr sz="1100"/>
            </a:pPr>
            <a:endParaRPr lang="tr-TR"/>
          </a:p>
        </c:txPr>
        <c:crossAx val="159599296"/>
        <c:crosses val="autoZero"/>
        <c:auto val="1"/>
        <c:lblAlgn val="ctr"/>
        <c:lblOffset val="100"/>
        <c:noMultiLvlLbl val="0"/>
      </c:catAx>
      <c:valAx>
        <c:axId val="159599296"/>
        <c:scaling>
          <c:orientation val="minMax"/>
        </c:scaling>
        <c:delete val="1"/>
        <c:axPos val="t"/>
        <c:numFmt formatCode="0%" sourceLinked="1"/>
        <c:majorTickMark val="out"/>
        <c:minorTickMark val="none"/>
        <c:tickLblPos val="none"/>
        <c:crossAx val="159598736"/>
        <c:crosses val="autoZero"/>
        <c:crossBetween val="between"/>
      </c:valAx>
      <c:spPr>
        <a:noFill/>
        <a:ln w="25408">
          <a:noFill/>
        </a:ln>
      </c:spPr>
    </c:plotArea>
    <c:legend>
      <c:legendPos val="b"/>
      <c:layout>
        <c:manualLayout>
          <c:xMode val="edge"/>
          <c:yMode val="edge"/>
          <c:x val="0"/>
          <c:y val="0.82478903859167196"/>
          <c:w val="1"/>
          <c:h val="0.16618565950584599"/>
        </c:manualLayout>
      </c:layout>
      <c:overlay val="0"/>
      <c:txPr>
        <a:bodyPr/>
        <a:lstStyle/>
        <a:p>
          <a:pPr>
            <a:defRPr sz="1100"/>
          </a:pPr>
          <a:endParaRPr lang="tr-TR"/>
        </a:p>
      </c:txPr>
    </c:legend>
    <c:plotVisOnly val="1"/>
    <c:dispBlanksAs val="gap"/>
    <c:showDLblsOverMax val="0"/>
  </c:chart>
  <c:txPr>
    <a:bodyPr/>
    <a:lstStyle/>
    <a:p>
      <a:pPr>
        <a:defRPr sz="1100">
          <a:latin typeface="+mj-lt"/>
        </a:defRPr>
      </a:pPr>
      <a:endParaRPr lang="tr-TR"/>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1439545505294297"/>
          <c:y val="3.4653465346534601E-2"/>
          <c:w val="0.651203161032751"/>
          <c:h val="0.82807508081003001"/>
        </c:manualLayout>
      </c:layout>
      <c:barChart>
        <c:barDir val="bar"/>
        <c:grouping val="percentStacked"/>
        <c:varyColors val="0"/>
        <c:ser>
          <c:idx val="0"/>
          <c:order val="0"/>
          <c:tx>
            <c:strRef>
              <c:f>Sayfa1!$B$1</c:f>
              <c:strCache>
                <c:ptCount val="1"/>
                <c:pt idx="0">
                  <c:v>Kesinlikle Katılıyorum</c:v>
                </c:pt>
              </c:strCache>
            </c:strRef>
          </c:tx>
          <c:spPr>
            <a:solidFill>
              <a:srgbClr val="008080"/>
            </a:solidFill>
            <a:scene3d>
              <a:camera prst="orthographicFront"/>
              <a:lightRig rig="threePt" dir="t"/>
            </a:scene3d>
            <a:sp3d>
              <a:bevelT w="190500" h="38100"/>
            </a:sp3d>
          </c:spPr>
          <c:invertIfNegative val="0"/>
          <c:dLbls>
            <c:spPr>
              <a:noFill/>
              <a:ln>
                <a:noFill/>
              </a:ln>
              <a:effectLst/>
            </c:spPr>
            <c:txPr>
              <a:bodyPr/>
              <a:lstStyle/>
              <a:p>
                <a:pPr>
                  <a:defRPr sz="1400" b="1">
                    <a:solidFill>
                      <a:schemeClr val="bg1"/>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Sayfa1!$A$2:$A$8</c:f>
              <c:strCache>
                <c:ptCount val="7"/>
                <c:pt idx="0">
                  <c:v>Sosyal hayata ve sosyalleşmeye olanak sağlar</c:v>
                </c:pt>
                <c:pt idx="1">
                  <c:v>Keyifli vakit geçirmeye olanak sağlar</c:v>
                </c:pt>
                <c:pt idx="2">
                  <c:v>Güvenli alışveriş yapma olanağı sağlar</c:v>
                </c:pt>
                <c:pt idx="3">
                  <c:v>Alternatif ürünleri sunarak daha bilinçli alışveriş yapmayı sağlar</c:v>
                </c:pt>
                <c:pt idx="4">
                  <c:v>Daha fazla tüketime yönlendirirler</c:v>
                </c:pt>
                <c:pt idx="5">
                  <c:v>Fiyat kıyaslaması yaparak, uygun fiyata ürün almayı sağlar</c:v>
                </c:pt>
                <c:pt idx="6">
                  <c:v>Özel hissettirir</c:v>
                </c:pt>
              </c:strCache>
            </c:strRef>
          </c:cat>
          <c:val>
            <c:numRef>
              <c:f>Sayfa1!$B$2:$B$8</c:f>
              <c:numCache>
                <c:formatCode>0.0</c:formatCode>
                <c:ptCount val="7"/>
                <c:pt idx="0">
                  <c:v>24.2</c:v>
                </c:pt>
                <c:pt idx="1">
                  <c:v>23.6</c:v>
                </c:pt>
                <c:pt idx="2">
                  <c:v>23.8</c:v>
                </c:pt>
                <c:pt idx="3">
                  <c:v>21</c:v>
                </c:pt>
                <c:pt idx="4">
                  <c:v>28.2</c:v>
                </c:pt>
                <c:pt idx="5">
                  <c:v>22.8</c:v>
                </c:pt>
                <c:pt idx="6">
                  <c:v>24.2</c:v>
                </c:pt>
              </c:numCache>
            </c:numRef>
          </c:val>
          <c:extLst>
            <c:ext xmlns:c16="http://schemas.microsoft.com/office/drawing/2014/chart" uri="{C3380CC4-5D6E-409C-BE32-E72D297353CC}">
              <c16:uniqueId val="{00000000-54F4-494A-8992-5B706516A727}"/>
            </c:ext>
          </c:extLst>
        </c:ser>
        <c:ser>
          <c:idx val="1"/>
          <c:order val="1"/>
          <c:tx>
            <c:strRef>
              <c:f>Sayfa1!$C$1</c:f>
              <c:strCache>
                <c:ptCount val="1"/>
                <c:pt idx="0">
                  <c:v>Katılıyorum</c:v>
                </c:pt>
              </c:strCache>
            </c:strRef>
          </c:tx>
          <c:spPr>
            <a:solidFill>
              <a:schemeClr val="accent1">
                <a:lumMod val="75000"/>
              </a:schemeClr>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400"/>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Sayfa1!$A$2:$A$8</c:f>
              <c:strCache>
                <c:ptCount val="7"/>
                <c:pt idx="0">
                  <c:v>Sosyal hayata ve sosyalleşmeye olanak sağlar</c:v>
                </c:pt>
                <c:pt idx="1">
                  <c:v>Keyifli vakit geçirmeye olanak sağlar</c:v>
                </c:pt>
                <c:pt idx="2">
                  <c:v>Güvenli alışveriş yapma olanağı sağlar</c:v>
                </c:pt>
                <c:pt idx="3">
                  <c:v>Alternatif ürünleri sunarak daha bilinçli alışveriş yapmayı sağlar</c:v>
                </c:pt>
                <c:pt idx="4">
                  <c:v>Daha fazla tüketime yönlendirirler</c:v>
                </c:pt>
                <c:pt idx="5">
                  <c:v>Fiyat kıyaslaması yaparak, uygun fiyata ürün almayı sağlar</c:v>
                </c:pt>
                <c:pt idx="6">
                  <c:v>Özel hissettirir</c:v>
                </c:pt>
              </c:strCache>
            </c:strRef>
          </c:cat>
          <c:val>
            <c:numRef>
              <c:f>Sayfa1!$C$2:$C$8</c:f>
              <c:numCache>
                <c:formatCode>General</c:formatCode>
                <c:ptCount val="7"/>
                <c:pt idx="0">
                  <c:v>52.5</c:v>
                </c:pt>
                <c:pt idx="1">
                  <c:v>53.3</c:v>
                </c:pt>
                <c:pt idx="2">
                  <c:v>53.1</c:v>
                </c:pt>
                <c:pt idx="3">
                  <c:v>50.9</c:v>
                </c:pt>
                <c:pt idx="4">
                  <c:v>42.6</c:v>
                </c:pt>
                <c:pt idx="5">
                  <c:v>47.3</c:v>
                </c:pt>
                <c:pt idx="6">
                  <c:v>45.2</c:v>
                </c:pt>
              </c:numCache>
            </c:numRef>
          </c:val>
          <c:extLst>
            <c:ext xmlns:c16="http://schemas.microsoft.com/office/drawing/2014/chart" uri="{C3380CC4-5D6E-409C-BE32-E72D297353CC}">
              <c16:uniqueId val="{00000001-54F4-494A-8992-5B706516A727}"/>
            </c:ext>
          </c:extLst>
        </c:ser>
        <c:ser>
          <c:idx val="2"/>
          <c:order val="2"/>
          <c:tx>
            <c:strRef>
              <c:f>Sayfa1!$D$1</c:f>
              <c:strCache>
                <c:ptCount val="1"/>
                <c:pt idx="0">
                  <c:v>Ne Katılıyorum Ne Katılmıyorum</c:v>
                </c:pt>
              </c:strCache>
            </c:strRef>
          </c:tx>
          <c:spPr>
            <a:solidFill>
              <a:srgbClr val="FFFFFF">
                <a:lumMod val="50000"/>
              </a:srgbClr>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400" b="0">
                    <a:solidFill>
                      <a:schemeClr val="tx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Sayfa1!$A$2:$A$8</c:f>
              <c:strCache>
                <c:ptCount val="7"/>
                <c:pt idx="0">
                  <c:v>Sosyal hayata ve sosyalleşmeye olanak sağlar</c:v>
                </c:pt>
                <c:pt idx="1">
                  <c:v>Keyifli vakit geçirmeye olanak sağlar</c:v>
                </c:pt>
                <c:pt idx="2">
                  <c:v>Güvenli alışveriş yapma olanağı sağlar</c:v>
                </c:pt>
                <c:pt idx="3">
                  <c:v>Alternatif ürünleri sunarak daha bilinçli alışveriş yapmayı sağlar</c:v>
                </c:pt>
                <c:pt idx="4">
                  <c:v>Daha fazla tüketime yönlendirirler</c:v>
                </c:pt>
                <c:pt idx="5">
                  <c:v>Fiyat kıyaslaması yaparak, uygun fiyata ürün almayı sağlar</c:v>
                </c:pt>
                <c:pt idx="6">
                  <c:v>Özel hissettirir</c:v>
                </c:pt>
              </c:strCache>
            </c:strRef>
          </c:cat>
          <c:val>
            <c:numRef>
              <c:f>Sayfa1!$D$2:$D$8</c:f>
              <c:numCache>
                <c:formatCode>General</c:formatCode>
                <c:ptCount val="7"/>
                <c:pt idx="0">
                  <c:v>15.3</c:v>
                </c:pt>
                <c:pt idx="1">
                  <c:v>14.6</c:v>
                </c:pt>
                <c:pt idx="2">
                  <c:v>13.2</c:v>
                </c:pt>
                <c:pt idx="3">
                  <c:v>20.6</c:v>
                </c:pt>
                <c:pt idx="4">
                  <c:v>21.6</c:v>
                </c:pt>
                <c:pt idx="5">
                  <c:v>22.3</c:v>
                </c:pt>
                <c:pt idx="6">
                  <c:v>21.2</c:v>
                </c:pt>
              </c:numCache>
            </c:numRef>
          </c:val>
          <c:extLst>
            <c:ext xmlns:c16="http://schemas.microsoft.com/office/drawing/2014/chart" uri="{C3380CC4-5D6E-409C-BE32-E72D297353CC}">
              <c16:uniqueId val="{00000004-54F4-494A-8992-5B706516A727}"/>
            </c:ext>
          </c:extLst>
        </c:ser>
        <c:ser>
          <c:idx val="3"/>
          <c:order val="3"/>
          <c:tx>
            <c:strRef>
              <c:f>Sayfa1!$E$1</c:f>
              <c:strCache>
                <c:ptCount val="1"/>
                <c:pt idx="0">
                  <c:v>Katılmıyorum</c:v>
                </c:pt>
              </c:strCache>
            </c:strRef>
          </c:tx>
          <c:spPr>
            <a:solidFill>
              <a:srgbClr val="FF9900"/>
            </a:solidFill>
            <a:scene3d>
              <a:camera prst="orthographicFront"/>
              <a:lightRig rig="threePt" dir="t"/>
            </a:scene3d>
            <a:sp3d>
              <a:bevelT w="190500" h="38100"/>
            </a:sp3d>
          </c:spPr>
          <c:invertIfNegative val="0"/>
          <c:dLbls>
            <c:dLbl>
              <c:idx val="1"/>
              <c:spPr>
                <a:noFill/>
                <a:ln>
                  <a:noFill/>
                </a:ln>
                <a:effectLst/>
              </c:spPr>
              <c:txPr>
                <a:bodyPr wrap="square" lIns="36000" tIns="19050" rIns="38100" bIns="19050" anchor="ctr" anchorCtr="0">
                  <a:noAutofit/>
                </a:bodyPr>
                <a:lstStyle/>
                <a:p>
                  <a:pPr algn="ctr">
                    <a:defRPr lang="tr-TR" sz="1400" b="0" i="0" u="none" strike="noStrike" kern="1200" baseline="0">
                      <a:solidFill>
                        <a:schemeClr val="tx1"/>
                      </a:solidFill>
                      <a:latin typeface="+mj-lt"/>
                      <a:ea typeface="+mn-ea"/>
                      <a:cs typeface="+mn-cs"/>
                    </a:defRPr>
                  </a:pPr>
                  <a:endParaRPr lang="tr-TR"/>
                </a:p>
              </c:txPr>
              <c:dLblPos val="in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DBB-4912-A6E5-D70BC2B9B9EE}"/>
                </c:ext>
              </c:extLst>
            </c:dLbl>
            <c:dLbl>
              <c:idx val="6"/>
              <c:spPr>
                <a:noFill/>
                <a:ln>
                  <a:noFill/>
                </a:ln>
                <a:effectLst/>
              </c:spPr>
              <c:txPr>
                <a:bodyPr wrap="square" lIns="36000" tIns="19050" rIns="38100" bIns="19050" anchor="ctr" anchorCtr="0">
                  <a:noAutofit/>
                </a:bodyPr>
                <a:lstStyle/>
                <a:p>
                  <a:pPr algn="ctr">
                    <a:defRPr lang="tr-TR" sz="1400" b="0" i="0" u="none" strike="noStrike" kern="1200" baseline="0">
                      <a:solidFill>
                        <a:schemeClr val="tx1"/>
                      </a:solidFill>
                      <a:latin typeface="+mj-lt"/>
                      <a:ea typeface="+mn-ea"/>
                      <a:cs typeface="+mn-cs"/>
                    </a:defRPr>
                  </a:pPr>
                  <a:endParaRPr lang="tr-TR"/>
                </a:p>
              </c:txPr>
              <c:dLblPos val="in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4F4-494A-8992-5B706516A727}"/>
                </c:ext>
              </c:extLst>
            </c:dLbl>
            <c:spPr>
              <a:noFill/>
              <a:ln>
                <a:noFill/>
              </a:ln>
              <a:effectLst/>
            </c:spPr>
            <c:txPr>
              <a:bodyPr wrap="square" lIns="36000" tIns="19050" rIns="38100" bIns="19050" anchor="ctr" anchorCtr="0">
                <a:spAutoFit/>
              </a:bodyPr>
              <a:lstStyle/>
              <a:p>
                <a:pPr algn="ctr">
                  <a:defRPr lang="tr-TR" sz="1400" b="0" i="0" u="none" strike="noStrike" kern="1200" baseline="0">
                    <a:solidFill>
                      <a:schemeClr val="tx1"/>
                    </a:solidFill>
                    <a:latin typeface="+mj-lt"/>
                    <a:ea typeface="+mn-ea"/>
                    <a:cs typeface="+mn-cs"/>
                  </a:defRPr>
                </a:pPr>
                <a:endParaRPr lang="tr-TR"/>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Sayfa1!$A$2:$A$8</c:f>
              <c:strCache>
                <c:ptCount val="7"/>
                <c:pt idx="0">
                  <c:v>Sosyal hayata ve sosyalleşmeye olanak sağlar</c:v>
                </c:pt>
                <c:pt idx="1">
                  <c:v>Keyifli vakit geçirmeye olanak sağlar</c:v>
                </c:pt>
                <c:pt idx="2">
                  <c:v>Güvenli alışveriş yapma olanağı sağlar</c:v>
                </c:pt>
                <c:pt idx="3">
                  <c:v>Alternatif ürünleri sunarak daha bilinçli alışveriş yapmayı sağlar</c:v>
                </c:pt>
                <c:pt idx="4">
                  <c:v>Daha fazla tüketime yönlendirirler</c:v>
                </c:pt>
                <c:pt idx="5">
                  <c:v>Fiyat kıyaslaması yaparak, uygun fiyata ürün almayı sağlar</c:v>
                </c:pt>
                <c:pt idx="6">
                  <c:v>Özel hissettirir</c:v>
                </c:pt>
              </c:strCache>
            </c:strRef>
          </c:cat>
          <c:val>
            <c:numRef>
              <c:f>Sayfa1!$E$2:$E$8</c:f>
              <c:numCache>
                <c:formatCode>General</c:formatCode>
                <c:ptCount val="7"/>
                <c:pt idx="0">
                  <c:v>5.0999999999999996</c:v>
                </c:pt>
                <c:pt idx="1">
                  <c:v>6.6</c:v>
                </c:pt>
                <c:pt idx="2">
                  <c:v>4.9000000000000004</c:v>
                </c:pt>
                <c:pt idx="3">
                  <c:v>6.1</c:v>
                </c:pt>
                <c:pt idx="4">
                  <c:v>6.1</c:v>
                </c:pt>
                <c:pt idx="5">
                  <c:v>5.3</c:v>
                </c:pt>
                <c:pt idx="6">
                  <c:v>6.3</c:v>
                </c:pt>
              </c:numCache>
            </c:numRef>
          </c:val>
          <c:extLst>
            <c:ext xmlns:c16="http://schemas.microsoft.com/office/drawing/2014/chart" uri="{C3380CC4-5D6E-409C-BE32-E72D297353CC}">
              <c16:uniqueId val="{0000000B-54F4-494A-8992-5B706516A727}"/>
            </c:ext>
          </c:extLst>
        </c:ser>
        <c:ser>
          <c:idx val="4"/>
          <c:order val="4"/>
          <c:tx>
            <c:strRef>
              <c:f>Sayfa1!$F$1</c:f>
              <c:strCache>
                <c:ptCount val="1"/>
                <c:pt idx="0">
                  <c:v>Kesinlikle Katılmıyorum</c:v>
                </c:pt>
              </c:strCache>
            </c:strRef>
          </c:tx>
          <c:spPr>
            <a:solidFill>
              <a:srgbClr val="FF0000"/>
            </a:solidFill>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sz="1400" b="1">
                    <a:solidFill>
                      <a:schemeClr val="bg1"/>
                    </a:solidFill>
                  </a:defRPr>
                </a:pPr>
                <a:endParaRPr lang="tr-T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Sayfa1!$A$2:$A$8</c:f>
              <c:strCache>
                <c:ptCount val="7"/>
                <c:pt idx="0">
                  <c:v>Sosyal hayata ve sosyalleşmeye olanak sağlar</c:v>
                </c:pt>
                <c:pt idx="1">
                  <c:v>Keyifli vakit geçirmeye olanak sağlar</c:v>
                </c:pt>
                <c:pt idx="2">
                  <c:v>Güvenli alışveriş yapma olanağı sağlar</c:v>
                </c:pt>
                <c:pt idx="3">
                  <c:v>Alternatif ürünleri sunarak daha bilinçli alışveriş yapmayı sağlar</c:v>
                </c:pt>
                <c:pt idx="4">
                  <c:v>Daha fazla tüketime yönlendirirler</c:v>
                </c:pt>
                <c:pt idx="5">
                  <c:v>Fiyat kıyaslaması yaparak, uygun fiyata ürün almayı sağlar</c:v>
                </c:pt>
                <c:pt idx="6">
                  <c:v>Özel hissettirir</c:v>
                </c:pt>
              </c:strCache>
            </c:strRef>
          </c:cat>
          <c:val>
            <c:numRef>
              <c:f>Sayfa1!$F$2:$F$8</c:f>
              <c:numCache>
                <c:formatCode>General</c:formatCode>
                <c:ptCount val="7"/>
                <c:pt idx="0">
                  <c:v>2.9</c:v>
                </c:pt>
                <c:pt idx="1">
                  <c:v>1.8</c:v>
                </c:pt>
                <c:pt idx="2">
                  <c:v>4.9000000000000004</c:v>
                </c:pt>
                <c:pt idx="3">
                  <c:v>1.5</c:v>
                </c:pt>
                <c:pt idx="4">
                  <c:v>1.6</c:v>
                </c:pt>
                <c:pt idx="5">
                  <c:v>2.2999999999999998</c:v>
                </c:pt>
                <c:pt idx="6">
                  <c:v>3.2</c:v>
                </c:pt>
              </c:numCache>
            </c:numRef>
          </c:val>
          <c:extLst>
            <c:ext xmlns:c16="http://schemas.microsoft.com/office/drawing/2014/chart" uri="{C3380CC4-5D6E-409C-BE32-E72D297353CC}">
              <c16:uniqueId val="{00000010-54F4-494A-8992-5B706516A727}"/>
            </c:ext>
          </c:extLst>
        </c:ser>
        <c:dLbls>
          <c:showLegendKey val="0"/>
          <c:showVal val="1"/>
          <c:showCatName val="0"/>
          <c:showSerName val="0"/>
          <c:showPercent val="0"/>
          <c:showBubbleSize val="0"/>
        </c:dLbls>
        <c:gapWidth val="30"/>
        <c:overlap val="100"/>
        <c:axId val="159603776"/>
        <c:axId val="159604336"/>
      </c:barChart>
      <c:catAx>
        <c:axId val="159603776"/>
        <c:scaling>
          <c:orientation val="maxMin"/>
        </c:scaling>
        <c:delete val="0"/>
        <c:axPos val="l"/>
        <c:numFmt formatCode="General" sourceLinked="1"/>
        <c:majorTickMark val="out"/>
        <c:minorTickMark val="none"/>
        <c:tickLblPos val="nextTo"/>
        <c:txPr>
          <a:bodyPr/>
          <a:lstStyle/>
          <a:p>
            <a:pPr>
              <a:defRPr sz="1050"/>
            </a:pPr>
            <a:endParaRPr lang="tr-TR"/>
          </a:p>
        </c:txPr>
        <c:crossAx val="159604336"/>
        <c:crosses val="autoZero"/>
        <c:auto val="1"/>
        <c:lblAlgn val="ctr"/>
        <c:lblOffset val="100"/>
        <c:noMultiLvlLbl val="0"/>
      </c:catAx>
      <c:valAx>
        <c:axId val="159604336"/>
        <c:scaling>
          <c:orientation val="minMax"/>
        </c:scaling>
        <c:delete val="1"/>
        <c:axPos val="t"/>
        <c:numFmt formatCode="0%" sourceLinked="1"/>
        <c:majorTickMark val="out"/>
        <c:minorTickMark val="none"/>
        <c:tickLblPos val="none"/>
        <c:crossAx val="159603776"/>
        <c:crosses val="autoZero"/>
        <c:crossBetween val="between"/>
      </c:valAx>
      <c:spPr>
        <a:noFill/>
        <a:ln w="25408">
          <a:noFill/>
        </a:ln>
      </c:spPr>
    </c:plotArea>
    <c:legend>
      <c:legendPos val="b"/>
      <c:layout>
        <c:manualLayout>
          <c:xMode val="edge"/>
          <c:yMode val="edge"/>
          <c:x val="0"/>
          <c:y val="0.86271587454982201"/>
          <c:w val="0.99651711477479898"/>
          <c:h val="0.13728412545017801"/>
        </c:manualLayout>
      </c:layout>
      <c:overlay val="0"/>
      <c:txPr>
        <a:bodyPr/>
        <a:lstStyle/>
        <a:p>
          <a:pPr>
            <a:defRPr sz="1100"/>
          </a:pPr>
          <a:endParaRPr lang="tr-TR"/>
        </a:p>
      </c:txPr>
    </c:legend>
    <c:plotVisOnly val="1"/>
    <c:dispBlanksAs val="gap"/>
    <c:showDLblsOverMax val="0"/>
  </c:chart>
  <c:txPr>
    <a:bodyPr/>
    <a:lstStyle/>
    <a:p>
      <a:pPr>
        <a:defRPr sz="1100">
          <a:latin typeface="+mj-lt"/>
        </a:defRPr>
      </a:pPr>
      <a:endParaRPr lang="tr-TR"/>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2492109930199"/>
          <c:y val="0.15998732011733499"/>
          <c:w val="0.69673457064441402"/>
          <c:h val="0.62052748403505198"/>
        </c:manualLayout>
      </c:layout>
      <c:doughnutChart>
        <c:varyColors val="1"/>
        <c:ser>
          <c:idx val="0"/>
          <c:order val="0"/>
          <c:spPr>
            <a:solidFill>
              <a:srgbClr val="FF0000"/>
            </a:solidFill>
            <a:ln w="24722">
              <a:noFill/>
            </a:ln>
            <a:scene3d>
              <a:camera prst="orthographicFront"/>
              <a:lightRig rig="balanced" dir="t">
                <a:rot lat="0" lon="0" rev="8700000"/>
              </a:lightRig>
            </a:scene3d>
            <a:sp3d>
              <a:bevelT w="190500" h="38100"/>
            </a:sp3d>
          </c:spPr>
          <c:dPt>
            <c:idx val="1"/>
            <c:bubble3D val="0"/>
            <c:spPr>
              <a:solidFill>
                <a:srgbClr val="FFFFFF">
                  <a:lumMod val="50000"/>
                </a:srgbClr>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C51D-4CF7-BED6-267DD1733BA1}"/>
              </c:ext>
            </c:extLst>
          </c:dPt>
          <c:dPt>
            <c:idx val="2"/>
            <c:bubble3D val="0"/>
            <c:spPr>
              <a:solidFill>
                <a:srgbClr val="FF9900"/>
              </a:solidFill>
              <a:ln w="24722">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3-C51D-4CF7-BED6-267DD1733BA1}"/>
              </c:ext>
            </c:extLst>
          </c:dPt>
          <c:dLbls>
            <c:dLbl>
              <c:idx val="0"/>
              <c:layout>
                <c:manualLayout>
                  <c:x val="-1.6333057558148101E-3"/>
                  <c:y val="0.184580519283392"/>
                </c:manualLayout>
              </c:layout>
              <c:tx>
                <c:rich>
                  <a:bodyPr/>
                  <a:lstStyle/>
                  <a:p>
                    <a:fld id="{DF51DFA1-4A67-4CF4-BE1C-B4931A33C870}" type="CATEGORYNAME">
                      <a:rPr lang="en-US"/>
                      <a:pPr/>
                      <a:t>[CATEGORY NAME]</a:t>
                    </a:fld>
                    <a:r>
                      <a:rPr lang="en-US"/>
                      <a:t>; %</a:t>
                    </a:r>
                    <a:fld id="{279F879E-C4A5-4432-8F8A-8FF46334A627}" type="VALUE">
                      <a:rPr lang="en-US"/>
                      <a:pPr/>
                      <a:t>[VALUE]</a:t>
                    </a:fld>
                    <a:endParaRPr lang="en-US"/>
                  </a:p>
                </c:rich>
              </c:tx>
              <c:showLegendKey val="0"/>
              <c:showVal val="1"/>
              <c:showCatName val="1"/>
              <c:showSerName val="0"/>
              <c:showPercent val="0"/>
              <c:showBubbleSize val="0"/>
              <c:extLst>
                <c:ext xmlns:c15="http://schemas.microsoft.com/office/drawing/2012/chart" uri="{CE6537A1-D6FC-4f65-9D91-7224C49458BB}">
                  <c15:layout>
                    <c:manualLayout>
                      <c:w val="0.38330762031903298"/>
                      <c:h val="0.18745564127373299"/>
                    </c:manualLayout>
                  </c15:layout>
                  <c15:dlblFieldTable/>
                  <c15:showDataLabelsRange val="0"/>
                </c:ext>
                <c:ext xmlns:c16="http://schemas.microsoft.com/office/drawing/2014/chart" uri="{C3380CC4-5D6E-409C-BE32-E72D297353CC}">
                  <c16:uniqueId val="{00000004-C51D-4CF7-BED6-267DD1733BA1}"/>
                </c:ext>
              </c:extLst>
            </c:dLbl>
            <c:dLbl>
              <c:idx val="1"/>
              <c:layout>
                <c:manualLayout>
                  <c:x val="-7.4495818752695495E-2"/>
                  <c:y val="-0.21705756468040399"/>
                </c:manualLayout>
              </c:layout>
              <c:tx>
                <c:rich>
                  <a:bodyPr/>
                  <a:lstStyle/>
                  <a:p>
                    <a:fld id="{A16DA57D-1BBD-4726-99D2-E92886A7F855}" type="CATEGORYNAME">
                      <a:rPr lang="en-US"/>
                      <a:pPr/>
                      <a:t>[CATEGORY NAME]</a:t>
                    </a:fld>
                    <a:r>
                      <a:rPr lang="en-US"/>
                      <a:t>; %</a:t>
                    </a:r>
                    <a:fld id="{A0162DF2-4D58-47E6-A7BA-E183A21ED79B}" type="VALUE">
                      <a:rPr lang="en-US"/>
                      <a:pPr/>
                      <a:t>[VALUE]</a:t>
                    </a:fld>
                    <a:endParaRPr lang="en-US"/>
                  </a:p>
                </c:rich>
              </c:tx>
              <c:showLegendKey val="0"/>
              <c:showVal val="1"/>
              <c:showCatName val="1"/>
              <c:showSerName val="0"/>
              <c:showPercent val="0"/>
              <c:showBubbleSize val="0"/>
              <c:extLst>
                <c:ext xmlns:c15="http://schemas.microsoft.com/office/drawing/2012/chart" uri="{CE6537A1-D6FC-4f65-9D91-7224C49458BB}">
                  <c15:layout>
                    <c:manualLayout>
                      <c:w val="0.42049200796310499"/>
                      <c:h val="0.16612384501254801"/>
                    </c:manualLayout>
                  </c15:layout>
                  <c15:dlblFieldTable/>
                  <c15:showDataLabelsRange val="0"/>
                </c:ext>
                <c:ext xmlns:c16="http://schemas.microsoft.com/office/drawing/2014/chart" uri="{C3380CC4-5D6E-409C-BE32-E72D297353CC}">
                  <c16:uniqueId val="{00000001-C51D-4CF7-BED6-267DD1733BA1}"/>
                </c:ext>
              </c:extLst>
            </c:dLbl>
            <c:dLbl>
              <c:idx val="2"/>
              <c:layout>
                <c:manualLayout>
                  <c:x val="7.1589506621304796E-2"/>
                  <c:y val="-0.252950339629474"/>
                </c:manualLayout>
              </c:layout>
              <c:tx>
                <c:rich>
                  <a:bodyPr/>
                  <a:lstStyle/>
                  <a:p>
                    <a:fld id="{1064295C-7780-454E-826D-BAD0B504F6BC}" type="CATEGORYNAME">
                      <a:rPr lang="en-US"/>
                      <a:pPr/>
                      <a:t>[CATEGORY NAME]</a:t>
                    </a:fld>
                    <a:r>
                      <a:rPr lang="en-US"/>
                      <a:t>; %</a:t>
                    </a:r>
                    <a:fld id="{C312598D-2AD0-4EBE-9DC8-038979606860}" type="VALUE">
                      <a:rPr lang="en-US"/>
                      <a:pPr/>
                      <a:t>[VALUE]</a:t>
                    </a:fld>
                    <a:endParaRPr lang="en-US"/>
                  </a:p>
                </c:rich>
              </c:tx>
              <c:showLegendKey val="0"/>
              <c:showVal val="1"/>
              <c:showCatName val="1"/>
              <c:showSerName val="0"/>
              <c:showPercent val="0"/>
              <c:showBubbleSize val="0"/>
              <c:extLst>
                <c:ext xmlns:c15="http://schemas.microsoft.com/office/drawing/2012/chart" uri="{CE6537A1-D6FC-4f65-9D91-7224C49458BB}">
                  <c15:layout>
                    <c:manualLayout>
                      <c:w val="0.35686354888974597"/>
                      <c:h val="0.22742320728013299"/>
                    </c:manualLayout>
                  </c15:layout>
                  <c15:dlblFieldTable/>
                  <c15:showDataLabelsRange val="0"/>
                </c:ext>
                <c:ext xmlns:c16="http://schemas.microsoft.com/office/drawing/2014/chart" uri="{C3380CC4-5D6E-409C-BE32-E72D297353CC}">
                  <c16:uniqueId val="{00000003-C51D-4CF7-BED6-267DD1733BA1}"/>
                </c:ext>
              </c:extLst>
            </c:dLbl>
            <c:spPr>
              <a:noFill/>
              <a:ln>
                <a:noFill/>
              </a:ln>
              <a:effectLst/>
            </c:spPr>
            <c:showLegendKey val="0"/>
            <c:showVal val="1"/>
            <c:showCatName val="1"/>
            <c:showSerName val="0"/>
            <c:showPercent val="0"/>
            <c:showBubbleSize val="0"/>
            <c:showLeaderLines val="0"/>
            <c:extLst>
              <c:ext xmlns:c15="http://schemas.microsoft.com/office/drawing/2012/chart" uri="{CE6537A1-D6FC-4f65-9D91-7224C49458BB}"/>
            </c:extLst>
          </c:dLbls>
          <c:cat>
            <c:strRef>
              <c:f>Sheet1!$E$20:$E$22</c:f>
              <c:strCache>
                <c:ptCount val="3"/>
                <c:pt idx="0">
                  <c:v>Kapalı alışveriş merkezi</c:v>
                </c:pt>
                <c:pt idx="1">
                  <c:v>Yarı açık alışveriş merkezi</c:v>
                </c:pt>
                <c:pt idx="2">
                  <c:v>Açık alışveriş merkezi</c:v>
                </c:pt>
              </c:strCache>
            </c:strRef>
          </c:cat>
          <c:val>
            <c:numRef>
              <c:f>Sheet1!$F$20:$F$22</c:f>
              <c:numCache>
                <c:formatCode>#,##0.0</c:formatCode>
                <c:ptCount val="3"/>
                <c:pt idx="0">
                  <c:v>35.4</c:v>
                </c:pt>
                <c:pt idx="1">
                  <c:v>39.200000000000003</c:v>
                </c:pt>
                <c:pt idx="2" formatCode="0.0">
                  <c:v>25.4</c:v>
                </c:pt>
              </c:numCache>
            </c:numRef>
          </c:val>
          <c:extLst>
            <c:ext xmlns:c16="http://schemas.microsoft.com/office/drawing/2014/chart" uri="{C3380CC4-5D6E-409C-BE32-E72D297353CC}">
              <c16:uniqueId val="{00000005-C51D-4CF7-BED6-267DD1733BA1}"/>
            </c:ext>
          </c:extLst>
        </c:ser>
        <c:dLbls>
          <c:showLegendKey val="0"/>
          <c:showVal val="0"/>
          <c:showCatName val="0"/>
          <c:showSerName val="0"/>
          <c:showPercent val="0"/>
          <c:showBubbleSize val="0"/>
          <c:showLeaderLines val="0"/>
        </c:dLbls>
        <c:firstSliceAng val="116"/>
        <c:holeSize val="50"/>
      </c:doughnutChart>
      <c:spPr>
        <a:noFill/>
        <a:ln w="24722">
          <a:noFill/>
        </a:ln>
      </c:spPr>
    </c:plotArea>
    <c:plotVisOnly val="1"/>
    <c:dispBlanksAs val="gap"/>
    <c:showDLblsOverMax val="0"/>
  </c:chart>
  <c:spPr>
    <a:noFill/>
    <a:ln>
      <a:noFill/>
    </a:ln>
  </c:spPr>
  <c:txPr>
    <a:bodyPr/>
    <a:lstStyle/>
    <a:p>
      <a:pPr>
        <a:defRPr sz="16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5350588524819702"/>
          <c:y val="2.9394390435763199E-2"/>
          <c:w val="0.41911624017084498"/>
          <c:h val="0.87359833585701796"/>
        </c:manualLayout>
      </c:layout>
      <c:barChart>
        <c:barDir val="bar"/>
        <c:grouping val="clustered"/>
        <c:varyColors val="0"/>
        <c:ser>
          <c:idx val="0"/>
          <c:order val="0"/>
          <c:spPr>
            <a:solidFill>
              <a:srgbClr val="FF0000"/>
            </a:solidFill>
            <a:ln w="24722">
              <a:noFill/>
            </a:ln>
            <a:scene3d>
              <a:camera prst="orthographicFront"/>
              <a:lightRig rig="balanced" dir="t">
                <a:rot lat="0" lon="0" rev="8700000"/>
              </a:lightRig>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Sheet1!$E$21:$E$30</c:f>
              <c:strCache>
                <c:ptCount val="10"/>
                <c:pt idx="0">
                  <c:v> Uygun fiyat</c:v>
                </c:pt>
                <c:pt idx="1">
                  <c:v> Mağaza çeşitliliği</c:v>
                </c:pt>
                <c:pt idx="2">
                  <c:v> Geniş ve ferah olması</c:v>
                </c:pt>
                <c:pt idx="3">
                  <c:v> Temizlik</c:v>
                </c:pt>
                <c:pt idx="4">
                  <c:v> Keyifli ortam </c:v>
                </c:pt>
                <c:pt idx="5">
                  <c:v> Kampanya ve indirimler</c:v>
                </c:pt>
                <c:pt idx="6">
                  <c:v> Eğlence alanları</c:v>
                </c:pt>
                <c:pt idx="7">
                  <c:v> Etkili güvenlik</c:v>
                </c:pt>
                <c:pt idx="8">
                  <c:v> Sessiz ortam</c:v>
                </c:pt>
                <c:pt idx="9">
                  <c:v> İlgili ve güleryüzlü çalışanlar</c:v>
                </c:pt>
              </c:strCache>
            </c:strRef>
          </c:cat>
          <c:val>
            <c:numRef>
              <c:f>Sheet1!$F$21:$F$30</c:f>
              <c:numCache>
                <c:formatCode>General</c:formatCode>
                <c:ptCount val="10"/>
                <c:pt idx="0" formatCode="#,##0.0">
                  <c:v>16.015625</c:v>
                </c:pt>
                <c:pt idx="1">
                  <c:v>12.6</c:v>
                </c:pt>
                <c:pt idx="2" formatCode="#,##0.0">
                  <c:v>10.221354166666661</c:v>
                </c:pt>
                <c:pt idx="3" formatCode="#,##0.0">
                  <c:v>6.640625</c:v>
                </c:pt>
                <c:pt idx="4" formatCode="#,##0.0">
                  <c:v>6.1</c:v>
                </c:pt>
                <c:pt idx="5" formatCode="#,##0.0">
                  <c:v>5.924479166666667</c:v>
                </c:pt>
                <c:pt idx="6" formatCode="#,##0.0">
                  <c:v>5.8</c:v>
                </c:pt>
                <c:pt idx="7" formatCode="#,##0.0">
                  <c:v>5.794270833333333</c:v>
                </c:pt>
                <c:pt idx="8" formatCode="#,##0.0">
                  <c:v>4.6223958333333286</c:v>
                </c:pt>
                <c:pt idx="9" formatCode="#,##0.0">
                  <c:v>4.4921874999999956</c:v>
                </c:pt>
              </c:numCache>
            </c:numRef>
          </c:val>
          <c:extLst>
            <c:ext xmlns:c16="http://schemas.microsoft.com/office/drawing/2014/chart" uri="{C3380CC4-5D6E-409C-BE32-E72D297353CC}">
              <c16:uniqueId val="{00000000-8164-49A8-9133-C8005FA664CD}"/>
            </c:ext>
          </c:extLst>
        </c:ser>
        <c:dLbls>
          <c:showLegendKey val="0"/>
          <c:showVal val="0"/>
          <c:showCatName val="0"/>
          <c:showSerName val="0"/>
          <c:showPercent val="0"/>
          <c:showBubbleSize val="0"/>
        </c:dLbls>
        <c:gapWidth val="30"/>
        <c:axId val="150731120"/>
        <c:axId val="150730560"/>
      </c:barChart>
      <c:valAx>
        <c:axId val="150730560"/>
        <c:scaling>
          <c:orientation val="minMax"/>
        </c:scaling>
        <c:delete val="1"/>
        <c:axPos val="t"/>
        <c:numFmt formatCode="#,##0.0" sourceLinked="1"/>
        <c:majorTickMark val="out"/>
        <c:minorTickMark val="none"/>
        <c:tickLblPos val="none"/>
        <c:crossAx val="150731120"/>
        <c:crosses val="autoZero"/>
        <c:crossBetween val="between"/>
      </c:valAx>
      <c:catAx>
        <c:axId val="150731120"/>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a:pPr>
            <a:endParaRPr lang="tr-TR"/>
          </a:p>
        </c:txPr>
        <c:crossAx val="150730560"/>
        <c:crosses val="autoZero"/>
        <c:auto val="1"/>
        <c:lblAlgn val="ctr"/>
        <c:lblOffset val="100"/>
        <c:noMultiLvlLbl val="0"/>
      </c:catAx>
      <c:spPr>
        <a:noFill/>
        <a:ln w="24722">
          <a:noFill/>
        </a:ln>
      </c:spPr>
    </c:plotArea>
    <c:plotVisOnly val="1"/>
    <c:dispBlanksAs val="gap"/>
    <c:showDLblsOverMax val="0"/>
  </c:chart>
  <c:spPr>
    <a:noFill/>
    <a:ln>
      <a:noFill/>
    </a:ln>
  </c:spPr>
  <c:txPr>
    <a:bodyPr/>
    <a:lstStyle/>
    <a:p>
      <a:pPr>
        <a:defRPr sz="14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3832489439404199"/>
          <c:y val="3.4657098032923098E-3"/>
          <c:w val="0.40865159783635502"/>
          <c:h val="0.97892893824289995"/>
        </c:manualLayout>
      </c:layout>
      <c:barChart>
        <c:barDir val="bar"/>
        <c:grouping val="clustered"/>
        <c:varyColors val="0"/>
        <c:ser>
          <c:idx val="0"/>
          <c:order val="0"/>
          <c:spPr>
            <a:solidFill>
              <a:srgbClr val="FF0000"/>
            </a:solidFill>
            <a:ln w="24722">
              <a:noFill/>
            </a:ln>
            <a:scene3d>
              <a:camera prst="orthographicFront"/>
              <a:lightRig rig="threePt" dir="t"/>
            </a:scene3d>
            <a:sp3d>
              <a:bevelT w="190500" h="38100"/>
            </a:sp3d>
          </c:spPr>
          <c:invertIfNegative val="0"/>
          <c:dPt>
            <c:idx val="0"/>
            <c:invertIfNegative val="0"/>
            <c:bubble3D val="0"/>
            <c:spPr>
              <a:solidFill>
                <a:srgbClr val="BBE0E3">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1-4CEB-40BE-8E16-217C9EC01422}"/>
              </c:ext>
            </c:extLst>
          </c:dPt>
          <c:dPt>
            <c:idx val="1"/>
            <c:invertIfNegative val="0"/>
            <c:bubble3D val="0"/>
            <c:spPr>
              <a:solidFill>
                <a:srgbClr val="BBE0E3">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3-4CEB-40BE-8E16-217C9EC01422}"/>
              </c:ext>
            </c:extLst>
          </c:dPt>
          <c:dPt>
            <c:idx val="2"/>
            <c:invertIfNegative val="0"/>
            <c:bubble3D val="0"/>
            <c:spPr>
              <a:solidFill>
                <a:srgbClr val="FFFFFF">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5-4CEB-40BE-8E16-217C9EC01422}"/>
              </c:ext>
            </c:extLst>
          </c:dPt>
          <c:dLbls>
            <c:spPr>
              <a:noFill/>
              <a:ln w="24722">
                <a:noFill/>
              </a:ln>
            </c:spPr>
            <c:txPr>
              <a:bodyPr wrap="square" lIns="38100" tIns="19050" rIns="38100" bIns="19050" anchor="ctr">
                <a:spAutoFit/>
              </a:bodyPr>
              <a:lstStyle/>
              <a:p>
                <a:pPr>
                  <a:defRPr sz="140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Sheet1!$D$14:$D$18</c:f>
              <c:strCache>
                <c:ptCount val="5"/>
                <c:pt idx="0">
                  <c:v>Çok Etkili</c:v>
                </c:pt>
                <c:pt idx="1">
                  <c:v>Etkili</c:v>
                </c:pt>
                <c:pt idx="2">
                  <c:v>Ne etkili ne etkili değil</c:v>
                </c:pt>
                <c:pt idx="3">
                  <c:v>Etkili değil</c:v>
                </c:pt>
                <c:pt idx="4">
                  <c:v>Hiç etkili değil</c:v>
                </c:pt>
              </c:strCache>
            </c:strRef>
          </c:cat>
          <c:val>
            <c:numRef>
              <c:f>Sheet1!$E$14:$E$18</c:f>
              <c:numCache>
                <c:formatCode>#,##0.0</c:formatCode>
                <c:ptCount val="5"/>
                <c:pt idx="0">
                  <c:v>7.9</c:v>
                </c:pt>
                <c:pt idx="1">
                  <c:v>36.4</c:v>
                </c:pt>
                <c:pt idx="2">
                  <c:v>39</c:v>
                </c:pt>
                <c:pt idx="3">
                  <c:v>8.9</c:v>
                </c:pt>
                <c:pt idx="4">
                  <c:v>7.8</c:v>
                </c:pt>
              </c:numCache>
            </c:numRef>
          </c:val>
          <c:extLst>
            <c:ext xmlns:c16="http://schemas.microsoft.com/office/drawing/2014/chart" uri="{C3380CC4-5D6E-409C-BE32-E72D297353CC}">
              <c16:uniqueId val="{00000006-4CEB-40BE-8E16-217C9EC01422}"/>
            </c:ext>
          </c:extLst>
        </c:ser>
        <c:dLbls>
          <c:showLegendKey val="0"/>
          <c:showVal val="1"/>
          <c:showCatName val="0"/>
          <c:showSerName val="0"/>
          <c:showPercent val="0"/>
          <c:showBubbleSize val="0"/>
        </c:dLbls>
        <c:gapWidth val="30"/>
        <c:axId val="150733360"/>
        <c:axId val="150733920"/>
      </c:barChart>
      <c:catAx>
        <c:axId val="150733360"/>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sz="1400"/>
            </a:pPr>
            <a:endParaRPr lang="tr-TR"/>
          </a:p>
        </c:txPr>
        <c:crossAx val="150733920"/>
        <c:crosses val="autoZero"/>
        <c:auto val="1"/>
        <c:lblAlgn val="ctr"/>
        <c:lblOffset val="100"/>
        <c:tickLblSkip val="1"/>
        <c:tickMarkSkip val="1"/>
        <c:noMultiLvlLbl val="0"/>
      </c:catAx>
      <c:valAx>
        <c:axId val="150733920"/>
        <c:scaling>
          <c:orientation val="minMax"/>
        </c:scaling>
        <c:delete val="1"/>
        <c:axPos val="t"/>
        <c:numFmt formatCode="#,##0.0" sourceLinked="1"/>
        <c:majorTickMark val="out"/>
        <c:minorTickMark val="none"/>
        <c:tickLblPos val="none"/>
        <c:crossAx val="150733360"/>
        <c:crosses val="autoZero"/>
        <c:crossBetween val="between"/>
      </c:valAx>
      <c:spPr>
        <a:noFill/>
        <a:ln w="24722">
          <a:noFill/>
        </a:ln>
      </c:spPr>
    </c:plotArea>
    <c:plotVisOnly val="1"/>
    <c:dispBlanksAs val="gap"/>
    <c:showDLblsOverMax val="0"/>
  </c:chart>
  <c:spPr>
    <a:noFill/>
    <a:ln>
      <a:noFill/>
    </a:ln>
  </c:spPr>
  <c:txPr>
    <a:bodyPr/>
    <a:lstStyle/>
    <a:p>
      <a:pPr>
        <a:defRPr sz="1000" b="0" i="0" u="none" strike="noStrike" baseline="0">
          <a:solidFill>
            <a:srgbClr val="000000"/>
          </a:solidFill>
          <a:latin typeface="Verdana"/>
          <a:ea typeface="Verdana"/>
          <a:cs typeface="Verdana"/>
        </a:defRPr>
      </a:pPr>
      <a:endParaRPr lang="tr-TR"/>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4302278795516"/>
          <c:y val="3.4657098032923098E-3"/>
          <c:w val="0.37300023982231201"/>
          <c:h val="0.97892893824289995"/>
        </c:manualLayout>
      </c:layout>
      <c:barChart>
        <c:barDir val="bar"/>
        <c:grouping val="clustered"/>
        <c:varyColors val="0"/>
        <c:ser>
          <c:idx val="0"/>
          <c:order val="0"/>
          <c:spPr>
            <a:solidFill>
              <a:srgbClr val="FF0000"/>
            </a:solidFill>
            <a:ln w="24722">
              <a:noFill/>
            </a:ln>
            <a:scene3d>
              <a:camera prst="orthographicFront"/>
              <a:lightRig rig="threePt" dir="t"/>
            </a:scene3d>
            <a:sp3d>
              <a:bevelT w="190500" h="38100"/>
            </a:sp3d>
          </c:spPr>
          <c:invertIfNegative val="0"/>
          <c:dPt>
            <c:idx val="0"/>
            <c:invertIfNegative val="0"/>
            <c:bubble3D val="0"/>
            <c:spPr>
              <a:solidFill>
                <a:srgbClr val="BBE0E3">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1-E501-46C8-B1F6-D22D1D85CB88}"/>
              </c:ext>
            </c:extLst>
          </c:dPt>
          <c:dPt>
            <c:idx val="1"/>
            <c:invertIfNegative val="0"/>
            <c:bubble3D val="0"/>
            <c:spPr>
              <a:solidFill>
                <a:srgbClr val="BBE0E3">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3-E501-46C8-B1F6-D22D1D85CB88}"/>
              </c:ext>
            </c:extLst>
          </c:dPt>
          <c:dPt>
            <c:idx val="2"/>
            <c:invertIfNegative val="0"/>
            <c:bubble3D val="0"/>
            <c:spPr>
              <a:solidFill>
                <a:srgbClr val="FFFFFF">
                  <a:lumMod val="50000"/>
                </a:srgbClr>
              </a:solidFill>
              <a:ln w="24722">
                <a:noFill/>
              </a:ln>
              <a:scene3d>
                <a:camera prst="orthographicFront"/>
                <a:lightRig rig="threePt" dir="t"/>
              </a:scene3d>
              <a:sp3d>
                <a:bevelT w="190500" h="38100"/>
              </a:sp3d>
            </c:spPr>
            <c:extLst>
              <c:ext xmlns:c16="http://schemas.microsoft.com/office/drawing/2014/chart" uri="{C3380CC4-5D6E-409C-BE32-E72D297353CC}">
                <c16:uniqueId val="{00000005-E501-46C8-B1F6-D22D1D85CB88}"/>
              </c:ext>
            </c:extLst>
          </c:dPt>
          <c:dLbls>
            <c:spPr>
              <a:noFill/>
              <a:ln w="24722">
                <a:noFill/>
              </a:ln>
            </c:spPr>
            <c:txPr>
              <a:bodyPr wrap="square" lIns="38100" tIns="19050" rIns="38100" bIns="19050" anchor="ctr">
                <a:spAutoFit/>
              </a:bodyPr>
              <a:lstStyle/>
              <a:p>
                <a:pPr>
                  <a:defRPr sz="140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Sheet1!$D$14:$D$18</c:f>
              <c:strCache>
                <c:ptCount val="5"/>
                <c:pt idx="0">
                  <c:v>Çok Etkili</c:v>
                </c:pt>
                <c:pt idx="1">
                  <c:v>Etkili</c:v>
                </c:pt>
                <c:pt idx="2">
                  <c:v>Ne etkili ne etkili değil</c:v>
                </c:pt>
                <c:pt idx="3">
                  <c:v>Etkili değil</c:v>
                </c:pt>
                <c:pt idx="4">
                  <c:v>Hiç etkili değil</c:v>
                </c:pt>
              </c:strCache>
            </c:strRef>
          </c:cat>
          <c:val>
            <c:numRef>
              <c:f>Sheet1!$E$14:$E$18</c:f>
              <c:numCache>
                <c:formatCode>#,##0.0</c:formatCode>
                <c:ptCount val="5"/>
                <c:pt idx="0">
                  <c:v>9</c:v>
                </c:pt>
                <c:pt idx="1">
                  <c:v>38.1</c:v>
                </c:pt>
                <c:pt idx="2">
                  <c:v>36.9</c:v>
                </c:pt>
                <c:pt idx="3">
                  <c:v>8.1</c:v>
                </c:pt>
                <c:pt idx="4">
                  <c:v>7.9</c:v>
                </c:pt>
              </c:numCache>
            </c:numRef>
          </c:val>
          <c:extLst>
            <c:ext xmlns:c16="http://schemas.microsoft.com/office/drawing/2014/chart" uri="{C3380CC4-5D6E-409C-BE32-E72D297353CC}">
              <c16:uniqueId val="{00000006-E501-46C8-B1F6-D22D1D85CB88}"/>
            </c:ext>
          </c:extLst>
        </c:ser>
        <c:dLbls>
          <c:showLegendKey val="0"/>
          <c:showVal val="1"/>
          <c:showCatName val="0"/>
          <c:showSerName val="0"/>
          <c:showPercent val="0"/>
          <c:showBubbleSize val="0"/>
        </c:dLbls>
        <c:gapWidth val="30"/>
        <c:axId val="150736160"/>
        <c:axId val="150736720"/>
      </c:barChart>
      <c:catAx>
        <c:axId val="150736160"/>
        <c:scaling>
          <c:orientation val="maxMin"/>
        </c:scaling>
        <c:delete val="0"/>
        <c:axPos val="l"/>
        <c:numFmt formatCode="General" sourceLinked="1"/>
        <c:majorTickMark val="out"/>
        <c:minorTickMark val="none"/>
        <c:tickLblPos val="nextTo"/>
        <c:spPr>
          <a:ln w="3090">
            <a:solidFill>
              <a:srgbClr val="000000"/>
            </a:solidFill>
            <a:prstDash val="solid"/>
          </a:ln>
        </c:spPr>
        <c:txPr>
          <a:bodyPr rot="0" vert="horz"/>
          <a:lstStyle/>
          <a:p>
            <a:pPr>
              <a:defRPr sz="1400"/>
            </a:pPr>
            <a:endParaRPr lang="tr-TR"/>
          </a:p>
        </c:txPr>
        <c:crossAx val="150736720"/>
        <c:crosses val="autoZero"/>
        <c:auto val="1"/>
        <c:lblAlgn val="ctr"/>
        <c:lblOffset val="100"/>
        <c:tickLblSkip val="1"/>
        <c:tickMarkSkip val="1"/>
        <c:noMultiLvlLbl val="0"/>
      </c:catAx>
      <c:valAx>
        <c:axId val="150736720"/>
        <c:scaling>
          <c:orientation val="minMax"/>
        </c:scaling>
        <c:delete val="1"/>
        <c:axPos val="t"/>
        <c:numFmt formatCode="#,##0.0" sourceLinked="1"/>
        <c:majorTickMark val="out"/>
        <c:minorTickMark val="none"/>
        <c:tickLblPos val="none"/>
        <c:crossAx val="150736160"/>
        <c:crosses val="autoZero"/>
        <c:crossBetween val="between"/>
      </c:valAx>
      <c:spPr>
        <a:noFill/>
        <a:ln w="24722">
          <a:noFill/>
        </a:ln>
      </c:spPr>
    </c:plotArea>
    <c:plotVisOnly val="1"/>
    <c:dispBlanksAs val="gap"/>
    <c:showDLblsOverMax val="0"/>
  </c:chart>
  <c:spPr>
    <a:noFill/>
    <a:ln>
      <a:noFill/>
    </a:ln>
  </c:spPr>
  <c:txPr>
    <a:bodyPr/>
    <a:lstStyle/>
    <a:p>
      <a:pPr>
        <a:defRPr sz="1000" b="0" i="0" u="none" strike="noStrike" baseline="0">
          <a:solidFill>
            <a:srgbClr val="000000"/>
          </a:solidFill>
          <a:latin typeface="Verdana"/>
          <a:ea typeface="Verdana"/>
          <a:cs typeface="Verdana"/>
        </a:defRPr>
      </a:pPr>
      <a:endParaRPr lang="tr-TR"/>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176756-A489-4382-B8B3-C96802DB26F6}" type="doc">
      <dgm:prSet loTypeId="urn:microsoft.com/office/officeart/2005/8/layout/arrow2" loCatId="process" qsTypeId="urn:microsoft.com/office/officeart/2005/8/quickstyle/simple1" qsCatId="simple" csTypeId="urn:microsoft.com/office/officeart/2005/8/colors/accent1_2" csCatId="accent1" phldr="1"/>
      <dgm:spPr/>
    </dgm:pt>
    <dgm:pt modelId="{C04E9C0D-6EAD-49EE-B8BD-FFEAAD94A914}">
      <dgm:prSet phldrT="[Metin]" custT="1"/>
      <dgm:spPr/>
      <dgm:t>
        <a:bodyPr/>
        <a:lstStyle/>
        <a:p>
          <a:endParaRPr lang="tr-TR" sz="1400" dirty="0"/>
        </a:p>
        <a:p>
          <a:endParaRPr lang="tr-TR" sz="1400" dirty="0"/>
        </a:p>
        <a:p>
          <a:r>
            <a:rPr lang="tr-TR" sz="1400" dirty="0"/>
            <a:t>2001-2010 arası </a:t>
          </a:r>
        </a:p>
        <a:p>
          <a:r>
            <a:rPr lang="tr-TR" sz="1400" b="1" dirty="0">
              <a:solidFill>
                <a:srgbClr val="222222"/>
              </a:solidFill>
            </a:rPr>
            <a:t>2. Nesil AVM’ler</a:t>
          </a:r>
        </a:p>
        <a:p>
          <a:r>
            <a:rPr lang="tr-TR" sz="1400" dirty="0">
              <a:solidFill>
                <a:srgbClr val="222222"/>
              </a:solidFill>
            </a:rPr>
            <a:t>İlk gruba göre  dış dünya ile bağlantısı açık AVM’lerdir. Kısmen de olsa gün ışığını gören, tavan yüksekliği fazla olan, sosyalleşme ve eğlence ihtiyaçlarını kısmen karşılamaya başlayan yapılardır. </a:t>
          </a:r>
          <a:endParaRPr lang="tr-TR" sz="1400" dirty="0"/>
        </a:p>
      </dgm:t>
    </dgm:pt>
    <dgm:pt modelId="{3CD6596F-21A9-4F8F-8034-A1ADCC831920}" type="parTrans" cxnId="{45044298-ADB0-432F-83BD-82C38C7D41F3}">
      <dgm:prSet/>
      <dgm:spPr/>
      <dgm:t>
        <a:bodyPr/>
        <a:lstStyle/>
        <a:p>
          <a:endParaRPr lang="tr-TR"/>
        </a:p>
      </dgm:t>
    </dgm:pt>
    <dgm:pt modelId="{D4BA3373-DAA4-4B46-A837-EF9E2C23A74E}" type="sibTrans" cxnId="{45044298-ADB0-432F-83BD-82C38C7D41F3}">
      <dgm:prSet/>
      <dgm:spPr/>
      <dgm:t>
        <a:bodyPr/>
        <a:lstStyle/>
        <a:p>
          <a:endParaRPr lang="tr-TR"/>
        </a:p>
      </dgm:t>
    </dgm:pt>
    <dgm:pt modelId="{5BCC02CE-7D5D-4A6A-9086-6E17DD4297E8}">
      <dgm:prSet phldrT="[Metin]" custT="1"/>
      <dgm:spPr/>
      <dgm:t>
        <a:bodyPr/>
        <a:lstStyle/>
        <a:p>
          <a:endParaRPr lang="tr-TR" sz="1400"/>
        </a:p>
        <a:p>
          <a:endParaRPr lang="tr-TR" sz="1400"/>
        </a:p>
        <a:p>
          <a:endParaRPr lang="tr-TR" sz="1400" dirty="0"/>
        </a:p>
        <a:p>
          <a:r>
            <a:rPr lang="tr-TR" sz="1400" dirty="0"/>
            <a:t>2011 sonrası </a:t>
          </a:r>
        </a:p>
        <a:p>
          <a:r>
            <a:rPr lang="tr-TR" sz="1400" b="1" dirty="0">
              <a:solidFill>
                <a:srgbClr val="222222"/>
              </a:solidFill>
            </a:rPr>
            <a:t>3. Nesil AVM’ler</a:t>
          </a:r>
        </a:p>
        <a:p>
          <a:r>
            <a:rPr lang="tr-TR" sz="1400" dirty="0">
              <a:solidFill>
                <a:srgbClr val="222222"/>
              </a:solidFill>
            </a:rPr>
            <a:t>Giderek daha fazla dışarıya açılan, yeni mimari tasarıma ayak uydurmuş, şeffaflaşan, çevresiyle bütünleşen, alışveriş dışındaki ihtiyaçları da sahiplenmeye başlayan  modellerdir. Ayrıca Breem Sertifikası’na sahip, doğayla ve şehirle bütünleşen yapılar da bu neslin AVM’leridir. </a:t>
          </a:r>
        </a:p>
        <a:p>
          <a:r>
            <a:rPr lang="tr-TR" sz="1400" dirty="0">
              <a:solidFill>
                <a:srgbClr val="222222"/>
              </a:solidFill>
            </a:rPr>
            <a:t> </a:t>
          </a:r>
          <a:endParaRPr lang="tr-TR" sz="1400" dirty="0"/>
        </a:p>
      </dgm:t>
    </dgm:pt>
    <dgm:pt modelId="{D962065E-84D0-4720-9216-4A2A7F46EFB2}" type="parTrans" cxnId="{71B5F9DB-A54E-44E5-A959-172E03FBB4DA}">
      <dgm:prSet/>
      <dgm:spPr/>
      <dgm:t>
        <a:bodyPr/>
        <a:lstStyle/>
        <a:p>
          <a:endParaRPr lang="tr-TR"/>
        </a:p>
      </dgm:t>
    </dgm:pt>
    <dgm:pt modelId="{F36CE032-31F2-49DC-8F75-2EF95C5E4580}" type="sibTrans" cxnId="{71B5F9DB-A54E-44E5-A959-172E03FBB4DA}">
      <dgm:prSet/>
      <dgm:spPr/>
      <dgm:t>
        <a:bodyPr/>
        <a:lstStyle/>
        <a:p>
          <a:endParaRPr lang="tr-TR"/>
        </a:p>
      </dgm:t>
    </dgm:pt>
    <dgm:pt modelId="{BFE31AF4-081C-4119-A4F7-557C5618C56E}">
      <dgm:prSet phldrT="[Metin]" custT="1"/>
      <dgm:spPr/>
      <dgm:t>
        <a:bodyPr/>
        <a:lstStyle/>
        <a:p>
          <a:endParaRPr lang="tr-TR" sz="1400" dirty="0"/>
        </a:p>
        <a:p>
          <a:r>
            <a:rPr lang="tr-TR" sz="1400" dirty="0"/>
            <a:t>2000 öncesi </a:t>
          </a:r>
        </a:p>
        <a:p>
          <a:r>
            <a:rPr lang="tr-TR" sz="1400" b="1" dirty="0">
              <a:solidFill>
                <a:srgbClr val="222222"/>
              </a:solidFill>
            </a:rPr>
            <a:t>1. Nesil AVM’ler</a:t>
          </a:r>
        </a:p>
        <a:p>
          <a:r>
            <a:rPr lang="tr-TR" sz="1400" dirty="0">
              <a:solidFill>
                <a:srgbClr val="222222"/>
              </a:solidFill>
            </a:rPr>
            <a:t>Gün ışığını içine doğrudan almayan ve kutu şeklinde olan mimari yapılardır.</a:t>
          </a:r>
        </a:p>
        <a:p>
          <a:r>
            <a:rPr lang="tr-TR" sz="1400" dirty="0">
              <a:solidFill>
                <a:srgbClr val="222222"/>
              </a:solidFill>
            </a:rPr>
            <a:t>Alışveriş ihtiyaçlarını karşılamaya yönelik, genel anlamıyla sosyalleşme ve eğlence yönünde ihtiyaçları karşılamamaktadır.  </a:t>
          </a:r>
          <a:endParaRPr lang="tr-TR" sz="1400" dirty="0"/>
        </a:p>
      </dgm:t>
    </dgm:pt>
    <dgm:pt modelId="{1AC838FC-0CDC-43CD-BDD6-DBC462B6B7FC}" type="sibTrans" cxnId="{B1968A91-A7E9-4946-AA53-85774D27A8BB}">
      <dgm:prSet/>
      <dgm:spPr/>
      <dgm:t>
        <a:bodyPr/>
        <a:lstStyle/>
        <a:p>
          <a:endParaRPr lang="tr-TR"/>
        </a:p>
      </dgm:t>
    </dgm:pt>
    <dgm:pt modelId="{DBA96400-9330-4ABB-A540-28EB812B4E40}" type="parTrans" cxnId="{B1968A91-A7E9-4946-AA53-85774D27A8BB}">
      <dgm:prSet/>
      <dgm:spPr/>
      <dgm:t>
        <a:bodyPr/>
        <a:lstStyle/>
        <a:p>
          <a:endParaRPr lang="tr-TR"/>
        </a:p>
      </dgm:t>
    </dgm:pt>
    <dgm:pt modelId="{CCED6599-4FCD-459F-8ADF-C5CFF7805509}" type="pres">
      <dgm:prSet presAssocID="{22176756-A489-4382-B8B3-C96802DB26F6}" presName="arrowDiagram" presStyleCnt="0">
        <dgm:presLayoutVars>
          <dgm:chMax val="5"/>
          <dgm:dir/>
          <dgm:resizeHandles val="exact"/>
        </dgm:presLayoutVars>
      </dgm:prSet>
      <dgm:spPr/>
    </dgm:pt>
    <dgm:pt modelId="{7CFD7542-2167-4D47-AA75-6D28DA33A9EA}" type="pres">
      <dgm:prSet presAssocID="{22176756-A489-4382-B8B3-C96802DB26F6}" presName="arrow" presStyleLbl="bgShp" presStyleIdx="0" presStyleCnt="1" custAng="888954" custLinFactNeighborX="19109" custLinFactNeighborY="18044"/>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A6B4F12-1636-4A0D-9DD1-E60D7C856060}" type="pres">
      <dgm:prSet presAssocID="{22176756-A489-4382-B8B3-C96802DB26F6}" presName="arrowDiagram3" presStyleCnt="0"/>
      <dgm:spPr/>
    </dgm:pt>
    <dgm:pt modelId="{00D8EA47-E487-452C-818B-04D5CD6E491A}" type="pres">
      <dgm:prSet presAssocID="{BFE31AF4-081C-4119-A4F7-557C5618C56E}" presName="bullet3a" presStyleLbl="node1" presStyleIdx="0" presStyleCnt="3" custLinFactX="100000" custLinFactNeighborX="107120" custLinFactNeighborY="-73619"/>
      <dgm:spPr>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987C7A7-D7BF-4DCF-9C14-E7B32E3FA83F}" type="pres">
      <dgm:prSet presAssocID="{BFE31AF4-081C-4119-A4F7-557C5618C56E}" presName="textBox3a" presStyleLbl="revTx" presStyleIdx="0" presStyleCnt="3" custScaleX="176213" custScaleY="75105" custLinFactNeighborX="-27962" custLinFactNeighborY="-15517">
        <dgm:presLayoutVars>
          <dgm:bulletEnabled val="1"/>
        </dgm:presLayoutVars>
      </dgm:prSet>
      <dgm:spPr/>
    </dgm:pt>
    <dgm:pt modelId="{617DF2CE-A41E-4438-8967-95CFFA395972}" type="pres">
      <dgm:prSet presAssocID="{C04E9C0D-6EAD-49EE-B8BD-FFEAAD94A914}" presName="bullet3b" presStyleLbl="node1" presStyleIdx="1" presStyleCnt="3" custLinFactX="100000" custLinFactNeighborX="170037" custLinFactNeighborY="-35372"/>
      <dgm:spPr>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7694CA8-FEEA-4684-B343-40958D3BB375}" type="pres">
      <dgm:prSet presAssocID="{C04E9C0D-6EAD-49EE-B8BD-FFEAAD94A914}" presName="textBox3b" presStyleLbl="revTx" presStyleIdx="1" presStyleCnt="3" custScaleX="158274" custLinFactNeighborX="22293" custLinFactNeighborY="-68">
        <dgm:presLayoutVars>
          <dgm:bulletEnabled val="1"/>
        </dgm:presLayoutVars>
      </dgm:prSet>
      <dgm:spPr/>
    </dgm:pt>
    <dgm:pt modelId="{CB295427-99A3-4EEF-9223-CAC8FDB50847}" type="pres">
      <dgm:prSet presAssocID="{5BCC02CE-7D5D-4A6A-9086-6E17DD4297E8}" presName="bullet3c" presStyleLbl="node1" presStyleIdx="2" presStyleCnt="3" custLinFactX="100000" custLinFactNeighborX="127720" custLinFactNeighborY="55090"/>
      <dgm:spPr>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757E844-B65C-4585-9C0E-B8C66B4DEE22}" type="pres">
      <dgm:prSet presAssocID="{5BCC02CE-7D5D-4A6A-9086-6E17DD4297E8}" presName="textBox3c" presStyleLbl="revTx" presStyleIdx="2" presStyleCnt="3" custScaleX="179214" custLinFactNeighborX="58330">
        <dgm:presLayoutVars>
          <dgm:bulletEnabled val="1"/>
        </dgm:presLayoutVars>
      </dgm:prSet>
      <dgm:spPr/>
    </dgm:pt>
  </dgm:ptLst>
  <dgm:cxnLst>
    <dgm:cxn modelId="{45044298-ADB0-432F-83BD-82C38C7D41F3}" srcId="{22176756-A489-4382-B8B3-C96802DB26F6}" destId="{C04E9C0D-6EAD-49EE-B8BD-FFEAAD94A914}" srcOrd="1" destOrd="0" parTransId="{3CD6596F-21A9-4F8F-8034-A1ADCC831920}" sibTransId="{D4BA3373-DAA4-4B46-A837-EF9E2C23A74E}"/>
    <dgm:cxn modelId="{B6154866-73EC-4674-95F2-F44D374A41F4}" type="presOf" srcId="{22176756-A489-4382-B8B3-C96802DB26F6}" destId="{CCED6599-4FCD-459F-8ADF-C5CFF7805509}" srcOrd="0" destOrd="0" presId="urn:microsoft.com/office/officeart/2005/8/layout/arrow2"/>
    <dgm:cxn modelId="{211670EC-FC55-4C24-9B52-823AB753C9F1}" type="presOf" srcId="{BFE31AF4-081C-4119-A4F7-557C5618C56E}" destId="{4987C7A7-D7BF-4DCF-9C14-E7B32E3FA83F}" srcOrd="0" destOrd="0" presId="urn:microsoft.com/office/officeart/2005/8/layout/arrow2"/>
    <dgm:cxn modelId="{71B5F9DB-A54E-44E5-A959-172E03FBB4DA}" srcId="{22176756-A489-4382-B8B3-C96802DB26F6}" destId="{5BCC02CE-7D5D-4A6A-9086-6E17DD4297E8}" srcOrd="2" destOrd="0" parTransId="{D962065E-84D0-4720-9216-4A2A7F46EFB2}" sibTransId="{F36CE032-31F2-49DC-8F75-2EF95C5E4580}"/>
    <dgm:cxn modelId="{2031EDFC-0E98-42AC-B4BE-1AF58F4F6976}" type="presOf" srcId="{5BCC02CE-7D5D-4A6A-9086-6E17DD4297E8}" destId="{5757E844-B65C-4585-9C0E-B8C66B4DEE22}" srcOrd="0" destOrd="0" presId="urn:microsoft.com/office/officeart/2005/8/layout/arrow2"/>
    <dgm:cxn modelId="{13D44F10-6E82-43D1-83E3-1DC7A0E441A6}" type="presOf" srcId="{C04E9C0D-6EAD-49EE-B8BD-FFEAAD94A914}" destId="{47694CA8-FEEA-4684-B343-40958D3BB375}" srcOrd="0" destOrd="0" presId="urn:microsoft.com/office/officeart/2005/8/layout/arrow2"/>
    <dgm:cxn modelId="{B1968A91-A7E9-4946-AA53-85774D27A8BB}" srcId="{22176756-A489-4382-B8B3-C96802DB26F6}" destId="{BFE31AF4-081C-4119-A4F7-557C5618C56E}" srcOrd="0" destOrd="0" parTransId="{DBA96400-9330-4ABB-A540-28EB812B4E40}" sibTransId="{1AC838FC-0CDC-43CD-BDD6-DBC462B6B7FC}"/>
    <dgm:cxn modelId="{6166B753-2E76-443F-992B-53FC9BD8201C}" type="presParOf" srcId="{CCED6599-4FCD-459F-8ADF-C5CFF7805509}" destId="{7CFD7542-2167-4D47-AA75-6D28DA33A9EA}" srcOrd="0" destOrd="0" presId="urn:microsoft.com/office/officeart/2005/8/layout/arrow2"/>
    <dgm:cxn modelId="{5704BB47-327A-4462-BB10-BB80531F3CD8}" type="presParOf" srcId="{CCED6599-4FCD-459F-8ADF-C5CFF7805509}" destId="{5A6B4F12-1636-4A0D-9DD1-E60D7C856060}" srcOrd="1" destOrd="0" presId="urn:microsoft.com/office/officeart/2005/8/layout/arrow2"/>
    <dgm:cxn modelId="{E762AC92-5817-4F81-9FE3-99AEBBB2E8B2}" type="presParOf" srcId="{5A6B4F12-1636-4A0D-9DD1-E60D7C856060}" destId="{00D8EA47-E487-452C-818B-04D5CD6E491A}" srcOrd="0" destOrd="0" presId="urn:microsoft.com/office/officeart/2005/8/layout/arrow2"/>
    <dgm:cxn modelId="{747888F4-6C68-4438-A171-3233D71F6641}" type="presParOf" srcId="{5A6B4F12-1636-4A0D-9DD1-E60D7C856060}" destId="{4987C7A7-D7BF-4DCF-9C14-E7B32E3FA83F}" srcOrd="1" destOrd="0" presId="urn:microsoft.com/office/officeart/2005/8/layout/arrow2"/>
    <dgm:cxn modelId="{7808DEC2-BCB4-4F42-9EA3-62E629E747A6}" type="presParOf" srcId="{5A6B4F12-1636-4A0D-9DD1-E60D7C856060}" destId="{617DF2CE-A41E-4438-8967-95CFFA395972}" srcOrd="2" destOrd="0" presId="urn:microsoft.com/office/officeart/2005/8/layout/arrow2"/>
    <dgm:cxn modelId="{50990341-0F25-4E8B-9CB2-1AD64E87E2A7}" type="presParOf" srcId="{5A6B4F12-1636-4A0D-9DD1-E60D7C856060}" destId="{47694CA8-FEEA-4684-B343-40958D3BB375}" srcOrd="3" destOrd="0" presId="urn:microsoft.com/office/officeart/2005/8/layout/arrow2"/>
    <dgm:cxn modelId="{012905A7-C3EA-401E-B0AA-5ECAA480EA83}" type="presParOf" srcId="{5A6B4F12-1636-4A0D-9DD1-E60D7C856060}" destId="{CB295427-99A3-4EEF-9223-CAC8FDB50847}" srcOrd="4" destOrd="0" presId="urn:microsoft.com/office/officeart/2005/8/layout/arrow2"/>
    <dgm:cxn modelId="{DE2179E7-FB3B-48EE-BB13-F037E3B00637}" type="presParOf" srcId="{5A6B4F12-1636-4A0D-9DD1-E60D7C856060}" destId="{5757E844-B65C-4585-9C0E-B8C66B4DEE22}"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D7542-2167-4D47-AA75-6D28DA33A9EA}">
      <dsp:nvSpPr>
        <dsp:cNvPr id="0" name=""/>
        <dsp:cNvSpPr/>
      </dsp:nvSpPr>
      <dsp:spPr>
        <a:xfrm rot="888954">
          <a:off x="1783482" y="0"/>
          <a:ext cx="5415001" cy="3384376"/>
        </a:xfrm>
        <a:prstGeom prst="swooshArrow">
          <a:avLst>
            <a:gd name="adj1" fmla="val 25000"/>
            <a:gd name="adj2" fmla="val 25000"/>
          </a:avLst>
        </a:prstGeom>
        <a:solidFill>
          <a:srgbClr val="FF000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00D8EA47-E487-452C-818B-04D5CD6E491A}">
      <dsp:nvSpPr>
        <dsp:cNvPr id="0" name=""/>
        <dsp:cNvSpPr/>
      </dsp:nvSpPr>
      <dsp:spPr>
        <a:xfrm>
          <a:off x="1728038" y="2232248"/>
          <a:ext cx="140790" cy="140790"/>
        </a:xfrm>
        <a:prstGeom prst="ellipse">
          <a:avLst/>
        </a:prstGeom>
        <a:solidFill>
          <a:schemeClr val="bg1">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4987C7A7-D7BF-4DCF-9C14-E7B32E3FA83F}">
      <dsp:nvSpPr>
        <dsp:cNvPr id="0" name=""/>
        <dsp:cNvSpPr/>
      </dsp:nvSpPr>
      <dsp:spPr>
        <a:xfrm>
          <a:off x="673246" y="2376269"/>
          <a:ext cx="2223271" cy="734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602" tIns="0" rIns="0" bIns="0" numCol="1" spcCol="1270" anchor="t" anchorCtr="0">
          <a:noAutofit/>
        </a:bodyPr>
        <a:lstStyle/>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r>
            <a:rPr lang="tr-TR" sz="1400" kern="1200" dirty="0"/>
            <a:t>2000 öncesi </a:t>
          </a:r>
        </a:p>
        <a:p>
          <a:pPr marL="0" lvl="0" indent="0" algn="l" defTabSz="622300">
            <a:lnSpc>
              <a:spcPct val="90000"/>
            </a:lnSpc>
            <a:spcBef>
              <a:spcPct val="0"/>
            </a:spcBef>
            <a:spcAft>
              <a:spcPct val="35000"/>
            </a:spcAft>
            <a:buNone/>
          </a:pPr>
          <a:r>
            <a:rPr lang="tr-TR" sz="1400" b="1" kern="1200" dirty="0">
              <a:solidFill>
                <a:srgbClr val="222222"/>
              </a:solidFill>
            </a:rPr>
            <a:t>1. Nesil AVM’ler</a:t>
          </a:r>
        </a:p>
        <a:p>
          <a:pPr marL="0" lvl="0" indent="0" algn="l" defTabSz="622300">
            <a:lnSpc>
              <a:spcPct val="90000"/>
            </a:lnSpc>
            <a:spcBef>
              <a:spcPct val="0"/>
            </a:spcBef>
            <a:spcAft>
              <a:spcPct val="35000"/>
            </a:spcAft>
            <a:buNone/>
          </a:pPr>
          <a:r>
            <a:rPr lang="tr-TR" sz="1400" kern="1200" dirty="0">
              <a:solidFill>
                <a:srgbClr val="222222"/>
              </a:solidFill>
            </a:rPr>
            <a:t>Gün ışığını içine doğrudan almayan ve kutu şeklinde olan mimari yapılardır.</a:t>
          </a:r>
        </a:p>
        <a:p>
          <a:pPr marL="0" lvl="0" indent="0" algn="l" defTabSz="622300">
            <a:lnSpc>
              <a:spcPct val="90000"/>
            </a:lnSpc>
            <a:spcBef>
              <a:spcPct val="0"/>
            </a:spcBef>
            <a:spcAft>
              <a:spcPct val="35000"/>
            </a:spcAft>
            <a:buNone/>
          </a:pPr>
          <a:r>
            <a:rPr lang="tr-TR" sz="1400" kern="1200" dirty="0">
              <a:solidFill>
                <a:srgbClr val="222222"/>
              </a:solidFill>
            </a:rPr>
            <a:t>Alışveriş ihtiyaçlarını karşılamaya yönelik, genel anlamıyla sosyalleşme ve eğlence yönünde ihtiyaçları karşılamamaktadır.  </a:t>
          </a:r>
          <a:endParaRPr lang="tr-TR" sz="1400" kern="1200" dirty="0"/>
        </a:p>
      </dsp:txBody>
      <dsp:txXfrm>
        <a:off x="673246" y="2376269"/>
        <a:ext cx="2223271" cy="734590"/>
      </dsp:txXfrm>
    </dsp:sp>
    <dsp:sp modelId="{617DF2CE-A41E-4438-8967-95CFFA395972}">
      <dsp:nvSpPr>
        <dsp:cNvPr id="0" name=""/>
        <dsp:cNvSpPr/>
      </dsp:nvSpPr>
      <dsp:spPr>
        <a:xfrm>
          <a:off x="3366435" y="1325999"/>
          <a:ext cx="254505" cy="254505"/>
        </a:xfrm>
        <a:prstGeom prst="ellipse">
          <a:avLst/>
        </a:prstGeom>
        <a:solidFill>
          <a:schemeClr val="bg1">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47694CA8-FEEA-4684-B343-40958D3BB375}">
      <dsp:nvSpPr>
        <dsp:cNvPr id="0" name=""/>
        <dsp:cNvSpPr/>
      </dsp:nvSpPr>
      <dsp:spPr>
        <a:xfrm>
          <a:off x="2717485" y="1542023"/>
          <a:ext cx="2056929" cy="184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57" tIns="0" rIns="0" bIns="0" numCol="1" spcCol="1270" anchor="t" anchorCtr="0">
          <a:noAutofit/>
        </a:bodyPr>
        <a:lstStyle/>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r>
            <a:rPr lang="tr-TR" sz="1400" kern="1200" dirty="0"/>
            <a:t>2001-2010 arası </a:t>
          </a:r>
        </a:p>
        <a:p>
          <a:pPr marL="0" lvl="0" indent="0" algn="l" defTabSz="622300">
            <a:lnSpc>
              <a:spcPct val="90000"/>
            </a:lnSpc>
            <a:spcBef>
              <a:spcPct val="0"/>
            </a:spcBef>
            <a:spcAft>
              <a:spcPct val="35000"/>
            </a:spcAft>
            <a:buNone/>
          </a:pPr>
          <a:r>
            <a:rPr lang="tr-TR" sz="1400" b="1" kern="1200" dirty="0">
              <a:solidFill>
                <a:srgbClr val="222222"/>
              </a:solidFill>
            </a:rPr>
            <a:t>2. Nesil AVM’ler</a:t>
          </a:r>
        </a:p>
        <a:p>
          <a:pPr marL="0" lvl="0" indent="0" algn="l" defTabSz="622300">
            <a:lnSpc>
              <a:spcPct val="90000"/>
            </a:lnSpc>
            <a:spcBef>
              <a:spcPct val="0"/>
            </a:spcBef>
            <a:spcAft>
              <a:spcPct val="35000"/>
            </a:spcAft>
            <a:buNone/>
          </a:pPr>
          <a:r>
            <a:rPr lang="tr-TR" sz="1400" kern="1200" dirty="0">
              <a:solidFill>
                <a:srgbClr val="222222"/>
              </a:solidFill>
            </a:rPr>
            <a:t>İlk gruba göre  dış dünya ile bağlantısı açık AVM’lerdir. Kısmen de olsa gün ışığını gören, tavan yüksekliği fazla olan, sosyalleşme ve eğlence ihtiyaçlarını kısmen karşılamaya başlayan yapılardır. </a:t>
          </a:r>
          <a:endParaRPr lang="tr-TR" sz="1400" kern="1200" dirty="0"/>
        </a:p>
      </dsp:txBody>
      <dsp:txXfrm>
        <a:off x="2717485" y="1542023"/>
        <a:ext cx="2056929" cy="1841100"/>
      </dsp:txXfrm>
    </dsp:sp>
    <dsp:sp modelId="{CB295427-99A3-4EEF-9223-CAC8FDB50847}">
      <dsp:nvSpPr>
        <dsp:cNvPr id="0" name=""/>
        <dsp:cNvSpPr/>
      </dsp:nvSpPr>
      <dsp:spPr>
        <a:xfrm>
          <a:off x="4975235" y="1050150"/>
          <a:ext cx="351975" cy="351975"/>
        </a:xfrm>
        <a:prstGeom prst="ellipse">
          <a:avLst/>
        </a:prstGeom>
        <a:solidFill>
          <a:schemeClr val="bg1">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5757E844-B65C-4585-9C0E-B8C66B4DEE22}">
      <dsp:nvSpPr>
        <dsp:cNvPr id="0" name=""/>
        <dsp:cNvSpPr/>
      </dsp:nvSpPr>
      <dsp:spPr>
        <a:xfrm>
          <a:off x="4583702" y="1032234"/>
          <a:ext cx="2329065" cy="2352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504" tIns="0" rIns="0" bIns="0" numCol="1" spcCol="1270" anchor="t" anchorCtr="0">
          <a:noAutofit/>
        </a:bodyPr>
        <a:lstStyle/>
        <a:p>
          <a:pPr marL="0" lvl="0" indent="0" algn="l" defTabSz="622300">
            <a:lnSpc>
              <a:spcPct val="90000"/>
            </a:lnSpc>
            <a:spcBef>
              <a:spcPct val="0"/>
            </a:spcBef>
            <a:spcAft>
              <a:spcPct val="35000"/>
            </a:spcAft>
            <a:buNone/>
          </a:pPr>
          <a:endParaRPr lang="tr-TR" sz="1400" kern="1200"/>
        </a:p>
        <a:p>
          <a:pPr marL="0" lvl="0" indent="0" algn="l" defTabSz="622300">
            <a:lnSpc>
              <a:spcPct val="90000"/>
            </a:lnSpc>
            <a:spcBef>
              <a:spcPct val="0"/>
            </a:spcBef>
            <a:spcAft>
              <a:spcPct val="35000"/>
            </a:spcAft>
            <a:buNone/>
          </a:pPr>
          <a:endParaRPr lang="tr-TR" sz="1400" kern="120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r>
            <a:rPr lang="tr-TR" sz="1400" kern="1200" dirty="0"/>
            <a:t>2011 sonrası </a:t>
          </a:r>
        </a:p>
        <a:p>
          <a:pPr marL="0" lvl="0" indent="0" algn="l" defTabSz="622300">
            <a:lnSpc>
              <a:spcPct val="90000"/>
            </a:lnSpc>
            <a:spcBef>
              <a:spcPct val="0"/>
            </a:spcBef>
            <a:spcAft>
              <a:spcPct val="35000"/>
            </a:spcAft>
            <a:buNone/>
          </a:pPr>
          <a:r>
            <a:rPr lang="tr-TR" sz="1400" b="1" kern="1200" dirty="0">
              <a:solidFill>
                <a:srgbClr val="222222"/>
              </a:solidFill>
            </a:rPr>
            <a:t>3. Nesil AVM’ler</a:t>
          </a:r>
        </a:p>
        <a:p>
          <a:pPr marL="0" lvl="0" indent="0" algn="l" defTabSz="622300">
            <a:lnSpc>
              <a:spcPct val="90000"/>
            </a:lnSpc>
            <a:spcBef>
              <a:spcPct val="0"/>
            </a:spcBef>
            <a:spcAft>
              <a:spcPct val="35000"/>
            </a:spcAft>
            <a:buNone/>
          </a:pPr>
          <a:r>
            <a:rPr lang="tr-TR" sz="1400" kern="1200" dirty="0">
              <a:solidFill>
                <a:srgbClr val="222222"/>
              </a:solidFill>
            </a:rPr>
            <a:t>Giderek daha fazla dışarıya açılan, yeni mimari tasarıma ayak uydurmuş, şeffaflaşan, çevresiyle bütünleşen, alışveriş dışındaki ihtiyaçları da sahiplenmeye başlayan  modellerdir. Ayrıca Breem Sertifikası’na sahip, doğayla ve şehirle bütünleşen yapılar da bu neslin AVM’leridir. </a:t>
          </a:r>
        </a:p>
        <a:p>
          <a:pPr marL="0" lvl="0" indent="0" algn="l" defTabSz="622300">
            <a:lnSpc>
              <a:spcPct val="90000"/>
            </a:lnSpc>
            <a:spcBef>
              <a:spcPct val="0"/>
            </a:spcBef>
            <a:spcAft>
              <a:spcPct val="35000"/>
            </a:spcAft>
            <a:buNone/>
          </a:pPr>
          <a:r>
            <a:rPr lang="tr-TR" sz="1400" kern="1200" dirty="0">
              <a:solidFill>
                <a:srgbClr val="222222"/>
              </a:solidFill>
            </a:rPr>
            <a:t> </a:t>
          </a:r>
          <a:endParaRPr lang="tr-TR" sz="1400" kern="1200" dirty="0"/>
        </a:p>
      </dsp:txBody>
      <dsp:txXfrm>
        <a:off x="4583702" y="1032234"/>
        <a:ext cx="2329065" cy="235214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0.06225</cdr:x>
      <cdr:y>0.49825</cdr:y>
    </cdr:from>
    <cdr:to>
      <cdr:x>0.92375</cdr:x>
      <cdr:y>0.49825</cdr:y>
    </cdr:to>
    <cdr:sp macro="" textlink="">
      <cdr:nvSpPr>
        <cdr:cNvPr id="5133" name="Line 13"/>
        <cdr:cNvSpPr>
          <a:spLocks xmlns:a="http://schemas.openxmlformats.org/drawingml/2006/main" noChangeShapeType="1"/>
        </cdr:cNvSpPr>
      </cdr:nvSpPr>
      <cdr:spPr bwMode="auto">
        <a:xfrm xmlns:a="http://schemas.openxmlformats.org/drawingml/2006/main">
          <a:off x="409715" y="1732228"/>
          <a:ext cx="5670200" cy="0"/>
        </a:xfrm>
        <a:prstGeom xmlns:a="http://schemas.openxmlformats.org/drawingml/2006/main" prst="line">
          <a:avLst/>
        </a:prstGeom>
        <a:noFill xmlns:a="http://schemas.openxmlformats.org/drawingml/2006/main"/>
        <a:ln xmlns:a="http://schemas.openxmlformats.org/drawingml/2006/main" w="31750">
          <a:solidFill>
            <a:srgbClr val="993300"/>
          </a:solidFill>
          <a:round/>
          <a:headEnd type="triangle" w="lg" len="lg"/>
          <a:tailEnd type="triangle" w="lg" len="lg"/>
        </a:ln>
      </cdr:spPr>
    </cdr:sp>
  </cdr:relSizeAnchor>
  <cdr:relSizeAnchor xmlns:cdr="http://schemas.openxmlformats.org/drawingml/2006/chartDrawing">
    <cdr:from>
      <cdr:x>0.4945</cdr:x>
      <cdr:y>0.04925</cdr:y>
    </cdr:from>
    <cdr:to>
      <cdr:x>0.4945</cdr:x>
      <cdr:y>0.931</cdr:y>
    </cdr:to>
    <cdr:sp macro="" textlink="">
      <cdr:nvSpPr>
        <cdr:cNvPr id="5134" name="Line 14"/>
        <cdr:cNvSpPr>
          <a:spLocks xmlns:a="http://schemas.openxmlformats.org/drawingml/2006/main" noChangeShapeType="1"/>
        </cdr:cNvSpPr>
      </cdr:nvSpPr>
      <cdr:spPr bwMode="auto">
        <a:xfrm xmlns:a="http://schemas.openxmlformats.org/drawingml/2006/main">
          <a:off x="3254688" y="171224"/>
          <a:ext cx="0" cy="3065514"/>
        </a:xfrm>
        <a:prstGeom xmlns:a="http://schemas.openxmlformats.org/drawingml/2006/main" prst="line">
          <a:avLst/>
        </a:prstGeom>
        <a:noFill xmlns:a="http://schemas.openxmlformats.org/drawingml/2006/main"/>
        <a:ln xmlns:a="http://schemas.openxmlformats.org/drawingml/2006/main" w="31750">
          <a:solidFill>
            <a:srgbClr val="993300"/>
          </a:solidFill>
          <a:round/>
          <a:headEnd type="triangle" w="lg" len="lg"/>
          <a:tailEnd type="triangle" w="lg" len="lg"/>
        </a:ln>
      </cdr:spPr>
    </cdr:sp>
  </cdr:relSizeAnchor>
  <cdr:relSizeAnchor xmlns:cdr="http://schemas.openxmlformats.org/drawingml/2006/chartDrawing">
    <cdr:from>
      <cdr:x>0.92134</cdr:x>
      <cdr:y>0.22473</cdr:y>
    </cdr:from>
    <cdr:to>
      <cdr:x>0.97572</cdr:x>
      <cdr:y>0.76173</cdr:y>
    </cdr:to>
    <cdr:sp macro="" textlink="">
      <cdr:nvSpPr>
        <cdr:cNvPr id="5138" name="Text Box 18"/>
        <cdr:cNvSpPr txBox="1">
          <a:spLocks xmlns:a="http://schemas.openxmlformats.org/drawingml/2006/main" noChangeArrowheads="1"/>
        </cdr:cNvSpPr>
      </cdr:nvSpPr>
      <cdr:spPr bwMode="auto">
        <a:xfrm xmlns:a="http://schemas.openxmlformats.org/drawingml/2006/main">
          <a:off x="7916000" y="1091680"/>
          <a:ext cx="467253" cy="260861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vert="vert" wrap="square" lIns="36576" tIns="22860" rIns="36576" bIns="22860" anchor="ctr" upright="1"/>
        <a:lstStyle xmlns:a="http://schemas.openxmlformats.org/drawingml/2006/main"/>
        <a:p xmlns:a="http://schemas.openxmlformats.org/drawingml/2006/main">
          <a:pPr algn="ctr" rtl="0">
            <a:defRPr sz="1000"/>
          </a:pPr>
          <a:r>
            <a:rPr lang="tr-TR" sz="1600" b="1" dirty="0">
              <a:solidFill>
                <a:srgbClr val="000000"/>
              </a:solidFill>
              <a:latin typeface="Verdana"/>
            </a:rPr>
            <a:t>ZAMAN KAZANANLAR</a:t>
          </a:r>
          <a:endParaRPr lang="tr-TR" sz="1600" b="1" i="0" strike="noStrike" dirty="0">
            <a:solidFill>
              <a:srgbClr val="000000"/>
            </a:solidFill>
            <a:latin typeface="Verdana"/>
          </a:endParaRPr>
        </a:p>
      </cdr:txBody>
    </cdr:sp>
  </cdr:relSizeAnchor>
  <cdr:relSizeAnchor xmlns:cdr="http://schemas.openxmlformats.org/drawingml/2006/chartDrawing">
    <cdr:from>
      <cdr:x>0.01258</cdr:x>
      <cdr:y>0.16025</cdr:y>
    </cdr:from>
    <cdr:to>
      <cdr:x>0.06771</cdr:x>
      <cdr:y>0.83975</cdr:y>
    </cdr:to>
    <cdr:sp macro="" textlink="">
      <cdr:nvSpPr>
        <cdr:cNvPr id="5139" name="Text Box 19"/>
        <cdr:cNvSpPr txBox="1">
          <a:spLocks xmlns:a="http://schemas.openxmlformats.org/drawingml/2006/main" noChangeArrowheads="1"/>
        </cdr:cNvSpPr>
      </cdr:nvSpPr>
      <cdr:spPr bwMode="auto">
        <a:xfrm xmlns:a="http://schemas.openxmlformats.org/drawingml/2006/main">
          <a:off x="115068" y="778454"/>
          <a:ext cx="504056" cy="330084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vert="vert270" wrap="square" lIns="36576" tIns="22860" rIns="36576" bIns="22860" anchor="ctr" upright="1"/>
        <a:lstStyle xmlns:a="http://schemas.openxmlformats.org/drawingml/2006/main"/>
        <a:p xmlns:a="http://schemas.openxmlformats.org/drawingml/2006/main">
          <a:pPr algn="ctr" rtl="0">
            <a:defRPr sz="1000"/>
          </a:pPr>
          <a:r>
            <a:rPr lang="tr-TR" sz="1600" b="1" dirty="0">
              <a:solidFill>
                <a:srgbClr val="000000"/>
              </a:solidFill>
              <a:latin typeface="Verdana"/>
            </a:rPr>
            <a:t>ZAMAN GEÇİRENLER</a:t>
          </a:r>
          <a:endParaRPr lang="tr-TR" sz="1600" b="1" i="0" strike="noStrike" dirty="0">
            <a:solidFill>
              <a:srgbClr val="000000"/>
            </a:solidFill>
            <a:latin typeface="Verdana"/>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4" y="0"/>
            <a:ext cx="2945659" cy="496332"/>
          </a:xfrm>
          <a:prstGeom prst="rect">
            <a:avLst/>
          </a:prstGeom>
        </p:spPr>
        <p:txBody>
          <a:bodyPr vert="horz" lIns="91440" tIns="45720" rIns="91440" bIns="45720" rtlCol="0"/>
          <a:lstStyle>
            <a:lvl1pPr algn="l">
              <a:defRPr sz="1200"/>
            </a:lvl1pPr>
          </a:lstStyle>
          <a:p>
            <a:endParaRPr lang="tr-TR" dirty="0"/>
          </a:p>
        </p:txBody>
      </p:sp>
      <p:sp>
        <p:nvSpPr>
          <p:cNvPr id="3" name="2 Veri Yer Tutucusu"/>
          <p:cNvSpPr>
            <a:spLocks noGrp="1"/>
          </p:cNvSpPr>
          <p:nvPr>
            <p:ph type="dt" sz="quarter" idx="1"/>
          </p:nvPr>
        </p:nvSpPr>
        <p:spPr>
          <a:xfrm>
            <a:off x="3850447" y="0"/>
            <a:ext cx="2945659" cy="496332"/>
          </a:xfrm>
          <a:prstGeom prst="rect">
            <a:avLst/>
          </a:prstGeom>
        </p:spPr>
        <p:txBody>
          <a:bodyPr vert="horz" lIns="91440" tIns="45720" rIns="91440" bIns="45720" rtlCol="0"/>
          <a:lstStyle>
            <a:lvl1pPr algn="r">
              <a:defRPr sz="1200"/>
            </a:lvl1pPr>
          </a:lstStyle>
          <a:p>
            <a:fld id="{B4E357CC-B553-4D0A-A86F-DF96EC9EF91D}" type="datetimeFigureOut">
              <a:rPr lang="tr-TR" smtClean="0"/>
              <a:pPr/>
              <a:t>12.04.2017</a:t>
            </a:fld>
            <a:endParaRPr lang="tr-TR" dirty="0"/>
          </a:p>
        </p:txBody>
      </p:sp>
      <p:sp>
        <p:nvSpPr>
          <p:cNvPr id="4" name="3 Altbilgi Yer Tutucusu"/>
          <p:cNvSpPr>
            <a:spLocks noGrp="1"/>
          </p:cNvSpPr>
          <p:nvPr>
            <p:ph type="ftr" sz="quarter" idx="2"/>
          </p:nvPr>
        </p:nvSpPr>
        <p:spPr>
          <a:xfrm>
            <a:off x="4" y="9428583"/>
            <a:ext cx="2945659" cy="496332"/>
          </a:xfrm>
          <a:prstGeom prst="rect">
            <a:avLst/>
          </a:prstGeom>
        </p:spPr>
        <p:txBody>
          <a:bodyPr vert="horz" lIns="91440" tIns="45720" rIns="91440" bIns="45720" rtlCol="0" anchor="b"/>
          <a:lstStyle>
            <a:lvl1pPr algn="l">
              <a:defRPr sz="1200"/>
            </a:lvl1pPr>
          </a:lstStyle>
          <a:p>
            <a:endParaRPr lang="tr-TR" dirty="0"/>
          </a:p>
        </p:txBody>
      </p:sp>
      <p:sp>
        <p:nvSpPr>
          <p:cNvPr id="5" name="4 Slayt Numarası Yer Tutucusu"/>
          <p:cNvSpPr>
            <a:spLocks noGrp="1"/>
          </p:cNvSpPr>
          <p:nvPr>
            <p:ph type="sldNum" sz="quarter" idx="3"/>
          </p:nvPr>
        </p:nvSpPr>
        <p:spPr>
          <a:xfrm>
            <a:off x="3850447" y="9428583"/>
            <a:ext cx="2945659" cy="496332"/>
          </a:xfrm>
          <a:prstGeom prst="rect">
            <a:avLst/>
          </a:prstGeom>
        </p:spPr>
        <p:txBody>
          <a:bodyPr vert="horz" lIns="91440" tIns="45720" rIns="91440" bIns="45720" rtlCol="0" anchor="b"/>
          <a:lstStyle>
            <a:lvl1pPr algn="r">
              <a:defRPr sz="1200"/>
            </a:lvl1pPr>
          </a:lstStyle>
          <a:p>
            <a:fld id="{009C7FD4-20CF-4FA3-9C45-30AF2BAF7567}" type="slidenum">
              <a:rPr lang="tr-TR" smtClean="0"/>
              <a:pPr/>
              <a:t>‹#›</a:t>
            </a:fld>
            <a:endParaRPr lang="tr-TR" dirty="0"/>
          </a:p>
        </p:txBody>
      </p:sp>
    </p:spTree>
    <p:extLst>
      <p:ext uri="{BB962C8B-B14F-4D97-AF65-F5344CB8AC3E}">
        <p14:creationId xmlns:p14="http://schemas.microsoft.com/office/powerpoint/2010/main" val="1372086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4" y="0"/>
            <a:ext cx="2945659" cy="496332"/>
          </a:xfrm>
          <a:prstGeom prst="rect">
            <a:avLst/>
          </a:prstGeom>
        </p:spPr>
        <p:txBody>
          <a:bodyPr vert="horz" lIns="91440" tIns="45720" rIns="91440" bIns="45720" rtlCol="0"/>
          <a:lstStyle>
            <a:lvl1pPr algn="l">
              <a:defRPr sz="1200"/>
            </a:lvl1pPr>
          </a:lstStyle>
          <a:p>
            <a:endParaRPr lang="tr-TR" dirty="0"/>
          </a:p>
        </p:txBody>
      </p:sp>
      <p:sp>
        <p:nvSpPr>
          <p:cNvPr id="3" name="2 Veri Yer Tutucusu"/>
          <p:cNvSpPr>
            <a:spLocks noGrp="1"/>
          </p:cNvSpPr>
          <p:nvPr>
            <p:ph type="dt" idx="1"/>
          </p:nvPr>
        </p:nvSpPr>
        <p:spPr>
          <a:xfrm>
            <a:off x="3850447" y="0"/>
            <a:ext cx="2945659" cy="496332"/>
          </a:xfrm>
          <a:prstGeom prst="rect">
            <a:avLst/>
          </a:prstGeom>
        </p:spPr>
        <p:txBody>
          <a:bodyPr vert="horz" lIns="91440" tIns="45720" rIns="91440" bIns="45720" rtlCol="0"/>
          <a:lstStyle>
            <a:lvl1pPr algn="r">
              <a:defRPr sz="1200"/>
            </a:lvl1pPr>
          </a:lstStyle>
          <a:p>
            <a:fld id="{EAEC703E-C056-4890-895F-D3EADC6DF877}" type="datetimeFigureOut">
              <a:rPr lang="tr-TR" smtClean="0"/>
              <a:pPr/>
              <a:t>12.04.2017</a:t>
            </a:fld>
            <a:endParaRPr lang="tr-TR" dirty="0"/>
          </a:p>
        </p:txBody>
      </p:sp>
      <p:sp>
        <p:nvSpPr>
          <p:cNvPr id="4" name="3 Slayt Görüntüsü Yer Tutucusu"/>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tr-TR" dirty="0"/>
          </a:p>
        </p:txBody>
      </p:sp>
      <p:sp>
        <p:nvSpPr>
          <p:cNvPr id="5" name="4 Not Yer Tutucusu"/>
          <p:cNvSpPr>
            <a:spLocks noGrp="1"/>
          </p:cNvSpPr>
          <p:nvPr>
            <p:ph type="body" sz="quarter" idx="3"/>
          </p:nvPr>
        </p:nvSpPr>
        <p:spPr>
          <a:xfrm>
            <a:off x="679768" y="4715159"/>
            <a:ext cx="5438140" cy="4466987"/>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4" y="9428583"/>
            <a:ext cx="2945659" cy="496332"/>
          </a:xfrm>
          <a:prstGeom prst="rect">
            <a:avLst/>
          </a:prstGeom>
        </p:spPr>
        <p:txBody>
          <a:bodyPr vert="horz" lIns="91440" tIns="45720" rIns="91440" bIns="45720" rtlCol="0" anchor="b"/>
          <a:lstStyle>
            <a:lvl1pPr algn="l">
              <a:defRPr sz="1200"/>
            </a:lvl1pPr>
          </a:lstStyle>
          <a:p>
            <a:endParaRPr lang="tr-TR" dirty="0"/>
          </a:p>
        </p:txBody>
      </p:sp>
      <p:sp>
        <p:nvSpPr>
          <p:cNvPr id="7" name="6 Slayt Numarası Yer Tutucusu"/>
          <p:cNvSpPr>
            <a:spLocks noGrp="1"/>
          </p:cNvSpPr>
          <p:nvPr>
            <p:ph type="sldNum" sz="quarter" idx="5"/>
          </p:nvPr>
        </p:nvSpPr>
        <p:spPr>
          <a:xfrm>
            <a:off x="3850447" y="9428583"/>
            <a:ext cx="2945659" cy="496332"/>
          </a:xfrm>
          <a:prstGeom prst="rect">
            <a:avLst/>
          </a:prstGeom>
        </p:spPr>
        <p:txBody>
          <a:bodyPr vert="horz" lIns="91440" tIns="45720" rIns="91440" bIns="45720" rtlCol="0" anchor="b"/>
          <a:lstStyle>
            <a:lvl1pPr algn="r">
              <a:defRPr sz="1200"/>
            </a:lvl1pPr>
          </a:lstStyle>
          <a:p>
            <a:fld id="{F09F046C-61DF-487B-980C-B20F7375FA0D}" type="slidenum">
              <a:rPr lang="tr-TR" smtClean="0"/>
              <a:pPr/>
              <a:t>‹#›</a:t>
            </a:fld>
            <a:endParaRPr lang="tr-TR" dirty="0"/>
          </a:p>
        </p:txBody>
      </p:sp>
    </p:spTree>
    <p:extLst>
      <p:ext uri="{BB962C8B-B14F-4D97-AF65-F5344CB8AC3E}">
        <p14:creationId xmlns:p14="http://schemas.microsoft.com/office/powerpoint/2010/main" val="1763882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p>
            <a:pPr>
              <a:defRPr/>
            </a:pPr>
            <a:fld id="{2900161E-A1D7-4D36-A780-350F52846875}" type="slidenum">
              <a:rPr lang="tr-TR" smtClean="0"/>
              <a:pPr>
                <a:defRPr/>
              </a:pPr>
              <a:t>1</a:t>
            </a:fld>
            <a:endParaRPr lang="tr-TR" dirty="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tr-TR" dirty="0"/>
          </a:p>
        </p:txBody>
      </p:sp>
    </p:spTree>
    <p:extLst>
      <p:ext uri="{BB962C8B-B14F-4D97-AF65-F5344CB8AC3E}">
        <p14:creationId xmlns:p14="http://schemas.microsoft.com/office/powerpoint/2010/main" val="617742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5D18E0D8-E7E2-40E0-AC6A-8120137C71BC}" type="slidenum">
              <a:rPr lang="tr-TR" smtClean="0">
                <a:solidFill>
                  <a:srgbClr val="000000"/>
                </a:solidFill>
                <a:latin typeface="Arial" pitchFamily="34" charset="0"/>
              </a:rPr>
              <a:pPr/>
              <a:t>2</a:t>
            </a:fld>
            <a:endParaRPr lang="tr-TR" dirty="0">
              <a:solidFill>
                <a:srgbClr val="000000"/>
              </a:solidFill>
              <a:latin typeface="Arial" pitchFamily="34"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dirty="0">
              <a:latin typeface="Arial" pitchFamily="34" charset="0"/>
            </a:endParaRPr>
          </a:p>
        </p:txBody>
      </p:sp>
    </p:spTree>
    <p:extLst>
      <p:ext uri="{BB962C8B-B14F-4D97-AF65-F5344CB8AC3E}">
        <p14:creationId xmlns:p14="http://schemas.microsoft.com/office/powerpoint/2010/main" val="1102686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51FF07BF-BDC9-4429-969F-A5EBE63BE35B}" type="slidenum">
              <a:rPr lang="tr-TR" smtClean="0">
                <a:solidFill>
                  <a:prstClr val="black"/>
                </a:solidFill>
              </a:rPr>
              <a:pPr/>
              <a:t>4</a:t>
            </a:fld>
            <a:endParaRPr lang="tr-TR" dirty="0">
              <a:solidFill>
                <a:prstClr val="black"/>
              </a:solidFill>
            </a:endParaRPr>
          </a:p>
        </p:txBody>
      </p:sp>
      <p:sp>
        <p:nvSpPr>
          <p:cNvPr id="157699" name="Rectangle 2"/>
          <p:cNvSpPr>
            <a:spLocks noGrp="1" noRot="1" noChangeAspect="1" noChangeArrowheads="1" noTextEdit="1"/>
          </p:cNvSpPr>
          <p:nvPr>
            <p:ph type="sldImg"/>
          </p:nvPr>
        </p:nvSpPr>
        <p:spPr>
          <a:xfrm>
            <a:off x="838200" y="749300"/>
            <a:ext cx="4986338" cy="3741738"/>
          </a:xfrm>
          <a:ln/>
        </p:spPr>
      </p:sp>
      <p:sp>
        <p:nvSpPr>
          <p:cNvPr id="157700" name="Rectangle 3"/>
          <p:cNvSpPr>
            <a:spLocks noGrp="1" noChangeArrowheads="1"/>
          </p:cNvSpPr>
          <p:nvPr>
            <p:ph type="body" idx="1"/>
          </p:nvPr>
        </p:nvSpPr>
        <p:spPr>
          <a:noFill/>
          <a:ln/>
        </p:spPr>
        <p:txBody>
          <a:bodyPr/>
          <a:lstStyle/>
          <a:p>
            <a:pPr eaLnBrk="1" hangingPunct="1"/>
            <a:endParaRPr lang="tr-TR" dirty="0"/>
          </a:p>
        </p:txBody>
      </p:sp>
    </p:spTree>
    <p:extLst>
      <p:ext uri="{BB962C8B-B14F-4D97-AF65-F5344CB8AC3E}">
        <p14:creationId xmlns:p14="http://schemas.microsoft.com/office/powerpoint/2010/main" val="2170621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51FF07BF-BDC9-4429-969F-A5EBE63BE35B}" type="slidenum">
              <a:rPr lang="tr-TR" smtClean="0">
                <a:solidFill>
                  <a:prstClr val="black"/>
                </a:solidFill>
              </a:rPr>
              <a:pPr/>
              <a:t>5</a:t>
            </a:fld>
            <a:endParaRPr lang="tr-TR" dirty="0">
              <a:solidFill>
                <a:prstClr val="black"/>
              </a:solidFill>
            </a:endParaRPr>
          </a:p>
        </p:txBody>
      </p:sp>
      <p:sp>
        <p:nvSpPr>
          <p:cNvPr id="157699" name="Rectangle 2"/>
          <p:cNvSpPr>
            <a:spLocks noGrp="1" noRot="1" noChangeAspect="1" noChangeArrowheads="1" noTextEdit="1"/>
          </p:cNvSpPr>
          <p:nvPr>
            <p:ph type="sldImg"/>
          </p:nvPr>
        </p:nvSpPr>
        <p:spPr>
          <a:xfrm>
            <a:off x="838200" y="749300"/>
            <a:ext cx="4986338" cy="3741738"/>
          </a:xfrm>
          <a:ln/>
        </p:spPr>
      </p:sp>
      <p:sp>
        <p:nvSpPr>
          <p:cNvPr id="157700" name="Rectangle 3"/>
          <p:cNvSpPr>
            <a:spLocks noGrp="1" noChangeArrowheads="1"/>
          </p:cNvSpPr>
          <p:nvPr>
            <p:ph type="body" idx="1"/>
          </p:nvPr>
        </p:nvSpPr>
        <p:spPr>
          <a:noFill/>
          <a:ln/>
        </p:spPr>
        <p:txBody>
          <a:bodyPr/>
          <a:lstStyle/>
          <a:p>
            <a:pPr eaLnBrk="1" hangingPunct="1"/>
            <a:endParaRPr lang="tr-TR" dirty="0"/>
          </a:p>
        </p:txBody>
      </p:sp>
    </p:spTree>
    <p:extLst>
      <p:ext uri="{BB962C8B-B14F-4D97-AF65-F5344CB8AC3E}">
        <p14:creationId xmlns:p14="http://schemas.microsoft.com/office/powerpoint/2010/main" val="28714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51FF07BF-BDC9-4429-969F-A5EBE63BE35B}" type="slidenum">
              <a:rPr lang="tr-TR" smtClean="0">
                <a:solidFill>
                  <a:prstClr val="black"/>
                </a:solidFill>
              </a:rPr>
              <a:pPr/>
              <a:t>6</a:t>
            </a:fld>
            <a:endParaRPr lang="tr-TR" dirty="0">
              <a:solidFill>
                <a:prstClr val="black"/>
              </a:solidFill>
            </a:endParaRPr>
          </a:p>
        </p:txBody>
      </p:sp>
      <p:sp>
        <p:nvSpPr>
          <p:cNvPr id="157699" name="Rectangle 2"/>
          <p:cNvSpPr>
            <a:spLocks noGrp="1" noRot="1" noChangeAspect="1" noChangeArrowheads="1" noTextEdit="1"/>
          </p:cNvSpPr>
          <p:nvPr>
            <p:ph type="sldImg"/>
          </p:nvPr>
        </p:nvSpPr>
        <p:spPr>
          <a:xfrm>
            <a:off x="838200" y="749300"/>
            <a:ext cx="4986338" cy="3741738"/>
          </a:xfrm>
          <a:ln/>
        </p:spPr>
      </p:sp>
      <p:sp>
        <p:nvSpPr>
          <p:cNvPr id="157700" name="Rectangle 3"/>
          <p:cNvSpPr>
            <a:spLocks noGrp="1" noChangeArrowheads="1"/>
          </p:cNvSpPr>
          <p:nvPr>
            <p:ph type="body" idx="1"/>
          </p:nvPr>
        </p:nvSpPr>
        <p:spPr>
          <a:noFill/>
          <a:ln/>
        </p:spPr>
        <p:txBody>
          <a:bodyPr/>
          <a:lstStyle/>
          <a:p>
            <a:pPr eaLnBrk="1" hangingPunct="1"/>
            <a:endParaRPr lang="tr-TR" dirty="0"/>
          </a:p>
        </p:txBody>
      </p:sp>
    </p:spTree>
    <p:extLst>
      <p:ext uri="{BB962C8B-B14F-4D97-AF65-F5344CB8AC3E}">
        <p14:creationId xmlns:p14="http://schemas.microsoft.com/office/powerpoint/2010/main" val="412078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51FF07BF-BDC9-4429-969F-A5EBE63BE35B}" type="slidenum">
              <a:rPr lang="tr-TR" smtClean="0">
                <a:solidFill>
                  <a:prstClr val="black"/>
                </a:solidFill>
              </a:rPr>
              <a:pPr/>
              <a:t>7</a:t>
            </a:fld>
            <a:endParaRPr lang="tr-TR" dirty="0">
              <a:solidFill>
                <a:prstClr val="black"/>
              </a:solidFill>
            </a:endParaRPr>
          </a:p>
        </p:txBody>
      </p:sp>
      <p:sp>
        <p:nvSpPr>
          <p:cNvPr id="157699" name="Rectangle 2"/>
          <p:cNvSpPr>
            <a:spLocks noGrp="1" noRot="1" noChangeAspect="1" noChangeArrowheads="1" noTextEdit="1"/>
          </p:cNvSpPr>
          <p:nvPr>
            <p:ph type="sldImg"/>
          </p:nvPr>
        </p:nvSpPr>
        <p:spPr>
          <a:xfrm>
            <a:off x="838200" y="749300"/>
            <a:ext cx="4986338" cy="3741738"/>
          </a:xfrm>
          <a:ln/>
        </p:spPr>
      </p:sp>
      <p:sp>
        <p:nvSpPr>
          <p:cNvPr id="157700" name="Rectangle 3"/>
          <p:cNvSpPr>
            <a:spLocks noGrp="1" noChangeArrowheads="1"/>
          </p:cNvSpPr>
          <p:nvPr>
            <p:ph type="body" idx="1"/>
          </p:nvPr>
        </p:nvSpPr>
        <p:spPr>
          <a:noFill/>
          <a:ln/>
        </p:spPr>
        <p:txBody>
          <a:bodyPr/>
          <a:lstStyle/>
          <a:p>
            <a:pPr eaLnBrk="1" hangingPunct="1"/>
            <a:endParaRPr lang="tr-TR" dirty="0"/>
          </a:p>
        </p:txBody>
      </p:sp>
    </p:spTree>
    <p:extLst>
      <p:ext uri="{BB962C8B-B14F-4D97-AF65-F5344CB8AC3E}">
        <p14:creationId xmlns:p14="http://schemas.microsoft.com/office/powerpoint/2010/main" val="4087537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51FF07BF-BDC9-4429-969F-A5EBE63BE35B}" type="slidenum">
              <a:rPr lang="tr-TR" smtClean="0">
                <a:solidFill>
                  <a:prstClr val="black"/>
                </a:solidFill>
              </a:rPr>
              <a:pPr/>
              <a:t>8</a:t>
            </a:fld>
            <a:endParaRPr lang="tr-TR" dirty="0">
              <a:solidFill>
                <a:prstClr val="black"/>
              </a:solidFill>
            </a:endParaRPr>
          </a:p>
        </p:txBody>
      </p:sp>
      <p:sp>
        <p:nvSpPr>
          <p:cNvPr id="157699" name="Rectangle 2"/>
          <p:cNvSpPr>
            <a:spLocks noGrp="1" noRot="1" noChangeAspect="1" noChangeArrowheads="1" noTextEdit="1"/>
          </p:cNvSpPr>
          <p:nvPr>
            <p:ph type="sldImg"/>
          </p:nvPr>
        </p:nvSpPr>
        <p:spPr>
          <a:xfrm>
            <a:off x="838200" y="749300"/>
            <a:ext cx="4986338" cy="3741738"/>
          </a:xfrm>
          <a:ln/>
        </p:spPr>
      </p:sp>
      <p:sp>
        <p:nvSpPr>
          <p:cNvPr id="157700" name="Rectangle 3"/>
          <p:cNvSpPr>
            <a:spLocks noGrp="1" noChangeArrowheads="1"/>
          </p:cNvSpPr>
          <p:nvPr>
            <p:ph type="body" idx="1"/>
          </p:nvPr>
        </p:nvSpPr>
        <p:spPr>
          <a:noFill/>
          <a:ln/>
        </p:spPr>
        <p:txBody>
          <a:bodyPr/>
          <a:lstStyle/>
          <a:p>
            <a:pPr eaLnBrk="1" hangingPunct="1"/>
            <a:endParaRPr lang="tr-TR" dirty="0"/>
          </a:p>
        </p:txBody>
      </p:sp>
    </p:spTree>
    <p:extLst>
      <p:ext uri="{BB962C8B-B14F-4D97-AF65-F5344CB8AC3E}">
        <p14:creationId xmlns:p14="http://schemas.microsoft.com/office/powerpoint/2010/main" val="2620021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FA21B7-0C8A-47D7-B95D-E26F1A794497}" type="slidenum">
              <a:rPr lang="tr-TR">
                <a:solidFill>
                  <a:prstClr val="black"/>
                </a:solidFill>
              </a:rPr>
              <a:pPr/>
              <a:t>15</a:t>
            </a:fld>
            <a:endParaRPr lang="tr-TR" dirty="0">
              <a:solidFill>
                <a:prstClr val="black"/>
              </a:solidFill>
            </a:endParaRPr>
          </a:p>
        </p:txBody>
      </p:sp>
      <p:sp>
        <p:nvSpPr>
          <p:cNvPr id="106498" name="Rectangle 2"/>
          <p:cNvSpPr>
            <a:spLocks noGrp="1" noRot="1" noChangeAspect="1" noChangeArrowheads="1" noTextEdit="1"/>
          </p:cNvSpPr>
          <p:nvPr>
            <p:ph type="sldImg"/>
          </p:nvPr>
        </p:nvSpPr>
        <p:spPr>
          <a:xfrm>
            <a:off x="981075" y="744538"/>
            <a:ext cx="4962525" cy="3722687"/>
          </a:xfrm>
          <a:ln/>
        </p:spPr>
      </p:sp>
      <p:sp>
        <p:nvSpPr>
          <p:cNvPr id="106499"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a:t>AVM müşterisinde alışveriş davranışlarına bakıldığında, sıklık olarak önceki yıllard</a:t>
            </a:r>
            <a:r>
              <a:rPr lang="tr-TR" baseline="0"/>
              <a:t>a davranışların benzer olduğu görülüyor. </a:t>
            </a:r>
            <a:endParaRPr lang="en-US"/>
          </a:p>
        </p:txBody>
      </p:sp>
    </p:spTree>
    <p:extLst>
      <p:ext uri="{BB962C8B-B14F-4D97-AF65-F5344CB8AC3E}">
        <p14:creationId xmlns:p14="http://schemas.microsoft.com/office/powerpoint/2010/main" val="246534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FA21B7-0C8A-47D7-B95D-E26F1A794497}" type="slidenum">
              <a:rPr lang="tr-TR">
                <a:solidFill>
                  <a:prstClr val="black"/>
                </a:solidFill>
              </a:rPr>
              <a:pPr/>
              <a:t>16</a:t>
            </a:fld>
            <a:endParaRPr lang="tr-TR" dirty="0">
              <a:solidFill>
                <a:prstClr val="black"/>
              </a:solidFill>
            </a:endParaRPr>
          </a:p>
        </p:txBody>
      </p:sp>
      <p:sp>
        <p:nvSpPr>
          <p:cNvPr id="106498" name="Rectangle 2"/>
          <p:cNvSpPr>
            <a:spLocks noGrp="1" noRot="1" noChangeAspect="1" noChangeArrowheads="1" noTextEdit="1"/>
          </p:cNvSpPr>
          <p:nvPr>
            <p:ph type="sldImg"/>
          </p:nvPr>
        </p:nvSpPr>
        <p:spPr>
          <a:xfrm>
            <a:off x="981075" y="744538"/>
            <a:ext cx="4962525" cy="3722687"/>
          </a:xfrm>
          <a:ln/>
        </p:spPr>
      </p:sp>
      <p:sp>
        <p:nvSpPr>
          <p:cNvPr id="106499" name="Rectangle 3"/>
          <p:cNvSpPr>
            <a:spLocks noGrp="1" noChangeArrowheads="1"/>
          </p:cNvSpPr>
          <p:nvPr>
            <p:ph type="body" idx="1"/>
          </p:nvPr>
        </p:nvSpPr>
        <p:spPr/>
        <p:txBody>
          <a:bodyPr/>
          <a:lstStyle/>
          <a:p>
            <a:r>
              <a:rPr lang="tr-TR"/>
              <a:t>Kategori bazlı aylık tüketici harcamalarına bakıldığında,</a:t>
            </a:r>
            <a:r>
              <a:rPr lang="tr-TR" baseline="0"/>
              <a:t> toplu gıda ve ev tekstili/dekorasyon haricinde tüm kategorilerin enflasyonun üstünde artış gösterdiği görülüyor. </a:t>
            </a:r>
          </a:p>
          <a:p>
            <a:r>
              <a:rPr lang="tr-TR" u="sng" baseline="0"/>
              <a:t>Toplu gıdada </a:t>
            </a:r>
            <a:r>
              <a:rPr lang="tr-TR" baseline="0"/>
              <a:t>harcama miktarının değişmesi bize davranışlarda önemli bir farklılaşmaya işaret ediyor; toplu gıda alışverişinden günlük alışverişe dönüşün son 5 yıldır önem kazandığını biliyoruz. Burada mesafenin öneminin giderek arttığını da söyleyebiliriz. Böylece büyük metrekareli mağazalardan küçük metrekareli market ve süpermarketlere doğru bir kayış olduğu görülmekte. </a:t>
            </a:r>
          </a:p>
          <a:p>
            <a:r>
              <a:rPr lang="tr-TR" u="sng" baseline="0"/>
              <a:t>Ev tekstili ve dekorasyonda</a:t>
            </a:r>
            <a:r>
              <a:rPr lang="tr-TR" baseline="0"/>
              <a:t> ise bu veriyi rekabetin artmasına bağlıyoruz. Bu konuda panelistlerin görüşlerini almayı da çok isteriz elbette. </a:t>
            </a:r>
          </a:p>
        </p:txBody>
      </p:sp>
    </p:spTree>
    <p:extLst>
      <p:ext uri="{BB962C8B-B14F-4D97-AF65-F5344CB8AC3E}">
        <p14:creationId xmlns:p14="http://schemas.microsoft.com/office/powerpoint/2010/main" val="1233749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l" eaLnBrk="1" hangingPunct="1"/>
            <a:r>
              <a:rPr lang="tr-TR" sz="1600"/>
              <a:t>Sosyo ekonomik statü yükseldikçe, dışarıda yemek yeme sıklığı ve kişi başı harcama tutarı artmaktadır. </a:t>
            </a:r>
          </a:p>
          <a:p>
            <a:pPr algn="l" eaLnBrk="1" hangingPunct="1"/>
            <a:r>
              <a:rPr lang="tr-TR" sz="1200" b="0"/>
              <a:t>Dışarıda Yemek Sıklığı: A SES: 7 kez, B SES: 5,8 kez, C1-C2 SES: 4,8 kez</a:t>
            </a:r>
          </a:p>
          <a:p>
            <a:pPr algn="l" eaLnBrk="1" hangingPunct="1"/>
            <a:r>
              <a:rPr lang="tr-TR" sz="1200" b="0"/>
              <a:t>Kişi Başı Harcama Tutarı: A SES: 28,6 TL, B SES: 27,9 TL, C1-C2 SES: 25,5 TL</a:t>
            </a:r>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17</a:t>
            </a:fld>
            <a:endParaRPr lang="tr-TR" dirty="0">
              <a:solidFill>
                <a:prstClr val="black"/>
              </a:solidFill>
            </a:endParaRPr>
          </a:p>
        </p:txBody>
      </p:sp>
    </p:spTree>
    <p:extLst>
      <p:ext uri="{BB962C8B-B14F-4D97-AF65-F5344CB8AC3E}">
        <p14:creationId xmlns:p14="http://schemas.microsoft.com/office/powerpoint/2010/main" val="4086539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18</a:t>
            </a:fld>
            <a:endParaRPr lang="tr-TR" dirty="0"/>
          </a:p>
        </p:txBody>
      </p:sp>
    </p:spTree>
    <p:extLst>
      <p:ext uri="{BB962C8B-B14F-4D97-AF65-F5344CB8AC3E}">
        <p14:creationId xmlns:p14="http://schemas.microsoft.com/office/powerpoint/2010/main" val="4033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28</a:t>
            </a:fld>
            <a:endParaRPr lang="tr-TR" dirty="0"/>
          </a:p>
        </p:txBody>
      </p:sp>
    </p:spTree>
    <p:extLst>
      <p:ext uri="{BB962C8B-B14F-4D97-AF65-F5344CB8AC3E}">
        <p14:creationId xmlns:p14="http://schemas.microsoft.com/office/powerpoint/2010/main" val="975800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25000" lnSpcReduction="20000"/>
          </a:bodyPr>
          <a:lstStyle/>
          <a:p>
            <a:pPr marL="285750" indent="-285750">
              <a:lnSpc>
                <a:spcPct val="150000"/>
              </a:lnSpc>
              <a:spcBef>
                <a:spcPts val="1200"/>
              </a:spcBef>
              <a:buFont typeface="Arial" panose="020B0604020202020204" pitchFamily="34" charset="0"/>
              <a:buChar char="•"/>
            </a:pPr>
            <a:r>
              <a:rPr lang="tr-TR" sz="8800" dirty="0">
                <a:solidFill>
                  <a:srgbClr val="000000"/>
                </a:solidFill>
                <a:latin typeface="Arial Black" panose="020B0A04020102020204" pitchFamily="34" charset="0"/>
              </a:rPr>
              <a:t>AVM ziyaretçileri daha ziyade ‘Ucuzcu Hızlılar’ </a:t>
            </a:r>
            <a:r>
              <a:rPr lang="tr-TR" sz="8800" dirty="0" err="1">
                <a:solidFill>
                  <a:srgbClr val="000000"/>
                </a:solidFill>
                <a:latin typeface="Arial Black" panose="020B0A04020102020204" pitchFamily="34" charset="0"/>
              </a:rPr>
              <a:t>segmentinde</a:t>
            </a:r>
            <a:r>
              <a:rPr lang="tr-TR" sz="8800" dirty="0">
                <a:solidFill>
                  <a:srgbClr val="000000"/>
                </a:solidFill>
                <a:latin typeface="Arial Black" panose="020B0A04020102020204" pitchFamily="34" charset="0"/>
              </a:rPr>
              <a:t> yer almaktadır.</a:t>
            </a:r>
          </a:p>
          <a:p>
            <a:pPr marL="285750" indent="-285750">
              <a:lnSpc>
                <a:spcPct val="150000"/>
              </a:lnSpc>
              <a:spcBef>
                <a:spcPts val="1200"/>
              </a:spcBef>
              <a:buFont typeface="Arial" panose="020B0604020202020204" pitchFamily="34" charset="0"/>
              <a:buChar char="•"/>
            </a:pPr>
            <a:r>
              <a:rPr lang="tr-TR" sz="8800" dirty="0">
                <a:solidFill>
                  <a:srgbClr val="000000"/>
                </a:solidFill>
                <a:latin typeface="Arial Black" panose="020B0A04020102020204" pitchFamily="34" charset="0"/>
              </a:rPr>
              <a:t>2010 yılında </a:t>
            </a:r>
            <a:r>
              <a:rPr lang="tr-TR" sz="8800" dirty="0" err="1">
                <a:solidFill>
                  <a:srgbClr val="000000"/>
                </a:solidFill>
                <a:latin typeface="Arial Black" panose="020B0A04020102020204" pitchFamily="34" charset="0"/>
              </a:rPr>
              <a:t>AVM’ler</a:t>
            </a:r>
            <a:r>
              <a:rPr lang="tr-TR" sz="8800" dirty="0">
                <a:solidFill>
                  <a:srgbClr val="000000"/>
                </a:solidFill>
                <a:latin typeface="Arial Black" panose="020B0A04020102020204" pitchFamily="34" charset="0"/>
              </a:rPr>
              <a:t> daha ziyade vakit geçirilecek, </a:t>
            </a:r>
            <a:r>
              <a:rPr lang="tr-TR" sz="8800" dirty="0" err="1">
                <a:solidFill>
                  <a:srgbClr val="000000"/>
                </a:solidFill>
                <a:latin typeface="Arial Black" panose="020B0A04020102020204" pitchFamily="34" charset="0"/>
              </a:rPr>
              <a:t>sosyalleşilecek</a:t>
            </a:r>
            <a:r>
              <a:rPr lang="tr-TR" sz="8800" dirty="0">
                <a:solidFill>
                  <a:srgbClr val="000000"/>
                </a:solidFill>
                <a:latin typeface="Arial Black" panose="020B0A04020102020204" pitchFamily="34" charset="0"/>
              </a:rPr>
              <a:t> alanlar olarak ortaya çıkmakta ve fiyata değer bulan kitleler tarafından ziyaret edilmekteydi. 2010 yılında AVM ziyaretçileri «keyfine düşkün» </a:t>
            </a:r>
            <a:r>
              <a:rPr lang="tr-TR" sz="8800" dirty="0" err="1">
                <a:solidFill>
                  <a:srgbClr val="000000"/>
                </a:solidFill>
                <a:latin typeface="Arial Black" panose="020B0A04020102020204" pitchFamily="34" charset="0"/>
              </a:rPr>
              <a:t>segmentinde</a:t>
            </a:r>
            <a:r>
              <a:rPr lang="tr-TR" sz="8800" dirty="0">
                <a:solidFill>
                  <a:srgbClr val="000000"/>
                </a:solidFill>
                <a:latin typeface="Arial Black" panose="020B0A04020102020204" pitchFamily="34" charset="0"/>
              </a:rPr>
              <a:t> yer alarak bugünün ters köşesinde konumlanmışlardır.</a:t>
            </a:r>
          </a:p>
          <a:p>
            <a:pPr marL="285750" indent="-285750">
              <a:lnSpc>
                <a:spcPct val="150000"/>
              </a:lnSpc>
              <a:spcBef>
                <a:spcPts val="1200"/>
              </a:spcBef>
              <a:buFont typeface="Arial" panose="020B0604020202020204" pitchFamily="34" charset="0"/>
              <a:buChar char="•"/>
            </a:pPr>
            <a:r>
              <a:rPr lang="tr-TR" sz="8800" dirty="0">
                <a:solidFill>
                  <a:srgbClr val="000000"/>
                </a:solidFill>
                <a:latin typeface="Arial Black" panose="020B0A04020102020204" pitchFamily="34" charset="0"/>
              </a:rPr>
              <a:t>Bugün </a:t>
            </a:r>
            <a:r>
              <a:rPr lang="tr-TR" sz="8800" dirty="0" err="1">
                <a:solidFill>
                  <a:srgbClr val="000000"/>
                </a:solidFill>
                <a:latin typeface="Arial Black" panose="020B0A04020102020204" pitchFamily="34" charset="0"/>
              </a:rPr>
              <a:t>AVM’lerde</a:t>
            </a:r>
            <a:r>
              <a:rPr lang="tr-TR" sz="8800" dirty="0">
                <a:solidFill>
                  <a:srgbClr val="000000"/>
                </a:solidFill>
                <a:latin typeface="Arial Black" panose="020B0A04020102020204" pitchFamily="34" charset="0"/>
              </a:rPr>
              <a:t> hızın ve fiyat politikasının öneminin arttığı ortaya çıkmaktadır.</a:t>
            </a:r>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29</a:t>
            </a:fld>
            <a:endParaRPr lang="tr-TR" dirty="0">
              <a:solidFill>
                <a:prstClr val="black"/>
              </a:solidFill>
            </a:endParaRPr>
          </a:p>
        </p:txBody>
      </p:sp>
    </p:spTree>
    <p:extLst>
      <p:ext uri="{BB962C8B-B14F-4D97-AF65-F5344CB8AC3E}">
        <p14:creationId xmlns:p14="http://schemas.microsoft.com/office/powerpoint/2010/main" val="342162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FA21B7-0C8A-47D7-B95D-E26F1A794497}" type="slidenum">
              <a:rPr lang="tr-TR">
                <a:solidFill>
                  <a:prstClr val="black"/>
                </a:solidFill>
              </a:rPr>
              <a:pPr/>
              <a:t>32</a:t>
            </a:fld>
            <a:endParaRPr lang="tr-TR" dirty="0">
              <a:solidFill>
                <a:prstClr val="black"/>
              </a:solidFill>
            </a:endParaRPr>
          </a:p>
        </p:txBody>
      </p:sp>
      <p:sp>
        <p:nvSpPr>
          <p:cNvPr id="106498" name="Rectangle 2"/>
          <p:cNvSpPr>
            <a:spLocks noGrp="1" noRot="1" noChangeAspect="1" noChangeArrowheads="1" noTextEdit="1"/>
          </p:cNvSpPr>
          <p:nvPr>
            <p:ph type="sldImg"/>
          </p:nvPr>
        </p:nvSpPr>
        <p:spPr>
          <a:xfrm>
            <a:off x="904875" y="749300"/>
            <a:ext cx="4987925" cy="3741738"/>
          </a:xfrm>
          <a:ln/>
        </p:spPr>
      </p:sp>
      <p:sp>
        <p:nvSpPr>
          <p:cNvPr id="106499" name="Rectangle 3"/>
          <p:cNvSpPr>
            <a:spLocks noGrp="1" noChangeArrowheads="1"/>
          </p:cNvSpPr>
          <p:nvPr>
            <p:ph type="body" idx="1"/>
          </p:nvPr>
        </p:nvSpPr>
        <p:spPr/>
        <p:txBody>
          <a:bodyPr>
            <a:normAutofit fontScale="25000" lnSpcReduction="20000"/>
          </a:bodyPr>
          <a:lstStyle/>
          <a:p>
            <a:pPr marL="285750" indent="-285750">
              <a:lnSpc>
                <a:spcPct val="150000"/>
              </a:lnSpc>
              <a:spcBef>
                <a:spcPts val="1200"/>
              </a:spcBef>
              <a:buFont typeface="Arial" panose="020B0604020202020204" pitchFamily="34" charset="0"/>
              <a:buChar char="•"/>
            </a:pPr>
            <a:r>
              <a:rPr lang="tr-TR" sz="8800" dirty="0"/>
              <a:t>Giyim, aksesuar, ayakkabı ve çanta alışverişlerinin yaklaşık %80’i </a:t>
            </a:r>
            <a:r>
              <a:rPr lang="tr-TR" sz="8800" dirty="0" err="1"/>
              <a:t>AVM’lerden</a:t>
            </a:r>
            <a:r>
              <a:rPr lang="tr-TR" sz="8800" dirty="0"/>
              <a:t> gerçekleşmektedir.</a:t>
            </a:r>
          </a:p>
          <a:p>
            <a:pPr marL="285750" indent="-285750">
              <a:lnSpc>
                <a:spcPct val="150000"/>
              </a:lnSpc>
              <a:spcBef>
                <a:spcPts val="1200"/>
              </a:spcBef>
              <a:buFont typeface="Arial" panose="020B0604020202020204" pitchFamily="34" charset="0"/>
              <a:buChar char="•"/>
            </a:pPr>
            <a:r>
              <a:rPr lang="tr-TR" sz="8800" dirty="0">
                <a:solidFill>
                  <a:srgbClr val="000000"/>
                </a:solidFill>
              </a:rPr>
              <a:t>Müşterilerin yaklaşık üçte biri alışverişlerini yalnızca </a:t>
            </a:r>
            <a:r>
              <a:rPr lang="tr-TR" sz="8800" dirty="0" err="1">
                <a:solidFill>
                  <a:srgbClr val="000000"/>
                </a:solidFill>
              </a:rPr>
              <a:t>AVM’lerden</a:t>
            </a:r>
            <a:r>
              <a:rPr lang="tr-TR" sz="8800" dirty="0">
                <a:solidFill>
                  <a:srgbClr val="000000"/>
                </a:solidFill>
              </a:rPr>
              <a:t> gerçekleştirmektedir. Cadde mağazaları kan kaybetmekte, alışveriş alışkanlıklarını </a:t>
            </a:r>
            <a:r>
              <a:rPr lang="tr-TR" sz="8800" dirty="0" err="1">
                <a:solidFill>
                  <a:srgbClr val="000000"/>
                </a:solidFill>
              </a:rPr>
              <a:t>AVM’ler</a:t>
            </a:r>
            <a:r>
              <a:rPr lang="tr-TR" sz="8800" dirty="0">
                <a:solidFill>
                  <a:srgbClr val="000000"/>
                </a:solidFill>
              </a:rPr>
              <a:t> şekillendirmektedir.</a:t>
            </a:r>
          </a:p>
          <a:p>
            <a:pPr marL="285750" indent="-285750">
              <a:lnSpc>
                <a:spcPct val="150000"/>
              </a:lnSpc>
              <a:spcBef>
                <a:spcPts val="1200"/>
              </a:spcBef>
              <a:buFont typeface="Arial" panose="020B0604020202020204" pitchFamily="34" charset="0"/>
              <a:buChar char="•"/>
            </a:pPr>
            <a:r>
              <a:rPr lang="tr-TR" sz="8800" dirty="0" err="1">
                <a:solidFill>
                  <a:srgbClr val="000000"/>
                </a:solidFill>
              </a:rPr>
              <a:t>AVM’yi</a:t>
            </a:r>
            <a:r>
              <a:rPr lang="tr-TR" sz="8800" dirty="0">
                <a:solidFill>
                  <a:srgbClr val="000000"/>
                </a:solidFill>
              </a:rPr>
              <a:t> tek satın</a:t>
            </a:r>
            <a:r>
              <a:rPr lang="tr-TR" sz="8800" baseline="0" dirty="0">
                <a:solidFill>
                  <a:srgbClr val="000000"/>
                </a:solidFill>
              </a:rPr>
              <a:t> alma noktası olarak görenler, tüm AVM müşterilerinin 1/3’üdür. </a:t>
            </a:r>
            <a:endParaRPr lang="tr-TR" sz="8800" dirty="0">
              <a:solidFill>
                <a:srgbClr val="000000"/>
              </a:solidFill>
            </a:endParaRPr>
          </a:p>
          <a:p>
            <a:pPr marL="285750" indent="-285750">
              <a:lnSpc>
                <a:spcPct val="150000"/>
              </a:lnSpc>
              <a:spcBef>
                <a:spcPts val="1200"/>
              </a:spcBef>
              <a:buFont typeface="Arial" panose="020B0604020202020204" pitchFamily="34" charset="0"/>
              <a:buChar char="•"/>
            </a:pPr>
            <a:r>
              <a:rPr lang="tr-TR" sz="1400" dirty="0">
                <a:solidFill>
                  <a:srgbClr val="000000"/>
                </a:solidFill>
              </a:rPr>
              <a:t>Müşteriler cadde mağazalarına duygusal olarak yakınlık hissetler de </a:t>
            </a:r>
            <a:r>
              <a:rPr lang="tr-TR" sz="1400" dirty="0" err="1">
                <a:solidFill>
                  <a:srgbClr val="000000"/>
                </a:solidFill>
              </a:rPr>
              <a:t>AVM’lerin</a:t>
            </a:r>
            <a:r>
              <a:rPr lang="tr-TR" sz="1400" dirty="0">
                <a:solidFill>
                  <a:srgbClr val="000000"/>
                </a:solidFill>
              </a:rPr>
              <a:t> mantığa daha fazla hitap ettiği gözlemlenmektedir.</a:t>
            </a:r>
          </a:p>
          <a:p>
            <a:pPr marL="285750" indent="-285750">
              <a:lnSpc>
                <a:spcPct val="150000"/>
              </a:lnSpc>
              <a:spcBef>
                <a:spcPts val="1200"/>
              </a:spcBef>
              <a:buFont typeface="Arial" panose="020B0604020202020204" pitchFamily="34" charset="0"/>
              <a:buChar char="•"/>
            </a:pPr>
            <a:r>
              <a:rPr lang="tr-TR" sz="1400" dirty="0">
                <a:solidFill>
                  <a:srgbClr val="000000"/>
                </a:solidFill>
              </a:rPr>
              <a:t>AVM yerine diğer noktalardan alışveriş yapmanın en önemli sebebi ulaşım kolaylığı olarak ortaya çıkmaktadır. Alışveriş noktasının yakınlığı önemli bir motivasyon sebebidir.</a:t>
            </a:r>
          </a:p>
        </p:txBody>
      </p:sp>
    </p:spTree>
    <p:extLst>
      <p:ext uri="{BB962C8B-B14F-4D97-AF65-F5344CB8AC3E}">
        <p14:creationId xmlns:p14="http://schemas.microsoft.com/office/powerpoint/2010/main" val="183208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285750" indent="-285750">
              <a:lnSpc>
                <a:spcPct val="150000"/>
              </a:lnSpc>
              <a:spcBef>
                <a:spcPts val="1200"/>
              </a:spcBef>
              <a:buFont typeface="Arial" panose="020B0604020202020204" pitchFamily="34" charset="0"/>
              <a:buChar char="•"/>
            </a:pPr>
            <a:r>
              <a:rPr lang="tr-TR" sz="1200">
                <a:solidFill>
                  <a:srgbClr val="000000"/>
                </a:solidFill>
              </a:rPr>
              <a:t>Online alışveriş yapan AVM müşterileri 2016 yılında %19, 2013 yılında %21, 2012 yılında %15’tir. </a:t>
            </a:r>
          </a:p>
          <a:p>
            <a:pPr marL="285750" indent="-285750">
              <a:lnSpc>
                <a:spcPct val="150000"/>
              </a:lnSpc>
              <a:spcBef>
                <a:spcPts val="1200"/>
              </a:spcBef>
              <a:buFont typeface="Arial" panose="020B0604020202020204" pitchFamily="34" charset="0"/>
              <a:buChar char="•"/>
            </a:pPr>
            <a:r>
              <a:rPr lang="tr-TR" sz="1200">
                <a:solidFill>
                  <a:srgbClr val="000000"/>
                </a:solidFill>
              </a:rPr>
              <a:t>İnternetten alışveriş yapılırken, sahte ürünlerin yaygınlığı endişe oluşturmaktadır. Bu durum internetten yapılan alışverişlerin oranını düşürmektedir.</a:t>
            </a:r>
          </a:p>
          <a:p>
            <a:pPr marL="285750" indent="-285750">
              <a:lnSpc>
                <a:spcPct val="150000"/>
              </a:lnSpc>
              <a:spcBef>
                <a:spcPts val="1200"/>
              </a:spcBef>
              <a:buFont typeface="Arial" panose="020B0604020202020204" pitchFamily="34" charset="0"/>
              <a:buChar char="•"/>
            </a:pPr>
            <a:r>
              <a:rPr lang="tr-TR" sz="1200">
                <a:solidFill>
                  <a:srgbClr val="000000"/>
                </a:solidFill>
              </a:rPr>
              <a:t>A grubu sosyo-ekonomik statü sahibi müşteriler online alışverişi en çok kullanan kesimdir.</a:t>
            </a:r>
            <a:r>
              <a:rPr lang="tr-TR" sz="1200">
                <a:solidFill>
                  <a:srgbClr val="FF0000"/>
                </a:solidFill>
              </a:rPr>
              <a:t> </a:t>
            </a:r>
          </a:p>
          <a:p>
            <a:pPr marL="285750" indent="-285750">
              <a:lnSpc>
                <a:spcPct val="150000"/>
              </a:lnSpc>
              <a:spcBef>
                <a:spcPts val="1200"/>
              </a:spcBef>
              <a:buFont typeface="Arial" panose="020B0604020202020204" pitchFamily="34" charset="0"/>
              <a:buChar char="•"/>
            </a:pPr>
            <a:r>
              <a:rPr lang="tr-TR" sz="1200">
                <a:solidFill>
                  <a:srgbClr val="000000"/>
                </a:solidFill>
              </a:rPr>
              <a:t>Yaş bazında incelendiğinde online alışveriş en çok 20-24 yaş grubunda görülmektedir.</a:t>
            </a:r>
          </a:p>
        </p:txBody>
      </p:sp>
      <p:sp>
        <p:nvSpPr>
          <p:cNvPr id="4" name="Slayt Numarası Yer Tutucusu 3"/>
          <p:cNvSpPr>
            <a:spLocks noGrp="1"/>
          </p:cNvSpPr>
          <p:nvPr>
            <p:ph type="sldNum" sz="quarter" idx="10"/>
          </p:nvPr>
        </p:nvSpPr>
        <p:spPr/>
        <p:txBody>
          <a:bodyPr/>
          <a:lstStyle/>
          <a:p>
            <a:fld id="{F09F046C-61DF-487B-980C-B20F7375FA0D}" type="slidenum">
              <a:rPr lang="tr-TR" smtClean="0"/>
              <a:pPr/>
              <a:t>33</a:t>
            </a:fld>
            <a:endParaRPr lang="tr-TR" dirty="0"/>
          </a:p>
        </p:txBody>
      </p:sp>
    </p:spTree>
    <p:extLst>
      <p:ext uri="{BB962C8B-B14F-4D97-AF65-F5344CB8AC3E}">
        <p14:creationId xmlns:p14="http://schemas.microsoft.com/office/powerpoint/2010/main" val="4064997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34</a:t>
            </a:fld>
            <a:endParaRPr lang="tr-TR" dirty="0">
              <a:solidFill>
                <a:prstClr val="black"/>
              </a:solidFill>
            </a:endParaRPr>
          </a:p>
        </p:txBody>
      </p:sp>
    </p:spTree>
    <p:extLst>
      <p:ext uri="{BB962C8B-B14F-4D97-AF65-F5344CB8AC3E}">
        <p14:creationId xmlns:p14="http://schemas.microsoft.com/office/powerpoint/2010/main" val="1607846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36</a:t>
            </a:fld>
            <a:endParaRPr lang="tr-TR" dirty="0"/>
          </a:p>
        </p:txBody>
      </p:sp>
    </p:spTree>
    <p:extLst>
      <p:ext uri="{BB962C8B-B14F-4D97-AF65-F5344CB8AC3E}">
        <p14:creationId xmlns:p14="http://schemas.microsoft.com/office/powerpoint/2010/main" val="1469430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37</a:t>
            </a:fld>
            <a:endParaRPr lang="tr-TR" dirty="0">
              <a:solidFill>
                <a:prstClr val="black"/>
              </a:solidFill>
            </a:endParaRPr>
          </a:p>
        </p:txBody>
      </p:sp>
    </p:spTree>
    <p:extLst>
      <p:ext uri="{BB962C8B-B14F-4D97-AF65-F5344CB8AC3E}">
        <p14:creationId xmlns:p14="http://schemas.microsoft.com/office/powerpoint/2010/main" val="3389486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48</a:t>
            </a:fld>
            <a:endParaRPr lang="tr-TR" dirty="0">
              <a:solidFill>
                <a:prstClr val="black"/>
              </a:solidFill>
            </a:endParaRPr>
          </a:p>
        </p:txBody>
      </p:sp>
    </p:spTree>
    <p:extLst>
      <p:ext uri="{BB962C8B-B14F-4D97-AF65-F5344CB8AC3E}">
        <p14:creationId xmlns:p14="http://schemas.microsoft.com/office/powerpoint/2010/main" val="2493049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49</a:t>
            </a:fld>
            <a:endParaRPr lang="tr-TR" dirty="0"/>
          </a:p>
        </p:txBody>
      </p:sp>
    </p:spTree>
    <p:extLst>
      <p:ext uri="{BB962C8B-B14F-4D97-AF65-F5344CB8AC3E}">
        <p14:creationId xmlns:p14="http://schemas.microsoft.com/office/powerpoint/2010/main" val="2398749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51</a:t>
            </a:fld>
            <a:endParaRPr lang="tr-TR" dirty="0"/>
          </a:p>
        </p:txBody>
      </p:sp>
    </p:spTree>
    <p:extLst>
      <p:ext uri="{BB962C8B-B14F-4D97-AF65-F5344CB8AC3E}">
        <p14:creationId xmlns:p14="http://schemas.microsoft.com/office/powerpoint/2010/main" val="399733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52</a:t>
            </a:fld>
            <a:endParaRPr lang="tr-TR" dirty="0">
              <a:solidFill>
                <a:prstClr val="black"/>
              </a:solidFill>
            </a:endParaRPr>
          </a:p>
        </p:txBody>
      </p:sp>
    </p:spTree>
    <p:extLst>
      <p:ext uri="{BB962C8B-B14F-4D97-AF65-F5344CB8AC3E}">
        <p14:creationId xmlns:p14="http://schemas.microsoft.com/office/powerpoint/2010/main" val="1835095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solidFill>
                  <a:prstClr val="black"/>
                </a:solidFill>
              </a:rPr>
              <a:pPr/>
              <a:t>54</a:t>
            </a:fld>
            <a:endParaRPr lang="tr-TR" dirty="0">
              <a:solidFill>
                <a:prstClr val="black"/>
              </a:solidFill>
            </a:endParaRPr>
          </a:p>
        </p:txBody>
      </p:sp>
    </p:spTree>
    <p:extLst>
      <p:ext uri="{BB962C8B-B14F-4D97-AF65-F5344CB8AC3E}">
        <p14:creationId xmlns:p14="http://schemas.microsoft.com/office/powerpoint/2010/main" val="3043579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59</a:t>
            </a:fld>
            <a:endParaRPr lang="tr-TR" dirty="0"/>
          </a:p>
        </p:txBody>
      </p:sp>
    </p:spTree>
    <p:extLst>
      <p:ext uri="{BB962C8B-B14F-4D97-AF65-F5344CB8AC3E}">
        <p14:creationId xmlns:p14="http://schemas.microsoft.com/office/powerpoint/2010/main" val="85579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60</a:t>
            </a:fld>
            <a:endParaRPr lang="tr-TR" dirty="0"/>
          </a:p>
        </p:txBody>
      </p:sp>
    </p:spTree>
    <p:extLst>
      <p:ext uri="{BB962C8B-B14F-4D97-AF65-F5344CB8AC3E}">
        <p14:creationId xmlns:p14="http://schemas.microsoft.com/office/powerpoint/2010/main" val="381850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62</a:t>
            </a:fld>
            <a:endParaRPr lang="tr-TR" dirty="0"/>
          </a:p>
        </p:txBody>
      </p:sp>
    </p:spTree>
    <p:extLst>
      <p:ext uri="{BB962C8B-B14F-4D97-AF65-F5344CB8AC3E}">
        <p14:creationId xmlns:p14="http://schemas.microsoft.com/office/powerpoint/2010/main" val="80805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63</a:t>
            </a:fld>
            <a:endParaRPr lang="tr-TR" dirty="0"/>
          </a:p>
        </p:txBody>
      </p:sp>
    </p:spTree>
    <p:extLst>
      <p:ext uri="{BB962C8B-B14F-4D97-AF65-F5344CB8AC3E}">
        <p14:creationId xmlns:p14="http://schemas.microsoft.com/office/powerpoint/2010/main" val="3171496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66</a:t>
            </a:fld>
            <a:endParaRPr lang="tr-TR" dirty="0"/>
          </a:p>
        </p:txBody>
      </p:sp>
    </p:spTree>
    <p:extLst>
      <p:ext uri="{BB962C8B-B14F-4D97-AF65-F5344CB8AC3E}">
        <p14:creationId xmlns:p14="http://schemas.microsoft.com/office/powerpoint/2010/main" val="1320650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67</a:t>
            </a:fld>
            <a:endParaRPr lang="tr-TR" dirty="0"/>
          </a:p>
        </p:txBody>
      </p:sp>
    </p:spTree>
    <p:extLst>
      <p:ext uri="{BB962C8B-B14F-4D97-AF65-F5344CB8AC3E}">
        <p14:creationId xmlns:p14="http://schemas.microsoft.com/office/powerpoint/2010/main" val="1835810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68</a:t>
            </a:fld>
            <a:endParaRPr lang="tr-TR" dirty="0"/>
          </a:p>
        </p:txBody>
      </p:sp>
    </p:spTree>
    <p:extLst>
      <p:ext uri="{BB962C8B-B14F-4D97-AF65-F5344CB8AC3E}">
        <p14:creationId xmlns:p14="http://schemas.microsoft.com/office/powerpoint/2010/main" val="3421826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69</a:t>
            </a:fld>
            <a:endParaRPr lang="tr-TR" dirty="0"/>
          </a:p>
        </p:txBody>
      </p:sp>
    </p:spTree>
    <p:extLst>
      <p:ext uri="{BB962C8B-B14F-4D97-AF65-F5344CB8AC3E}">
        <p14:creationId xmlns:p14="http://schemas.microsoft.com/office/powerpoint/2010/main" val="3433170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09F046C-61DF-487B-980C-B20F7375FA0D}" type="slidenum">
              <a:rPr lang="tr-TR" smtClean="0"/>
              <a:pPr/>
              <a:t>70</a:t>
            </a:fld>
            <a:endParaRPr lang="tr-TR" dirty="0"/>
          </a:p>
        </p:txBody>
      </p:sp>
    </p:spTree>
    <p:extLst>
      <p:ext uri="{BB962C8B-B14F-4D97-AF65-F5344CB8AC3E}">
        <p14:creationId xmlns:p14="http://schemas.microsoft.com/office/powerpoint/2010/main" val="15080495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285750" indent="-285750">
              <a:lnSpc>
                <a:spcPct val="150000"/>
              </a:lnSpc>
              <a:spcBef>
                <a:spcPts val="1200"/>
              </a:spcBef>
              <a:buFont typeface="Arial" panose="020B0604020202020204" pitchFamily="34" charset="0"/>
              <a:buChar char="•"/>
            </a:pPr>
            <a:r>
              <a:rPr lang="tr-TR" sz="1200" dirty="0">
                <a:solidFill>
                  <a:srgbClr val="000000"/>
                </a:solidFill>
              </a:rPr>
              <a:t>Temizlik konusu AVM müşterileri için beklentinin en yüksek olduğu iki kriterden birini oluşturmaktadır. Bu </a:t>
            </a:r>
            <a:r>
              <a:rPr lang="tr-TR" sz="1200" dirty="0" err="1">
                <a:solidFill>
                  <a:srgbClr val="000000"/>
                </a:solidFill>
              </a:rPr>
              <a:t>konu’da</a:t>
            </a:r>
            <a:r>
              <a:rPr lang="tr-TR" sz="1200" dirty="0">
                <a:solidFill>
                  <a:srgbClr val="000000"/>
                </a:solidFill>
              </a:rPr>
              <a:t> </a:t>
            </a:r>
            <a:r>
              <a:rPr lang="tr-TR" sz="1200" dirty="0" err="1">
                <a:solidFill>
                  <a:srgbClr val="000000"/>
                </a:solidFill>
              </a:rPr>
              <a:t>AVM’lerin</a:t>
            </a:r>
            <a:r>
              <a:rPr lang="tr-TR" sz="1200" dirty="0">
                <a:solidFill>
                  <a:srgbClr val="000000"/>
                </a:solidFill>
              </a:rPr>
              <a:t> halen yeterli performansı gösteremediği ortaya çıkmaktadır.</a:t>
            </a:r>
          </a:p>
          <a:p>
            <a:pPr marL="285750" indent="-285750">
              <a:lnSpc>
                <a:spcPct val="150000"/>
              </a:lnSpc>
              <a:spcBef>
                <a:spcPts val="1200"/>
              </a:spcBef>
              <a:buFont typeface="Arial" panose="020B0604020202020204" pitchFamily="34" charset="0"/>
              <a:buChar char="•"/>
            </a:pPr>
            <a:r>
              <a:rPr lang="tr-TR" sz="1200" dirty="0">
                <a:solidFill>
                  <a:srgbClr val="000000"/>
                </a:solidFill>
              </a:rPr>
              <a:t>Gürültü, tuvalet temizliği ve genel temizlik, kolay alışveriş yapabilme ve bütçeye uygun ürünlerin bulunması </a:t>
            </a:r>
            <a:r>
              <a:rPr lang="tr-TR" sz="1200" dirty="0" err="1">
                <a:solidFill>
                  <a:srgbClr val="000000"/>
                </a:solidFill>
              </a:rPr>
              <a:t>AVM’lerin</a:t>
            </a:r>
            <a:r>
              <a:rPr lang="tr-TR" sz="1200" dirty="0">
                <a:solidFill>
                  <a:srgbClr val="000000"/>
                </a:solidFill>
              </a:rPr>
              <a:t> beklentiye göre en önemli iyileştirme alanlarıdır.</a:t>
            </a:r>
          </a:p>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71</a:t>
            </a:fld>
            <a:endParaRPr lang="tr-TR" dirty="0"/>
          </a:p>
        </p:txBody>
      </p:sp>
    </p:spTree>
    <p:extLst>
      <p:ext uri="{BB962C8B-B14F-4D97-AF65-F5344CB8AC3E}">
        <p14:creationId xmlns:p14="http://schemas.microsoft.com/office/powerpoint/2010/main" val="631463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73</a:t>
            </a:fld>
            <a:endParaRPr lang="tr-TR" dirty="0"/>
          </a:p>
        </p:txBody>
      </p:sp>
    </p:spTree>
    <p:extLst>
      <p:ext uri="{BB962C8B-B14F-4D97-AF65-F5344CB8AC3E}">
        <p14:creationId xmlns:p14="http://schemas.microsoft.com/office/powerpoint/2010/main" val="1495612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74</a:t>
            </a:fld>
            <a:endParaRPr lang="tr-TR" dirty="0"/>
          </a:p>
        </p:txBody>
      </p:sp>
    </p:spTree>
    <p:extLst>
      <p:ext uri="{BB962C8B-B14F-4D97-AF65-F5344CB8AC3E}">
        <p14:creationId xmlns:p14="http://schemas.microsoft.com/office/powerpoint/2010/main" val="138089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75</a:t>
            </a:fld>
            <a:endParaRPr lang="tr-TR" dirty="0"/>
          </a:p>
        </p:txBody>
      </p:sp>
    </p:spTree>
    <p:extLst>
      <p:ext uri="{BB962C8B-B14F-4D97-AF65-F5344CB8AC3E}">
        <p14:creationId xmlns:p14="http://schemas.microsoft.com/office/powerpoint/2010/main" val="749544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76</a:t>
            </a:fld>
            <a:endParaRPr lang="tr-TR" dirty="0"/>
          </a:p>
        </p:txBody>
      </p:sp>
    </p:spTree>
    <p:extLst>
      <p:ext uri="{BB962C8B-B14F-4D97-AF65-F5344CB8AC3E}">
        <p14:creationId xmlns:p14="http://schemas.microsoft.com/office/powerpoint/2010/main" val="29797446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77</a:t>
            </a:fld>
            <a:endParaRPr lang="tr-TR" dirty="0"/>
          </a:p>
        </p:txBody>
      </p:sp>
    </p:spTree>
    <p:extLst>
      <p:ext uri="{BB962C8B-B14F-4D97-AF65-F5344CB8AC3E}">
        <p14:creationId xmlns:p14="http://schemas.microsoft.com/office/powerpoint/2010/main" val="28776757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9F046C-61DF-487B-980C-B20F7375FA0D}" type="slidenum">
              <a:rPr lang="tr-TR" smtClean="0"/>
              <a:pPr/>
              <a:t>78</a:t>
            </a:fld>
            <a:endParaRPr lang="tr-TR" dirty="0"/>
          </a:p>
        </p:txBody>
      </p:sp>
    </p:spTree>
    <p:extLst>
      <p:ext uri="{BB962C8B-B14F-4D97-AF65-F5344CB8AC3E}">
        <p14:creationId xmlns:p14="http://schemas.microsoft.com/office/powerpoint/2010/main" val="1285733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5280846E-66A8-4482-83B4-2EE915BC4C36}" type="slidenum">
              <a:rPr lang="tr-TR" smtClean="0">
                <a:solidFill>
                  <a:prstClr val="black"/>
                </a:solidFill>
              </a:rPr>
              <a:pPr/>
              <a:t>79</a:t>
            </a:fld>
            <a:endParaRPr lang="tr-TR" dirty="0">
              <a:solidFill>
                <a:prstClr val="black"/>
              </a:solidFill>
            </a:endParaRPr>
          </a:p>
        </p:txBody>
      </p:sp>
      <p:sp>
        <p:nvSpPr>
          <p:cNvPr id="198659" name="Rectangle 7"/>
          <p:cNvSpPr txBox="1">
            <a:spLocks noGrp="1" noChangeArrowheads="1"/>
          </p:cNvSpPr>
          <p:nvPr/>
        </p:nvSpPr>
        <p:spPr bwMode="auto">
          <a:xfrm>
            <a:off x="3849699" y="9428178"/>
            <a:ext cx="2946400" cy="496887"/>
          </a:xfrm>
          <a:prstGeom prst="rect">
            <a:avLst/>
          </a:prstGeom>
          <a:noFill/>
          <a:ln w="9525">
            <a:noFill/>
            <a:miter lim="800000"/>
            <a:headEnd/>
            <a:tailEnd/>
          </a:ln>
        </p:spPr>
        <p:txBody>
          <a:bodyPr anchor="b"/>
          <a:lstStyle/>
          <a:p>
            <a:pPr algn="r"/>
            <a:fld id="{A8F19D60-60BD-4FF0-B639-D9FBADDD4D31}" type="slidenum">
              <a:rPr lang="tr-TR" sz="1200">
                <a:solidFill>
                  <a:prstClr val="black"/>
                </a:solidFill>
              </a:rPr>
              <a:pPr algn="r"/>
              <a:t>79</a:t>
            </a:fld>
            <a:endParaRPr lang="tr-TR" sz="1200" dirty="0">
              <a:solidFill>
                <a:prstClr val="black"/>
              </a:solidFill>
            </a:endParaRPr>
          </a:p>
        </p:txBody>
      </p:sp>
      <p:sp>
        <p:nvSpPr>
          <p:cNvPr id="198660" name="Rectangle 2"/>
          <p:cNvSpPr>
            <a:spLocks noGrp="1" noRot="1" noChangeAspect="1" noChangeArrowheads="1" noTextEdit="1"/>
          </p:cNvSpPr>
          <p:nvPr>
            <p:ph type="sldImg"/>
          </p:nvPr>
        </p:nvSpPr>
        <p:spPr>
          <a:xfrm>
            <a:off x="917575" y="744538"/>
            <a:ext cx="4962525" cy="3722687"/>
          </a:xfrm>
          <a:ln/>
        </p:spPr>
      </p:sp>
      <p:sp>
        <p:nvSpPr>
          <p:cNvPr id="19866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634350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pPr>
                <a:defRPr/>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a:prstGeom prst="rect">
            <a:avLst/>
          </a:prstGeom>
        </p:spPr>
        <p:txBody>
          <a:bodyPr/>
          <a:lstStyle/>
          <a:p>
            <a:pPr lvl="0"/>
            <a:endParaRPr lang="tr-TR" noProof="0"/>
          </a:p>
        </p:txBody>
      </p:sp>
      <p:sp>
        <p:nvSpPr>
          <p:cNvPr id="4" name="3 Slayt Numarası Yer Tutucusu"/>
          <p:cNvSpPr>
            <a:spLocks noGrp="1"/>
          </p:cNvSpPr>
          <p:nvPr>
            <p:ph type="sldNum" sz="quarter" idx="10"/>
          </p:nvPr>
        </p:nvSpPr>
        <p:spPr>
          <a:xfrm>
            <a:off x="4273550" y="6562725"/>
            <a:ext cx="595313" cy="295275"/>
          </a:xfrm>
          <a:prstGeom prst="rect">
            <a:avLst/>
          </a:prstGeom>
        </p:spPr>
        <p:txBody>
          <a:bodyPr/>
          <a:lstStyle>
            <a:lvl1pPr>
              <a:defRPr>
                <a:solidFill>
                  <a:srgbClr val="000000"/>
                </a:solidFill>
              </a:defRPr>
            </a:lvl1pPr>
          </a:lstStyle>
          <a:p>
            <a:pPr>
              <a:defRPr/>
            </a:pPr>
            <a:fld id="{FC1B229A-ACC0-4A14-B9EB-B677B095F5F7}"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1600200"/>
            <a:ext cx="2057400" cy="4525963"/>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1600200"/>
            <a:ext cx="60198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a:prstGeom prst="rect">
            <a:avLst/>
          </a:prstGeo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dirty="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extLst>
      <p:ext uri="{BB962C8B-B14F-4D97-AF65-F5344CB8AC3E}">
        <p14:creationId xmlns:p14="http://schemas.microsoft.com/office/powerpoint/2010/main" val="1248543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058360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extLst>
      <p:ext uri="{BB962C8B-B14F-4D97-AF65-F5344CB8AC3E}">
        <p14:creationId xmlns:p14="http://schemas.microsoft.com/office/powerpoint/2010/main" val="4161356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645909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7702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extLst>
      <p:ext uri="{BB962C8B-B14F-4D97-AF65-F5344CB8AC3E}">
        <p14:creationId xmlns:p14="http://schemas.microsoft.com/office/powerpoint/2010/main" val="22554883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7874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28399012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20382878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720594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1600200"/>
            <a:ext cx="2057400" cy="4525963"/>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1600200"/>
            <a:ext cx="60198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4564786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extLst>
      <p:ext uri="{BB962C8B-B14F-4D97-AF65-F5344CB8AC3E}">
        <p14:creationId xmlns:p14="http://schemas.microsoft.com/office/powerpoint/2010/main" val="14892214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30433273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extLst>
      <p:ext uri="{BB962C8B-B14F-4D97-AF65-F5344CB8AC3E}">
        <p14:creationId xmlns:p14="http://schemas.microsoft.com/office/powerpoint/2010/main" val="1065293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7884210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4059424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extLst>
      <p:ext uri="{BB962C8B-B14F-4D97-AF65-F5344CB8AC3E}">
        <p14:creationId xmlns:p14="http://schemas.microsoft.com/office/powerpoint/2010/main" val="34721277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54560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22829236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1962781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0974756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1600200"/>
            <a:ext cx="2057400" cy="4525963"/>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1600200"/>
            <a:ext cx="60198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32678076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extLst>
      <p:ext uri="{BB962C8B-B14F-4D97-AF65-F5344CB8AC3E}">
        <p14:creationId xmlns:p14="http://schemas.microsoft.com/office/powerpoint/2010/main" val="149936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extLst>
      <p:ext uri="{BB962C8B-B14F-4D97-AF65-F5344CB8AC3E}">
        <p14:creationId xmlns:p14="http://schemas.microsoft.com/office/powerpoint/2010/main" val="42286162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3614063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extLst>
      <p:ext uri="{BB962C8B-B14F-4D97-AF65-F5344CB8AC3E}">
        <p14:creationId xmlns:p14="http://schemas.microsoft.com/office/powerpoint/2010/main" val="37021683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2679008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41214678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extLst>
      <p:ext uri="{BB962C8B-B14F-4D97-AF65-F5344CB8AC3E}">
        <p14:creationId xmlns:p14="http://schemas.microsoft.com/office/powerpoint/2010/main" val="11036628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19870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40591158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12985153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9791605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1600200"/>
            <a:ext cx="2057400" cy="4525963"/>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1600200"/>
            <a:ext cx="60198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0036105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a:prstGeom prst="rect">
            <a:avLst/>
          </a:prstGeo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extLst>
      <p:ext uri="{BB962C8B-B14F-4D97-AF65-F5344CB8AC3E}">
        <p14:creationId xmlns:p14="http://schemas.microsoft.com/office/powerpoint/2010/main" val="17718665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2102849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extLst>
      <p:ext uri="{BB962C8B-B14F-4D97-AF65-F5344CB8AC3E}">
        <p14:creationId xmlns:p14="http://schemas.microsoft.com/office/powerpoint/2010/main" val="6774608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41154339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37242635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Tree>
    <p:extLst>
      <p:ext uri="{BB962C8B-B14F-4D97-AF65-F5344CB8AC3E}">
        <p14:creationId xmlns:p14="http://schemas.microsoft.com/office/powerpoint/2010/main" val="7554034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52329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13434056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dirty="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23005787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300820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3578839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extLst>
      <p:ext uri="{BB962C8B-B14F-4D97-AF65-F5344CB8AC3E}">
        <p14:creationId xmlns:p14="http://schemas.microsoft.com/office/powerpoint/2010/main" val="34905472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6462825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extLst>
      <p:ext uri="{BB962C8B-B14F-4D97-AF65-F5344CB8AC3E}">
        <p14:creationId xmlns:p14="http://schemas.microsoft.com/office/powerpoint/2010/main" val="22952854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3137556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39996836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Tree>
    <p:extLst>
      <p:ext uri="{BB962C8B-B14F-4D97-AF65-F5344CB8AC3E}">
        <p14:creationId xmlns:p14="http://schemas.microsoft.com/office/powerpoint/2010/main" val="26924135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68960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4187064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42639380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7943641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1600200"/>
            <a:ext cx="2057400" cy="4525963"/>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1600200"/>
            <a:ext cx="60198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945298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30169478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6"/>
          <p:cNvSpPr>
            <a:spLocks noGrp="1" noChangeArrowheads="1"/>
          </p:cNvSpPr>
          <p:nvPr>
            <p:ph type="sldNum" sz="quarter" idx="10"/>
          </p:nvPr>
        </p:nvSpPr>
        <p:spPr>
          <a:xfrm>
            <a:off x="4274344"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7802567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4344"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19507592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xfrm>
            <a:off x="4274344"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33519835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a:prstGeom prst="rect">
            <a:avLst/>
          </a:prstGeo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Tree>
    <p:extLst>
      <p:ext uri="{BB962C8B-B14F-4D97-AF65-F5344CB8AC3E}">
        <p14:creationId xmlns:p14="http://schemas.microsoft.com/office/powerpoint/2010/main" val="16152298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4980775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Tree>
    <p:extLst>
      <p:ext uri="{BB962C8B-B14F-4D97-AF65-F5344CB8AC3E}">
        <p14:creationId xmlns:p14="http://schemas.microsoft.com/office/powerpoint/2010/main" val="2144930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6908363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8155529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Tree>
    <p:extLst>
      <p:ext uri="{BB962C8B-B14F-4D97-AF65-F5344CB8AC3E}">
        <p14:creationId xmlns:p14="http://schemas.microsoft.com/office/powerpoint/2010/main" val="27588118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3528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41819600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dirty="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184641350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a:t>Asıl başlık stili için tıklatın</a:t>
            </a: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8131785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3449070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17677887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6"/>
          <p:cNvSpPr>
            <a:spLocks noGrp="1" noChangeArrowheads="1"/>
          </p:cNvSpPr>
          <p:nvPr>
            <p:ph type="sldNum" sz="quarter" idx="10"/>
          </p:nvPr>
        </p:nvSpPr>
        <p:spPr>
          <a:ln/>
        </p:spPr>
        <p:txBody>
          <a:bodyPr/>
          <a:lstStyle>
            <a:lvl1pPr>
              <a:defRPr/>
            </a:lvl1pPr>
          </a:lstStyle>
          <a:p>
            <a:pPr>
              <a:defRPr/>
            </a:pPr>
            <a:fld id="{37CAAE02-0BF9-49FA-96A8-0CE542B4F469}"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0647982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32237511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228600" y="1266825"/>
            <a:ext cx="4267200"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266825"/>
            <a:ext cx="4267200"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7270565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p:spPr>
        <p:txBody>
          <a:bodyPr/>
          <a:lstStyle/>
          <a:p>
            <a:endParaRPr lang="tr-TR" dirty="0"/>
          </a:p>
        </p:txBody>
      </p:sp>
      <p:sp>
        <p:nvSpPr>
          <p:cNvPr id="4"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11402004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13669093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2114054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6404279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p:spPr>
        <p:txBody>
          <a:bodyPr/>
          <a:lstStyle/>
          <a:p>
            <a:endParaRPr lang="tr-TR" dirty="0"/>
          </a:p>
        </p:txBody>
      </p:sp>
      <p:sp>
        <p:nvSpPr>
          <p:cNvPr id="4"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215313927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204899166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6"/>
          <p:cNvSpPr>
            <a:spLocks noGrp="1" noChangeArrowheads="1"/>
          </p:cNvSpPr>
          <p:nvPr>
            <p:ph type="sldNum" sz="quarter" idx="10"/>
          </p:nvPr>
        </p:nvSpPr>
        <p:spPr>
          <a:ln/>
        </p:spPr>
        <p:txBody>
          <a:bodyPr/>
          <a:lstStyle>
            <a:lvl1pPr>
              <a:defRPr/>
            </a:lvl1pPr>
          </a:lstStyle>
          <a:p>
            <a:pPr>
              <a:defRPr/>
            </a:pPr>
            <a:fld id="{37CAAE02-0BF9-49FA-96A8-0CE542B4F469}"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373006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13104216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116121121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p:spPr>
        <p:txBody>
          <a:bodyPr/>
          <a:lstStyle/>
          <a:p>
            <a:endParaRPr lang="tr-TR" dirty="0"/>
          </a:p>
        </p:txBody>
      </p:sp>
      <p:sp>
        <p:nvSpPr>
          <p:cNvPr id="4"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17196325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11196755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6"/>
          <p:cNvSpPr>
            <a:spLocks noGrp="1" noChangeArrowheads="1"/>
          </p:cNvSpPr>
          <p:nvPr>
            <p:ph type="sldNum" sz="quarter" idx="10"/>
          </p:nvPr>
        </p:nvSpPr>
        <p:spPr>
          <a:ln/>
        </p:spPr>
        <p:txBody>
          <a:bodyPr/>
          <a:lstStyle>
            <a:lvl1pPr>
              <a:defRPr/>
            </a:lvl1pPr>
          </a:lstStyle>
          <a:p>
            <a:pPr>
              <a:defRPr/>
            </a:pPr>
            <a:fld id="{37CAAE02-0BF9-49FA-96A8-0CE542B4F469}"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17136308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12013055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Rectangle 6"/>
          <p:cNvSpPr>
            <a:spLocks noGrp="1" noChangeArrowheads="1"/>
          </p:cNvSpPr>
          <p:nvPr>
            <p:ph type="sldNum" sz="quarter" idx="4"/>
          </p:nvPr>
        </p:nvSpPr>
        <p:spPr bwMode="auto">
          <a:xfrm>
            <a:off x="4273550" y="6562725"/>
            <a:ext cx="595313"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40359130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p:spPr>
        <p:txBody>
          <a:bodyPr/>
          <a:lstStyle/>
          <a:p>
            <a:endParaRPr lang="tr-TR" dirty="0"/>
          </a:p>
        </p:txBody>
      </p:sp>
      <p:sp>
        <p:nvSpPr>
          <p:cNvPr id="4"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15222426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40908987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6"/>
          <p:cNvSpPr>
            <a:spLocks noGrp="1" noChangeArrowheads="1"/>
          </p:cNvSpPr>
          <p:nvPr>
            <p:ph type="sldNum" sz="quarter" idx="10"/>
          </p:nvPr>
        </p:nvSpPr>
        <p:spPr>
          <a:ln/>
        </p:spPr>
        <p:txBody>
          <a:bodyPr/>
          <a:lstStyle>
            <a:lvl1pPr>
              <a:defRPr/>
            </a:lvl1pPr>
          </a:lstStyle>
          <a:p>
            <a:pPr>
              <a:defRPr/>
            </a:pPr>
            <a:fld id="{37CAAE02-0BF9-49FA-96A8-0CE542B4F469}"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30446045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36306790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381208664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p:spPr>
        <p:txBody>
          <a:bodyPr/>
          <a:lstStyle/>
          <a:p>
            <a:endParaRPr lang="tr-TR" dirty="0"/>
          </a:p>
        </p:txBody>
      </p:sp>
      <p:sp>
        <p:nvSpPr>
          <p:cNvPr id="4"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299637785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tx1"/>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email">
            <a:clrChange>
              <a:clrFrom>
                <a:srgbClr val="000000"/>
              </a:clrFrom>
              <a:clrTo>
                <a:srgbClr val="000000">
                  <a:alpha val="0"/>
                </a:srgbClr>
              </a:clrTo>
            </a:clrChange>
          </a:blip>
          <a:srcRect/>
          <a:stretch>
            <a:fillRect/>
          </a:stretch>
        </p:blipFill>
        <p:spPr bwMode="auto">
          <a:xfrm>
            <a:off x="1698625" y="244475"/>
            <a:ext cx="6373813" cy="1862138"/>
          </a:xfrm>
          <a:prstGeom prst="rect">
            <a:avLst/>
          </a:prstGeom>
          <a:noFill/>
          <a:ln w="9525">
            <a:noFill/>
            <a:miter lim="800000"/>
            <a:headEnd/>
            <a:tailEnd/>
          </a:ln>
        </p:spPr>
      </p:pic>
      <p:sp>
        <p:nvSpPr>
          <p:cNvPr id="4098" name="Rectangle 2"/>
          <p:cNvSpPr>
            <a:spLocks noGrp="1" noChangeArrowheads="1"/>
          </p:cNvSpPr>
          <p:nvPr>
            <p:ph type="ctrTitle"/>
          </p:nvPr>
        </p:nvSpPr>
        <p:spPr>
          <a:xfrm>
            <a:off x="2624138" y="2432050"/>
            <a:ext cx="4354512" cy="2114550"/>
          </a:xfrm>
        </p:spPr>
        <p:txBody>
          <a:bodyPr/>
          <a:lstStyle>
            <a:lvl1pPr algn="ctr">
              <a:defRPr sz="2400">
                <a:solidFill>
                  <a:schemeClr val="bg1"/>
                </a:solidFill>
              </a:defRPr>
            </a:lvl1pPr>
          </a:lstStyle>
          <a:p>
            <a:r>
              <a:rPr lang="tr-TR"/>
              <a:t>Click to edit Master title style</a:t>
            </a:r>
          </a:p>
        </p:txBody>
      </p:sp>
      <p:sp>
        <p:nvSpPr>
          <p:cNvPr id="4099" name="Rectangle 3"/>
          <p:cNvSpPr>
            <a:spLocks noGrp="1" noChangeArrowheads="1"/>
          </p:cNvSpPr>
          <p:nvPr>
            <p:ph type="subTitle" idx="1"/>
          </p:nvPr>
        </p:nvSpPr>
        <p:spPr>
          <a:xfrm>
            <a:off x="1600200" y="5876925"/>
            <a:ext cx="6400800" cy="431800"/>
          </a:xfrm>
        </p:spPr>
        <p:txBody>
          <a:bodyPr/>
          <a:lstStyle>
            <a:lvl1pPr marL="0" indent="0" algn="ctr">
              <a:defRPr b="0">
                <a:solidFill>
                  <a:schemeClr val="bg1"/>
                </a:solidFill>
              </a:defRPr>
            </a:lvl1pPr>
          </a:lstStyle>
          <a:p>
            <a:r>
              <a:rPr lang="tr-TR"/>
              <a:t>Click to edit Master subtitle style</a:t>
            </a:r>
          </a:p>
        </p:txBody>
      </p:sp>
    </p:spTree>
    <p:extLst>
      <p:ext uri="{BB962C8B-B14F-4D97-AF65-F5344CB8AC3E}">
        <p14:creationId xmlns:p14="http://schemas.microsoft.com/office/powerpoint/2010/main" val="309313160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6"/>
          <p:cNvSpPr>
            <a:spLocks noGrp="1" noChangeArrowheads="1"/>
          </p:cNvSpPr>
          <p:nvPr>
            <p:ph type="sldNum" sz="quarter" idx="4"/>
          </p:nvPr>
        </p:nvSpPr>
        <p:spPr bwMode="auto">
          <a:xfrm>
            <a:off x="4273550" y="6562725"/>
            <a:ext cx="595313"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9331984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1_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3063181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228600" y="1266825"/>
            <a:ext cx="4267200"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266825"/>
            <a:ext cx="4267200"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277419580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xfrm>
            <a:off x="4273550" y="6562725"/>
            <a:ext cx="595313" cy="295275"/>
          </a:xfrm>
          <a:prstGeom prst="rect">
            <a:avLst/>
          </a:prstGeom>
          <a:ln/>
        </p:spPr>
        <p:txBody>
          <a:bodyPr/>
          <a:lstStyle>
            <a:lvl1pPr>
              <a:defRPr/>
            </a:lvl1pPr>
          </a:lstStyle>
          <a:p>
            <a:pPr>
              <a:defRPr/>
            </a:pPr>
            <a:fld id="{3784B590-CF25-4D0D-A69D-404A493BA6C8}" type="slidenum">
              <a:rPr lang="tr-TR">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396066950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228600" y="334963"/>
            <a:ext cx="8686800" cy="746125"/>
          </a:xfrm>
        </p:spPr>
        <p:txBody>
          <a:bodyPr/>
          <a:lstStyle/>
          <a:p>
            <a:r>
              <a:rPr lang="tr-TR"/>
              <a:t>Asıl başlık stili için tıklatın</a:t>
            </a:r>
          </a:p>
        </p:txBody>
      </p:sp>
      <p:sp>
        <p:nvSpPr>
          <p:cNvPr id="3" name="2 Grafik Yer Tutucusu"/>
          <p:cNvSpPr>
            <a:spLocks noGrp="1"/>
          </p:cNvSpPr>
          <p:nvPr>
            <p:ph type="chart" idx="1"/>
          </p:nvPr>
        </p:nvSpPr>
        <p:spPr>
          <a:xfrm>
            <a:off x="228600" y="1311275"/>
            <a:ext cx="8686800" cy="4875213"/>
          </a:xfrm>
        </p:spPr>
        <p:txBody>
          <a:bodyPr/>
          <a:lstStyle/>
          <a:p>
            <a:endParaRPr lang="tr-TR" dirty="0"/>
          </a:p>
        </p:txBody>
      </p:sp>
      <p:sp>
        <p:nvSpPr>
          <p:cNvPr id="4" name="3 Slayt Numarası Yer Tutucusu"/>
          <p:cNvSpPr>
            <a:spLocks noGrp="1"/>
          </p:cNvSpPr>
          <p:nvPr>
            <p:ph type="sldNum" sz="quarter" idx="10"/>
          </p:nvPr>
        </p:nvSpPr>
        <p:spPr>
          <a:xfrm>
            <a:off x="4273550" y="6562725"/>
            <a:ext cx="595313" cy="295275"/>
          </a:xfrm>
        </p:spPr>
        <p:txBody>
          <a:bodyPr/>
          <a:lstStyle>
            <a:lvl1pPr>
              <a:defRPr/>
            </a:lvl1pPr>
          </a:lstStyle>
          <a:p>
            <a:fld id="{00BD915F-4D7E-49A7-930D-26A5E6CBA600}" type="slidenum">
              <a:rPr lang="tr-TR">
                <a:solidFill>
                  <a:srgbClr val="000000"/>
                </a:solidFill>
              </a:rPr>
              <a:pPr/>
              <a:t>‹#›</a:t>
            </a:fld>
            <a:endParaRPr lang="tr-TR" dirty="0">
              <a:solidFill>
                <a:srgbClr val="000000"/>
              </a:solidFill>
            </a:endParaRPr>
          </a:p>
        </p:txBody>
      </p:sp>
    </p:spTree>
    <p:extLst>
      <p:ext uri="{BB962C8B-B14F-4D97-AF65-F5344CB8AC3E}">
        <p14:creationId xmlns:p14="http://schemas.microsoft.com/office/powerpoint/2010/main" val="30234335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4.jpe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4.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5.jpe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7.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4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4.jpe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9.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4.jpe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10.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5.jpe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1.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85.xml"/><Relationship Id="rId7" Type="http://schemas.openxmlformats.org/officeDocument/2006/relationships/image" Target="../media/image2.jpeg"/><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image" Target="../media/image1.png"/><Relationship Id="rId5" Type="http://schemas.openxmlformats.org/officeDocument/2006/relationships/theme" Target="../theme/theme12.xml"/><Relationship Id="rId4" Type="http://schemas.openxmlformats.org/officeDocument/2006/relationships/slideLayout" Target="../slideLayouts/slideLayout8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13.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00.xml"/><Relationship Id="rId7" Type="http://schemas.openxmlformats.org/officeDocument/2006/relationships/image" Target="../media/image1.png"/><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theme" Target="../theme/theme14.xml"/><Relationship Id="rId5" Type="http://schemas.openxmlformats.org/officeDocument/2006/relationships/slideLayout" Target="../slideLayouts/slideLayout102.xml"/><Relationship Id="rId4" Type="http://schemas.openxmlformats.org/officeDocument/2006/relationships/slideLayout" Target="../slideLayouts/slideLayout101.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5.xml"/><Relationship Id="rId7" Type="http://schemas.openxmlformats.org/officeDocument/2006/relationships/image" Target="../media/image2.jpe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image" Target="../media/image1.png"/><Relationship Id="rId5" Type="http://schemas.openxmlformats.org/officeDocument/2006/relationships/theme" Target="../theme/theme15.xml"/><Relationship Id="rId4" Type="http://schemas.openxmlformats.org/officeDocument/2006/relationships/slideLayout" Target="../slideLayouts/slideLayout106.xml"/></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09.xml"/><Relationship Id="rId7" Type="http://schemas.openxmlformats.org/officeDocument/2006/relationships/image" Target="../media/image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theme" Target="../theme/theme16.xml"/><Relationship Id="rId5" Type="http://schemas.openxmlformats.org/officeDocument/2006/relationships/slideLayout" Target="../slideLayouts/slideLayout111.xml"/><Relationship Id="rId4" Type="http://schemas.openxmlformats.org/officeDocument/2006/relationships/slideLayout" Target="../slideLayouts/slideLayout110.xml"/></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14.xml"/><Relationship Id="rId7" Type="http://schemas.openxmlformats.org/officeDocument/2006/relationships/image" Target="../media/image1.png"/><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theme" Target="../theme/theme17.xml"/><Relationship Id="rId5" Type="http://schemas.openxmlformats.org/officeDocument/2006/relationships/slideLayout" Target="../slideLayouts/slideLayout116.xml"/><Relationship Id="rId4" Type="http://schemas.openxmlformats.org/officeDocument/2006/relationships/slideLayout" Target="../slideLayouts/slideLayout115.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19.xml"/><Relationship Id="rId7" Type="http://schemas.openxmlformats.org/officeDocument/2006/relationships/image" Target="../media/image1.png"/><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theme" Target="../theme/theme18.xml"/><Relationship Id="rId5" Type="http://schemas.openxmlformats.org/officeDocument/2006/relationships/slideLayout" Target="../slideLayouts/slideLayout121.xml"/><Relationship Id="rId4" Type="http://schemas.openxmlformats.org/officeDocument/2006/relationships/slideLayout" Target="../slideLayouts/slideLayout120.xml"/></Relationships>
</file>

<file path=ppt/slideMasters/_rels/slideMaster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theme" Target="../theme/theme19.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5" Type="http://schemas.openxmlformats.org/officeDocument/2006/relationships/slideLayout" Target="../slideLayouts/slideLayout126.xml"/><Relationship Id="rId4" Type="http://schemas.openxmlformats.org/officeDocument/2006/relationships/slideLayout" Target="../slideLayouts/slideLayout125.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273550" y="6562725"/>
            <a:ext cx="595313"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pPr>
                <a:defRPr/>
              </a:pPr>
              <a:t>‹#›</a:t>
            </a:fld>
            <a:endParaRPr lang="tr-TR" dirty="0"/>
          </a:p>
        </p:txBody>
      </p:sp>
      <p:pic>
        <p:nvPicPr>
          <p:cNvPr id="6" name="Picture 35"/>
          <p:cNvPicPr>
            <a:picLocks noChangeAspect="1" noChangeArrowheads="1"/>
          </p:cNvPicPr>
          <p:nvPr/>
        </p:nvPicPr>
        <p:blipFill>
          <a:blip r:embed="rId4"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90613"/>
            <a:ext cx="8688388" cy="0"/>
          </a:xfrm>
          <a:prstGeom prst="line">
            <a:avLst/>
          </a:prstGeom>
          <a:noFill/>
          <a:ln w="9525">
            <a:solidFill>
              <a:schemeClr val="bg2"/>
            </a:solidFill>
            <a:round/>
            <a:headEnd/>
            <a:tailEnd/>
          </a:ln>
          <a:effectLst/>
        </p:spPr>
        <p:txBody>
          <a:bodyPr/>
          <a:lstStyle/>
          <a:p>
            <a:pPr>
              <a:defRPr/>
            </a:pPr>
            <a:endParaRPr lang="tr-TR" dirty="0"/>
          </a:p>
        </p:txBody>
      </p:sp>
      <p:pic>
        <p:nvPicPr>
          <p:cNvPr id="9" name="Picture 2" descr="http://www.ayd.org.tr/Images/logo.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3" r:id="rId2"/>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5"/>
          <p:cNvPicPr>
            <a:picLocks noChangeAspect="1" noChangeArrowheads="1"/>
          </p:cNvPicPr>
          <p:nvPr/>
        </p:nvPicPr>
        <p:blipFill>
          <a:blip r:embed="rId2" cstate="email"/>
          <a:srcRect/>
          <a:stretch>
            <a:fillRect/>
          </a:stretch>
        </p:blipFill>
        <p:spPr bwMode="auto">
          <a:xfrm>
            <a:off x="6618060" y="5959248"/>
            <a:ext cx="2484000" cy="89901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bwMode="auto">
          <a:xfrm>
            <a:off x="804863" y="2414588"/>
            <a:ext cx="5041900" cy="20240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8439" name="Line 7"/>
          <p:cNvSpPr>
            <a:spLocks noChangeShapeType="1"/>
          </p:cNvSpPr>
          <p:nvPr/>
        </p:nvSpPr>
        <p:spPr bwMode="auto">
          <a:xfrm>
            <a:off x="793750" y="2357438"/>
            <a:ext cx="5041900" cy="0"/>
          </a:xfrm>
          <a:prstGeom prst="line">
            <a:avLst/>
          </a:prstGeom>
          <a:noFill/>
          <a:ln w="19050">
            <a:solidFill>
              <a:srgbClr val="808080"/>
            </a:solidFill>
            <a:round/>
            <a:headEnd/>
            <a:tailEnd/>
          </a:ln>
        </p:spPr>
        <p:txBody>
          <a:bodyPr/>
          <a:lstStyle/>
          <a:p>
            <a:pPr>
              <a:defRPr/>
            </a:pPr>
            <a:endParaRPr lang="tr-TR" dirty="0"/>
          </a:p>
        </p:txBody>
      </p:sp>
      <p:sp>
        <p:nvSpPr>
          <p:cNvPr id="18440" name="Line 8"/>
          <p:cNvSpPr>
            <a:spLocks noChangeShapeType="1"/>
          </p:cNvSpPr>
          <p:nvPr/>
        </p:nvSpPr>
        <p:spPr bwMode="auto">
          <a:xfrm>
            <a:off x="793750" y="4500563"/>
            <a:ext cx="5041900" cy="0"/>
          </a:xfrm>
          <a:prstGeom prst="line">
            <a:avLst/>
          </a:prstGeom>
          <a:noFill/>
          <a:ln w="19050">
            <a:solidFill>
              <a:srgbClr val="808080"/>
            </a:solidFill>
            <a:round/>
            <a:headEnd/>
            <a:tailEnd/>
          </a:ln>
        </p:spPr>
        <p:txBody>
          <a:bodyPr/>
          <a:lstStyle/>
          <a:p>
            <a:pPr>
              <a:defRPr/>
            </a:pPr>
            <a:endParaRPr lang="tr-TR" dirty="0"/>
          </a:p>
        </p:txBody>
      </p:sp>
    </p:spTree>
  </p:cSld>
  <p:clrMap bg1="lt1" tx1="dk1" bg2="lt2" tx2="dk2" accent1="accent1" accent2="accent2" accent3="accent3" accent4="accent4" accent5="accent5" accent6="accent6" hlink="hlink" folHlink="folHlink"/>
  <p:sldLayoutIdLst>
    <p:sldLayoutId id="2147483668" r:id="rId1"/>
    <p:sldLayoutId id="2147484119" r:id="rId2"/>
  </p:sldLayoutIdLst>
  <p:hf hdr="0" ftr="0" dt="0"/>
  <p:txStyles>
    <p:titleStyle>
      <a:lvl1pPr algn="l" rtl="0" eaLnBrk="0" fontAlgn="base" hangingPunct="0">
        <a:spcBef>
          <a:spcPct val="0"/>
        </a:spcBef>
        <a:spcAft>
          <a:spcPct val="0"/>
        </a:spcAft>
        <a:tabLst>
          <a:tab pos="625475" algn="l"/>
        </a:tabLst>
        <a:defRPr sz="2400" b="1">
          <a:solidFill>
            <a:srgbClr val="990000"/>
          </a:solidFill>
          <a:latin typeface="+mj-lt"/>
          <a:ea typeface="+mj-ea"/>
          <a:cs typeface="+mj-cs"/>
        </a:defRPr>
      </a:lvl1pPr>
      <a:lvl2pPr algn="l" rtl="0" eaLnBrk="0" fontAlgn="base" hangingPunct="0">
        <a:spcBef>
          <a:spcPct val="0"/>
        </a:spcBef>
        <a:spcAft>
          <a:spcPct val="0"/>
        </a:spcAft>
        <a:tabLst>
          <a:tab pos="625475" algn="l"/>
        </a:tabLst>
        <a:defRPr sz="2400" b="1">
          <a:solidFill>
            <a:srgbClr val="990000"/>
          </a:solidFill>
          <a:latin typeface="Verdana" pitchFamily="34" charset="0"/>
        </a:defRPr>
      </a:lvl2pPr>
      <a:lvl3pPr algn="l" rtl="0" eaLnBrk="0" fontAlgn="base" hangingPunct="0">
        <a:spcBef>
          <a:spcPct val="0"/>
        </a:spcBef>
        <a:spcAft>
          <a:spcPct val="0"/>
        </a:spcAft>
        <a:tabLst>
          <a:tab pos="625475" algn="l"/>
        </a:tabLst>
        <a:defRPr sz="2400" b="1">
          <a:solidFill>
            <a:srgbClr val="990000"/>
          </a:solidFill>
          <a:latin typeface="Verdana" pitchFamily="34" charset="0"/>
        </a:defRPr>
      </a:lvl3pPr>
      <a:lvl4pPr algn="l" rtl="0" eaLnBrk="0" fontAlgn="base" hangingPunct="0">
        <a:spcBef>
          <a:spcPct val="0"/>
        </a:spcBef>
        <a:spcAft>
          <a:spcPct val="0"/>
        </a:spcAft>
        <a:tabLst>
          <a:tab pos="625475" algn="l"/>
        </a:tabLst>
        <a:defRPr sz="2400" b="1">
          <a:solidFill>
            <a:srgbClr val="990000"/>
          </a:solidFill>
          <a:latin typeface="Verdana" pitchFamily="34" charset="0"/>
        </a:defRPr>
      </a:lvl4pPr>
      <a:lvl5pPr algn="l" rtl="0" eaLnBrk="0" fontAlgn="base" hangingPunct="0">
        <a:spcBef>
          <a:spcPct val="0"/>
        </a:spcBef>
        <a:spcAft>
          <a:spcPct val="0"/>
        </a:spcAft>
        <a:tabLst>
          <a:tab pos="625475" algn="l"/>
        </a:tabLst>
        <a:defRPr sz="2400" b="1">
          <a:solidFill>
            <a:srgbClr val="990000"/>
          </a:solidFill>
          <a:latin typeface="Verdana" pitchFamily="34" charset="0"/>
        </a:defRPr>
      </a:lvl5pPr>
      <a:lvl6pPr marL="457200" algn="l" rtl="0" fontAlgn="base">
        <a:spcBef>
          <a:spcPct val="0"/>
        </a:spcBef>
        <a:spcAft>
          <a:spcPct val="0"/>
        </a:spcAft>
        <a:tabLst>
          <a:tab pos="625475" algn="l"/>
        </a:tabLst>
        <a:defRPr sz="2400" b="1">
          <a:solidFill>
            <a:srgbClr val="990000"/>
          </a:solidFill>
          <a:latin typeface="Verdana" pitchFamily="34" charset="0"/>
        </a:defRPr>
      </a:lvl6pPr>
      <a:lvl7pPr marL="914400" algn="l" rtl="0" fontAlgn="base">
        <a:spcBef>
          <a:spcPct val="0"/>
        </a:spcBef>
        <a:spcAft>
          <a:spcPct val="0"/>
        </a:spcAft>
        <a:tabLst>
          <a:tab pos="625475" algn="l"/>
        </a:tabLst>
        <a:defRPr sz="2400" b="1">
          <a:solidFill>
            <a:srgbClr val="990000"/>
          </a:solidFill>
          <a:latin typeface="Verdana" pitchFamily="34" charset="0"/>
        </a:defRPr>
      </a:lvl7pPr>
      <a:lvl8pPr marL="1371600" algn="l" rtl="0" fontAlgn="base">
        <a:spcBef>
          <a:spcPct val="0"/>
        </a:spcBef>
        <a:spcAft>
          <a:spcPct val="0"/>
        </a:spcAft>
        <a:tabLst>
          <a:tab pos="625475" algn="l"/>
        </a:tabLst>
        <a:defRPr sz="2400" b="1">
          <a:solidFill>
            <a:srgbClr val="990000"/>
          </a:solidFill>
          <a:latin typeface="Verdana" pitchFamily="34" charset="0"/>
        </a:defRPr>
      </a:lvl8pPr>
      <a:lvl9pPr marL="1828800" algn="l" rtl="0" fontAlgn="base">
        <a:spcBef>
          <a:spcPct val="0"/>
        </a:spcBef>
        <a:spcAft>
          <a:spcPct val="0"/>
        </a:spcAft>
        <a:tabLst>
          <a:tab pos="625475" algn="l"/>
        </a:tabLst>
        <a:defRPr sz="2400" b="1">
          <a:solidFill>
            <a:srgbClr val="990000"/>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bwMode="auto">
          <a:xfrm>
            <a:off x="819150" y="2344738"/>
            <a:ext cx="6184900" cy="21542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402435" name="Line 3"/>
          <p:cNvSpPr>
            <a:spLocks noChangeShapeType="1"/>
          </p:cNvSpPr>
          <p:nvPr/>
        </p:nvSpPr>
        <p:spPr bwMode="auto">
          <a:xfrm>
            <a:off x="817563" y="4505325"/>
            <a:ext cx="6211887" cy="1588"/>
          </a:xfrm>
          <a:prstGeom prst="line">
            <a:avLst/>
          </a:prstGeom>
          <a:noFill/>
          <a:ln w="12700">
            <a:solidFill>
              <a:srgbClr val="777777"/>
            </a:solidFill>
            <a:round/>
            <a:headEnd/>
            <a:tailEnd/>
          </a:ln>
          <a:effectLst/>
        </p:spPr>
        <p:txBody>
          <a:bodyPr anchor="ctr"/>
          <a:lstStyle/>
          <a:p>
            <a:endParaRPr lang="tr-TR" sz="2000" dirty="0">
              <a:solidFill>
                <a:srgbClr val="000000"/>
              </a:solidFill>
            </a:endParaRPr>
          </a:p>
        </p:txBody>
      </p:sp>
      <p:sp>
        <p:nvSpPr>
          <p:cNvPr id="402437" name="Line 5"/>
          <p:cNvSpPr>
            <a:spLocks noChangeShapeType="1"/>
          </p:cNvSpPr>
          <p:nvPr/>
        </p:nvSpPr>
        <p:spPr bwMode="auto">
          <a:xfrm>
            <a:off x="817563" y="2344738"/>
            <a:ext cx="6211887" cy="1587"/>
          </a:xfrm>
          <a:prstGeom prst="line">
            <a:avLst/>
          </a:prstGeom>
          <a:noFill/>
          <a:ln w="12700">
            <a:solidFill>
              <a:srgbClr val="777777"/>
            </a:solidFill>
            <a:round/>
            <a:headEnd/>
            <a:tailEnd/>
          </a:ln>
          <a:effectLst/>
        </p:spPr>
        <p:txBody>
          <a:bodyPr anchor="ctr"/>
          <a:lstStyle/>
          <a:p>
            <a:endParaRPr lang="tr-TR" sz="2000" dirty="0">
              <a:solidFill>
                <a:srgbClr val="000000"/>
              </a:solidFill>
            </a:endParaRPr>
          </a:p>
        </p:txBody>
      </p:sp>
      <p:pic>
        <p:nvPicPr>
          <p:cNvPr id="7" name="Picture 10" descr="beyaz logo küçük"/>
          <p:cNvPicPr>
            <a:picLocks noChangeAspect="1" noChangeArrowheads="1"/>
          </p:cNvPicPr>
          <p:nvPr/>
        </p:nvPicPr>
        <p:blipFill>
          <a:blip r:embed="rId13" cstate="print"/>
          <a:srcRect/>
          <a:stretch>
            <a:fillRect/>
          </a:stretch>
        </p:blipFill>
        <p:spPr bwMode="auto">
          <a:xfrm>
            <a:off x="6588125" y="5934075"/>
            <a:ext cx="2557463" cy="9239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l" rtl="0" fontAlgn="base">
        <a:spcBef>
          <a:spcPct val="0"/>
        </a:spcBef>
        <a:spcAft>
          <a:spcPct val="0"/>
        </a:spcAft>
        <a:defRPr sz="2400" b="1">
          <a:solidFill>
            <a:srgbClr val="A50021"/>
          </a:solidFill>
          <a:latin typeface="+mj-lt"/>
          <a:ea typeface="+mj-ea"/>
          <a:cs typeface="+mj-cs"/>
        </a:defRPr>
      </a:lvl1pPr>
      <a:lvl2pPr algn="l" rtl="0" fontAlgn="base">
        <a:spcBef>
          <a:spcPct val="0"/>
        </a:spcBef>
        <a:spcAft>
          <a:spcPct val="0"/>
        </a:spcAft>
        <a:defRPr sz="2400" b="1">
          <a:solidFill>
            <a:srgbClr val="A50021"/>
          </a:solidFill>
          <a:latin typeface="Verdana" pitchFamily="34" charset="0"/>
        </a:defRPr>
      </a:lvl2pPr>
      <a:lvl3pPr algn="l" rtl="0" fontAlgn="base">
        <a:spcBef>
          <a:spcPct val="0"/>
        </a:spcBef>
        <a:spcAft>
          <a:spcPct val="0"/>
        </a:spcAft>
        <a:defRPr sz="2400" b="1">
          <a:solidFill>
            <a:srgbClr val="A50021"/>
          </a:solidFill>
          <a:latin typeface="Verdana" pitchFamily="34" charset="0"/>
        </a:defRPr>
      </a:lvl3pPr>
      <a:lvl4pPr algn="l" rtl="0" fontAlgn="base">
        <a:spcBef>
          <a:spcPct val="0"/>
        </a:spcBef>
        <a:spcAft>
          <a:spcPct val="0"/>
        </a:spcAft>
        <a:defRPr sz="2400" b="1">
          <a:solidFill>
            <a:srgbClr val="A50021"/>
          </a:solidFill>
          <a:latin typeface="Verdana" pitchFamily="34" charset="0"/>
        </a:defRPr>
      </a:lvl4pPr>
      <a:lvl5pPr algn="l" rtl="0" fontAlgn="base">
        <a:spcBef>
          <a:spcPct val="0"/>
        </a:spcBef>
        <a:spcAft>
          <a:spcPct val="0"/>
        </a:spcAft>
        <a:defRPr sz="2400" b="1">
          <a:solidFill>
            <a:srgbClr val="A50021"/>
          </a:solidFill>
          <a:latin typeface="Verdana" pitchFamily="34" charset="0"/>
        </a:defRPr>
      </a:lvl5pPr>
      <a:lvl6pPr marL="457200" algn="l" rtl="0" fontAlgn="base">
        <a:spcBef>
          <a:spcPct val="0"/>
        </a:spcBef>
        <a:spcAft>
          <a:spcPct val="0"/>
        </a:spcAft>
        <a:defRPr sz="2400" b="1">
          <a:solidFill>
            <a:srgbClr val="A50021"/>
          </a:solidFill>
          <a:latin typeface="Verdana" pitchFamily="34" charset="0"/>
        </a:defRPr>
      </a:lvl6pPr>
      <a:lvl7pPr marL="914400" algn="l" rtl="0" fontAlgn="base">
        <a:spcBef>
          <a:spcPct val="0"/>
        </a:spcBef>
        <a:spcAft>
          <a:spcPct val="0"/>
        </a:spcAft>
        <a:defRPr sz="2400" b="1">
          <a:solidFill>
            <a:srgbClr val="A50021"/>
          </a:solidFill>
          <a:latin typeface="Verdana" pitchFamily="34" charset="0"/>
        </a:defRPr>
      </a:lvl7pPr>
      <a:lvl8pPr marL="1371600" algn="l" rtl="0" fontAlgn="base">
        <a:spcBef>
          <a:spcPct val="0"/>
        </a:spcBef>
        <a:spcAft>
          <a:spcPct val="0"/>
        </a:spcAft>
        <a:defRPr sz="2400" b="1">
          <a:solidFill>
            <a:srgbClr val="A50021"/>
          </a:solidFill>
          <a:latin typeface="Verdana" pitchFamily="34" charset="0"/>
        </a:defRPr>
      </a:lvl8pPr>
      <a:lvl9pPr marL="1828800" algn="l" rtl="0" fontAlgn="base">
        <a:spcBef>
          <a:spcPct val="0"/>
        </a:spcBef>
        <a:spcAft>
          <a:spcPct val="0"/>
        </a:spcAft>
        <a:defRPr sz="2400" b="1">
          <a:solidFill>
            <a:srgbClr val="A50021"/>
          </a:solidFill>
          <a:latin typeface="Verdan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8" descr="beyaz logo küçük"/>
          <p:cNvPicPr>
            <a:picLocks noChangeAspect="1" noChangeArrowheads="1"/>
          </p:cNvPicPr>
          <p:nvPr/>
        </p:nvPicPr>
        <p:blipFill>
          <a:blip r:embed="rId13" cstate="print"/>
          <a:srcRect/>
          <a:stretch>
            <a:fillRect/>
          </a:stretch>
        </p:blipFill>
        <p:spPr bwMode="auto">
          <a:xfrm>
            <a:off x="6618288" y="5945188"/>
            <a:ext cx="2527300" cy="9128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819150" y="2344738"/>
            <a:ext cx="6184900" cy="2154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30723" name="Line 3"/>
          <p:cNvSpPr>
            <a:spLocks noChangeShapeType="1"/>
          </p:cNvSpPr>
          <p:nvPr/>
        </p:nvSpPr>
        <p:spPr bwMode="auto">
          <a:xfrm>
            <a:off x="817563" y="4505325"/>
            <a:ext cx="6211887" cy="1588"/>
          </a:xfrm>
          <a:prstGeom prst="line">
            <a:avLst/>
          </a:prstGeom>
          <a:noFill/>
          <a:ln w="12700">
            <a:solidFill>
              <a:srgbClr val="777777"/>
            </a:solidFill>
            <a:round/>
            <a:headEnd/>
            <a:tailEnd/>
          </a:ln>
          <a:effectLst/>
        </p:spPr>
        <p:txBody>
          <a:bodyPr anchor="ctr"/>
          <a:lstStyle/>
          <a:p>
            <a:pPr fontAlgn="base">
              <a:spcBef>
                <a:spcPct val="0"/>
              </a:spcBef>
              <a:spcAft>
                <a:spcPct val="0"/>
              </a:spcAft>
              <a:defRPr/>
            </a:pPr>
            <a:endParaRPr lang="tr-TR" b="1" dirty="0">
              <a:solidFill>
                <a:srgbClr val="000000"/>
              </a:solidFill>
            </a:endParaRPr>
          </a:p>
        </p:txBody>
      </p:sp>
      <p:sp>
        <p:nvSpPr>
          <p:cNvPr id="30725" name="Line 5"/>
          <p:cNvSpPr>
            <a:spLocks noChangeShapeType="1"/>
          </p:cNvSpPr>
          <p:nvPr/>
        </p:nvSpPr>
        <p:spPr bwMode="auto">
          <a:xfrm>
            <a:off x="817563" y="2344738"/>
            <a:ext cx="6211887" cy="1587"/>
          </a:xfrm>
          <a:prstGeom prst="line">
            <a:avLst/>
          </a:prstGeom>
          <a:noFill/>
          <a:ln w="12700">
            <a:solidFill>
              <a:srgbClr val="777777"/>
            </a:solidFill>
            <a:round/>
            <a:headEnd/>
            <a:tailEnd/>
          </a:ln>
          <a:effectLst/>
        </p:spPr>
        <p:txBody>
          <a:bodyPr anchor="ctr"/>
          <a:lstStyle/>
          <a:p>
            <a:pPr fontAlgn="base">
              <a:spcBef>
                <a:spcPct val="0"/>
              </a:spcBef>
              <a:spcAft>
                <a:spcPct val="0"/>
              </a:spcAft>
              <a:defRPr/>
            </a:pPr>
            <a:endParaRPr lang="tr-TR" b="1" dirty="0">
              <a:solidFill>
                <a:srgbClr val="000000"/>
              </a:solidFill>
            </a:endParaRPr>
          </a:p>
        </p:txBody>
      </p:sp>
      <p:pic>
        <p:nvPicPr>
          <p:cNvPr id="13319" name="Picture 10" descr="beyaz logo küçük"/>
          <p:cNvPicPr>
            <a:picLocks noChangeAspect="1" noChangeArrowheads="1"/>
          </p:cNvPicPr>
          <p:nvPr/>
        </p:nvPicPr>
        <p:blipFill>
          <a:blip r:embed="rId13" cstate="print"/>
          <a:srcRect/>
          <a:stretch>
            <a:fillRect/>
          </a:stretch>
        </p:blipFill>
        <p:spPr bwMode="auto">
          <a:xfrm>
            <a:off x="6588125" y="5934075"/>
            <a:ext cx="2557463" cy="923925"/>
          </a:xfrm>
          <a:prstGeom prst="rect">
            <a:avLst/>
          </a:prstGeom>
          <a:noFill/>
          <a:ln w="9525">
            <a:noFill/>
            <a:miter lim="800000"/>
            <a:headEnd/>
            <a:tailEnd/>
          </a:ln>
        </p:spPr>
      </p:pic>
    </p:spTree>
    <p:extLst>
      <p:ext uri="{BB962C8B-B14F-4D97-AF65-F5344CB8AC3E}">
        <p14:creationId xmlns:p14="http://schemas.microsoft.com/office/powerpoint/2010/main" val="261797196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dt="0"/>
  <p:txStyles>
    <p:titleStyle>
      <a:lvl1pPr algn="l" rtl="0" eaLnBrk="0" fontAlgn="base" hangingPunct="0">
        <a:spcBef>
          <a:spcPct val="0"/>
        </a:spcBef>
        <a:spcAft>
          <a:spcPct val="0"/>
        </a:spcAft>
        <a:defRPr sz="2400" b="1">
          <a:solidFill>
            <a:srgbClr val="A50021"/>
          </a:solidFill>
          <a:latin typeface="+mj-lt"/>
          <a:ea typeface="+mj-ea"/>
          <a:cs typeface="+mj-cs"/>
        </a:defRPr>
      </a:lvl1pPr>
      <a:lvl2pPr algn="l" rtl="0" eaLnBrk="0" fontAlgn="base" hangingPunct="0">
        <a:spcBef>
          <a:spcPct val="0"/>
        </a:spcBef>
        <a:spcAft>
          <a:spcPct val="0"/>
        </a:spcAft>
        <a:defRPr sz="2400" b="1">
          <a:solidFill>
            <a:srgbClr val="A50021"/>
          </a:solidFill>
          <a:latin typeface="Verdana" pitchFamily="34" charset="0"/>
          <a:cs typeface="Arial" charset="0"/>
        </a:defRPr>
      </a:lvl2pPr>
      <a:lvl3pPr algn="l" rtl="0" eaLnBrk="0" fontAlgn="base" hangingPunct="0">
        <a:spcBef>
          <a:spcPct val="0"/>
        </a:spcBef>
        <a:spcAft>
          <a:spcPct val="0"/>
        </a:spcAft>
        <a:defRPr sz="2400" b="1">
          <a:solidFill>
            <a:srgbClr val="A50021"/>
          </a:solidFill>
          <a:latin typeface="Verdana" pitchFamily="34" charset="0"/>
          <a:cs typeface="Arial" charset="0"/>
        </a:defRPr>
      </a:lvl3pPr>
      <a:lvl4pPr algn="l" rtl="0" eaLnBrk="0" fontAlgn="base" hangingPunct="0">
        <a:spcBef>
          <a:spcPct val="0"/>
        </a:spcBef>
        <a:spcAft>
          <a:spcPct val="0"/>
        </a:spcAft>
        <a:defRPr sz="2400" b="1">
          <a:solidFill>
            <a:srgbClr val="A50021"/>
          </a:solidFill>
          <a:latin typeface="Verdana" pitchFamily="34" charset="0"/>
          <a:cs typeface="Arial" charset="0"/>
        </a:defRPr>
      </a:lvl4pPr>
      <a:lvl5pPr algn="l" rtl="0" eaLnBrk="0" fontAlgn="base" hangingPunct="0">
        <a:spcBef>
          <a:spcPct val="0"/>
        </a:spcBef>
        <a:spcAft>
          <a:spcPct val="0"/>
        </a:spcAft>
        <a:defRPr sz="2400" b="1">
          <a:solidFill>
            <a:srgbClr val="A50021"/>
          </a:solidFill>
          <a:latin typeface="Verdana" pitchFamily="34" charset="0"/>
          <a:cs typeface="Arial" charset="0"/>
        </a:defRPr>
      </a:lvl5pPr>
      <a:lvl6pPr marL="457200" algn="l" rtl="0" fontAlgn="base">
        <a:spcBef>
          <a:spcPct val="0"/>
        </a:spcBef>
        <a:spcAft>
          <a:spcPct val="0"/>
        </a:spcAft>
        <a:defRPr sz="2400" b="1">
          <a:solidFill>
            <a:srgbClr val="A50021"/>
          </a:solidFill>
          <a:latin typeface="Verdana" pitchFamily="34" charset="0"/>
          <a:cs typeface="Arial" charset="0"/>
        </a:defRPr>
      </a:lvl6pPr>
      <a:lvl7pPr marL="914400" algn="l" rtl="0" fontAlgn="base">
        <a:spcBef>
          <a:spcPct val="0"/>
        </a:spcBef>
        <a:spcAft>
          <a:spcPct val="0"/>
        </a:spcAft>
        <a:defRPr sz="2400" b="1">
          <a:solidFill>
            <a:srgbClr val="A50021"/>
          </a:solidFill>
          <a:latin typeface="Verdana" pitchFamily="34" charset="0"/>
          <a:cs typeface="Arial" charset="0"/>
        </a:defRPr>
      </a:lvl7pPr>
      <a:lvl8pPr marL="1371600" algn="l" rtl="0" fontAlgn="base">
        <a:spcBef>
          <a:spcPct val="0"/>
        </a:spcBef>
        <a:spcAft>
          <a:spcPct val="0"/>
        </a:spcAft>
        <a:defRPr sz="2400" b="1">
          <a:solidFill>
            <a:srgbClr val="A50021"/>
          </a:solidFill>
          <a:latin typeface="Verdana" pitchFamily="34" charset="0"/>
          <a:cs typeface="Arial" charset="0"/>
        </a:defRPr>
      </a:lvl8pPr>
      <a:lvl9pPr marL="1828800" algn="l" rtl="0" fontAlgn="base">
        <a:spcBef>
          <a:spcPct val="0"/>
        </a:spcBef>
        <a:spcAft>
          <a:spcPct val="0"/>
        </a:spcAft>
        <a:defRPr sz="2400" b="1">
          <a:solidFill>
            <a:srgbClr val="A50021"/>
          </a:solidFill>
          <a:latin typeface="Verdana" pitchFamily="34"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819150" y="2344738"/>
            <a:ext cx="6184900" cy="2154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402435" name="Line 3"/>
          <p:cNvSpPr>
            <a:spLocks noChangeShapeType="1"/>
          </p:cNvSpPr>
          <p:nvPr/>
        </p:nvSpPr>
        <p:spPr bwMode="auto">
          <a:xfrm>
            <a:off x="817563" y="4505325"/>
            <a:ext cx="6211887" cy="1588"/>
          </a:xfrm>
          <a:prstGeom prst="line">
            <a:avLst/>
          </a:prstGeom>
          <a:noFill/>
          <a:ln w="12700">
            <a:solidFill>
              <a:srgbClr val="777777"/>
            </a:solidFill>
            <a:round/>
            <a:headEnd/>
            <a:tailEnd/>
          </a:ln>
          <a:effectLst/>
        </p:spPr>
        <p:txBody>
          <a:bodyPr anchor="ctr"/>
          <a:lstStyle/>
          <a:p>
            <a:pPr>
              <a:defRPr/>
            </a:pPr>
            <a:endParaRPr lang="tr-TR" sz="2000" dirty="0">
              <a:solidFill>
                <a:srgbClr val="000000"/>
              </a:solidFill>
              <a:cs typeface="Arial" charset="0"/>
            </a:endParaRPr>
          </a:p>
        </p:txBody>
      </p:sp>
      <p:sp>
        <p:nvSpPr>
          <p:cNvPr id="402437" name="Line 5"/>
          <p:cNvSpPr>
            <a:spLocks noChangeShapeType="1"/>
          </p:cNvSpPr>
          <p:nvPr/>
        </p:nvSpPr>
        <p:spPr bwMode="auto">
          <a:xfrm>
            <a:off x="817563" y="2344738"/>
            <a:ext cx="6211887" cy="1587"/>
          </a:xfrm>
          <a:prstGeom prst="line">
            <a:avLst/>
          </a:prstGeom>
          <a:noFill/>
          <a:ln w="12700">
            <a:solidFill>
              <a:srgbClr val="777777"/>
            </a:solidFill>
            <a:round/>
            <a:headEnd/>
            <a:tailEnd/>
          </a:ln>
          <a:effectLst/>
        </p:spPr>
        <p:txBody>
          <a:bodyPr anchor="ctr"/>
          <a:lstStyle/>
          <a:p>
            <a:pPr>
              <a:defRPr/>
            </a:pPr>
            <a:endParaRPr lang="tr-TR" sz="2000" dirty="0">
              <a:solidFill>
                <a:srgbClr val="000000"/>
              </a:solidFill>
              <a:cs typeface="Arial" charset="0"/>
            </a:endParaRPr>
          </a:p>
        </p:txBody>
      </p:sp>
      <p:pic>
        <p:nvPicPr>
          <p:cNvPr id="24583" name="Picture 10" descr="Resim2"/>
          <p:cNvPicPr>
            <a:picLocks noChangeAspect="1" noChangeArrowheads="1"/>
          </p:cNvPicPr>
          <p:nvPr/>
        </p:nvPicPr>
        <p:blipFill>
          <a:blip r:embed="rId13" cstate="print"/>
          <a:srcRect/>
          <a:stretch>
            <a:fillRect/>
          </a:stretch>
        </p:blipFill>
        <p:spPr bwMode="auto">
          <a:xfrm>
            <a:off x="6613525" y="5943600"/>
            <a:ext cx="2530475" cy="914400"/>
          </a:xfrm>
          <a:prstGeom prst="rect">
            <a:avLst/>
          </a:prstGeom>
          <a:noFill/>
          <a:ln w="9525">
            <a:noFill/>
            <a:miter lim="800000"/>
            <a:headEnd/>
            <a:tailEnd/>
          </a:ln>
        </p:spPr>
      </p:pic>
    </p:spTree>
    <p:extLst>
      <p:ext uri="{BB962C8B-B14F-4D97-AF65-F5344CB8AC3E}">
        <p14:creationId xmlns:p14="http://schemas.microsoft.com/office/powerpoint/2010/main" val="1700367860"/>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hdr="0" ftr="0" dt="0"/>
  <p:txStyles>
    <p:titleStyle>
      <a:lvl1pPr algn="l" rtl="0" eaLnBrk="0" fontAlgn="base" hangingPunct="0">
        <a:spcBef>
          <a:spcPct val="0"/>
        </a:spcBef>
        <a:spcAft>
          <a:spcPct val="0"/>
        </a:spcAft>
        <a:defRPr sz="2400" b="1">
          <a:solidFill>
            <a:srgbClr val="A50021"/>
          </a:solidFill>
          <a:latin typeface="+mj-lt"/>
          <a:ea typeface="+mj-ea"/>
          <a:cs typeface="+mj-cs"/>
        </a:defRPr>
      </a:lvl1pPr>
      <a:lvl2pPr algn="l" rtl="0" eaLnBrk="0" fontAlgn="base" hangingPunct="0">
        <a:spcBef>
          <a:spcPct val="0"/>
        </a:spcBef>
        <a:spcAft>
          <a:spcPct val="0"/>
        </a:spcAft>
        <a:defRPr sz="2400" b="1">
          <a:solidFill>
            <a:srgbClr val="A50021"/>
          </a:solidFill>
          <a:latin typeface="Verdana" pitchFamily="34" charset="0"/>
        </a:defRPr>
      </a:lvl2pPr>
      <a:lvl3pPr algn="l" rtl="0" eaLnBrk="0" fontAlgn="base" hangingPunct="0">
        <a:spcBef>
          <a:spcPct val="0"/>
        </a:spcBef>
        <a:spcAft>
          <a:spcPct val="0"/>
        </a:spcAft>
        <a:defRPr sz="2400" b="1">
          <a:solidFill>
            <a:srgbClr val="A50021"/>
          </a:solidFill>
          <a:latin typeface="Verdana" pitchFamily="34" charset="0"/>
        </a:defRPr>
      </a:lvl3pPr>
      <a:lvl4pPr algn="l" rtl="0" eaLnBrk="0" fontAlgn="base" hangingPunct="0">
        <a:spcBef>
          <a:spcPct val="0"/>
        </a:spcBef>
        <a:spcAft>
          <a:spcPct val="0"/>
        </a:spcAft>
        <a:defRPr sz="2400" b="1">
          <a:solidFill>
            <a:srgbClr val="A50021"/>
          </a:solidFill>
          <a:latin typeface="Verdana" pitchFamily="34" charset="0"/>
        </a:defRPr>
      </a:lvl4pPr>
      <a:lvl5pPr algn="l" rtl="0" eaLnBrk="0" fontAlgn="base" hangingPunct="0">
        <a:spcBef>
          <a:spcPct val="0"/>
        </a:spcBef>
        <a:spcAft>
          <a:spcPct val="0"/>
        </a:spcAft>
        <a:defRPr sz="2400" b="1">
          <a:solidFill>
            <a:srgbClr val="A50021"/>
          </a:solidFill>
          <a:latin typeface="Verdana" pitchFamily="34" charset="0"/>
        </a:defRPr>
      </a:lvl5pPr>
      <a:lvl6pPr marL="457200" algn="l" rtl="0" fontAlgn="base">
        <a:spcBef>
          <a:spcPct val="0"/>
        </a:spcBef>
        <a:spcAft>
          <a:spcPct val="0"/>
        </a:spcAft>
        <a:defRPr sz="2400" b="1">
          <a:solidFill>
            <a:srgbClr val="A50021"/>
          </a:solidFill>
          <a:latin typeface="Verdana" pitchFamily="34" charset="0"/>
        </a:defRPr>
      </a:lvl6pPr>
      <a:lvl7pPr marL="914400" algn="l" rtl="0" fontAlgn="base">
        <a:spcBef>
          <a:spcPct val="0"/>
        </a:spcBef>
        <a:spcAft>
          <a:spcPct val="0"/>
        </a:spcAft>
        <a:defRPr sz="2400" b="1">
          <a:solidFill>
            <a:srgbClr val="A50021"/>
          </a:solidFill>
          <a:latin typeface="Verdana" pitchFamily="34" charset="0"/>
        </a:defRPr>
      </a:lvl7pPr>
      <a:lvl8pPr marL="1371600" algn="l" rtl="0" fontAlgn="base">
        <a:spcBef>
          <a:spcPct val="0"/>
        </a:spcBef>
        <a:spcAft>
          <a:spcPct val="0"/>
        </a:spcAft>
        <a:defRPr sz="2400" b="1">
          <a:solidFill>
            <a:srgbClr val="A50021"/>
          </a:solidFill>
          <a:latin typeface="Verdana" pitchFamily="34" charset="0"/>
        </a:defRPr>
      </a:lvl8pPr>
      <a:lvl9pPr marL="1828800" algn="l" rtl="0" fontAlgn="base">
        <a:spcBef>
          <a:spcPct val="0"/>
        </a:spcBef>
        <a:spcAft>
          <a:spcPct val="0"/>
        </a:spcAft>
        <a:defRPr sz="2400" b="1">
          <a:solidFill>
            <a:srgbClr val="A50021"/>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bwMode="auto">
          <a:xfrm>
            <a:off x="804863" y="2414588"/>
            <a:ext cx="5041900" cy="20240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8439" name="Line 7"/>
          <p:cNvSpPr>
            <a:spLocks noChangeShapeType="1"/>
          </p:cNvSpPr>
          <p:nvPr/>
        </p:nvSpPr>
        <p:spPr bwMode="auto">
          <a:xfrm>
            <a:off x="793750" y="2357438"/>
            <a:ext cx="5041900" cy="0"/>
          </a:xfrm>
          <a:prstGeom prst="line">
            <a:avLst/>
          </a:prstGeom>
          <a:noFill/>
          <a:ln w="19050">
            <a:solidFill>
              <a:srgbClr val="808080"/>
            </a:solidFill>
            <a:round/>
            <a:headEnd/>
            <a:tailEnd/>
          </a:ln>
        </p:spPr>
        <p:txBody>
          <a:bodyPr/>
          <a:lstStyle/>
          <a:p>
            <a:pPr>
              <a:defRPr/>
            </a:pPr>
            <a:endParaRPr lang="tr-TR" dirty="0">
              <a:solidFill>
                <a:srgbClr val="000000"/>
              </a:solidFill>
            </a:endParaRPr>
          </a:p>
        </p:txBody>
      </p:sp>
      <p:sp>
        <p:nvSpPr>
          <p:cNvPr id="18440" name="Line 8"/>
          <p:cNvSpPr>
            <a:spLocks noChangeShapeType="1"/>
          </p:cNvSpPr>
          <p:nvPr/>
        </p:nvSpPr>
        <p:spPr bwMode="auto">
          <a:xfrm>
            <a:off x="793750" y="4500563"/>
            <a:ext cx="5041900" cy="0"/>
          </a:xfrm>
          <a:prstGeom prst="line">
            <a:avLst/>
          </a:prstGeom>
          <a:noFill/>
          <a:ln w="19050">
            <a:solidFill>
              <a:srgbClr val="808080"/>
            </a:solidFill>
            <a:round/>
            <a:headEnd/>
            <a:tailEnd/>
          </a:ln>
        </p:spPr>
        <p:txBody>
          <a:bodyPr/>
          <a:lstStyle/>
          <a:p>
            <a:pPr>
              <a:defRPr/>
            </a:pPr>
            <a:endParaRPr lang="tr-TR" dirty="0">
              <a:solidFill>
                <a:srgbClr val="000000"/>
              </a:solidFill>
            </a:endParaRPr>
          </a:p>
        </p:txBody>
      </p:sp>
      <p:pic>
        <p:nvPicPr>
          <p:cNvPr id="11" name="Picture 35"/>
          <p:cNvPicPr>
            <a:picLocks noChangeAspect="1" noChangeArrowheads="1"/>
          </p:cNvPicPr>
          <p:nvPr/>
        </p:nvPicPr>
        <p:blipFill>
          <a:blip r:embed="rId3" cstate="email"/>
          <a:srcRect/>
          <a:stretch>
            <a:fillRect/>
          </a:stretch>
        </p:blipFill>
        <p:spPr bwMode="auto">
          <a:xfrm>
            <a:off x="6618060" y="5959248"/>
            <a:ext cx="2484000" cy="899017"/>
          </a:xfrm>
          <a:prstGeom prst="rect">
            <a:avLst/>
          </a:prstGeom>
          <a:noFill/>
          <a:ln w="9525">
            <a:noFill/>
            <a:miter lim="800000"/>
            <a:headEnd/>
            <a:tailEnd/>
          </a:ln>
        </p:spPr>
      </p:pic>
    </p:spTree>
    <p:extLst>
      <p:ext uri="{BB962C8B-B14F-4D97-AF65-F5344CB8AC3E}">
        <p14:creationId xmlns:p14="http://schemas.microsoft.com/office/powerpoint/2010/main" val="1423647560"/>
      </p:ext>
    </p:extLst>
  </p:cSld>
  <p:clrMap bg1="lt1" tx1="dk1" bg2="lt2" tx2="dk2" accent1="accent1" accent2="accent2" accent3="accent3" accent4="accent4" accent5="accent5" accent6="accent6" hlink="hlink" folHlink="folHlink"/>
  <p:sldLayoutIdLst>
    <p:sldLayoutId id="2147483848" r:id="rId1"/>
  </p:sldLayoutIdLst>
  <p:hf hdr="0" ftr="0" dt="0"/>
  <p:txStyles>
    <p:titleStyle>
      <a:lvl1pPr algn="l" rtl="0" eaLnBrk="0" fontAlgn="base" hangingPunct="0">
        <a:spcBef>
          <a:spcPct val="0"/>
        </a:spcBef>
        <a:spcAft>
          <a:spcPct val="0"/>
        </a:spcAft>
        <a:tabLst>
          <a:tab pos="625475" algn="l"/>
        </a:tabLst>
        <a:defRPr sz="2400" b="1">
          <a:solidFill>
            <a:srgbClr val="990000"/>
          </a:solidFill>
          <a:latin typeface="+mj-lt"/>
          <a:ea typeface="+mj-ea"/>
          <a:cs typeface="+mj-cs"/>
        </a:defRPr>
      </a:lvl1pPr>
      <a:lvl2pPr algn="l" rtl="0" eaLnBrk="0" fontAlgn="base" hangingPunct="0">
        <a:spcBef>
          <a:spcPct val="0"/>
        </a:spcBef>
        <a:spcAft>
          <a:spcPct val="0"/>
        </a:spcAft>
        <a:tabLst>
          <a:tab pos="625475" algn="l"/>
        </a:tabLst>
        <a:defRPr sz="2400" b="1">
          <a:solidFill>
            <a:srgbClr val="990000"/>
          </a:solidFill>
          <a:latin typeface="Verdana" pitchFamily="34" charset="0"/>
        </a:defRPr>
      </a:lvl2pPr>
      <a:lvl3pPr algn="l" rtl="0" eaLnBrk="0" fontAlgn="base" hangingPunct="0">
        <a:spcBef>
          <a:spcPct val="0"/>
        </a:spcBef>
        <a:spcAft>
          <a:spcPct val="0"/>
        </a:spcAft>
        <a:tabLst>
          <a:tab pos="625475" algn="l"/>
        </a:tabLst>
        <a:defRPr sz="2400" b="1">
          <a:solidFill>
            <a:srgbClr val="990000"/>
          </a:solidFill>
          <a:latin typeface="Verdana" pitchFamily="34" charset="0"/>
        </a:defRPr>
      </a:lvl3pPr>
      <a:lvl4pPr algn="l" rtl="0" eaLnBrk="0" fontAlgn="base" hangingPunct="0">
        <a:spcBef>
          <a:spcPct val="0"/>
        </a:spcBef>
        <a:spcAft>
          <a:spcPct val="0"/>
        </a:spcAft>
        <a:tabLst>
          <a:tab pos="625475" algn="l"/>
        </a:tabLst>
        <a:defRPr sz="2400" b="1">
          <a:solidFill>
            <a:srgbClr val="990000"/>
          </a:solidFill>
          <a:latin typeface="Verdana" pitchFamily="34" charset="0"/>
        </a:defRPr>
      </a:lvl4pPr>
      <a:lvl5pPr algn="l" rtl="0" eaLnBrk="0" fontAlgn="base" hangingPunct="0">
        <a:spcBef>
          <a:spcPct val="0"/>
        </a:spcBef>
        <a:spcAft>
          <a:spcPct val="0"/>
        </a:spcAft>
        <a:tabLst>
          <a:tab pos="625475" algn="l"/>
        </a:tabLst>
        <a:defRPr sz="2400" b="1">
          <a:solidFill>
            <a:srgbClr val="990000"/>
          </a:solidFill>
          <a:latin typeface="Verdana" pitchFamily="34" charset="0"/>
        </a:defRPr>
      </a:lvl5pPr>
      <a:lvl6pPr marL="457200" algn="l" rtl="0" fontAlgn="base">
        <a:spcBef>
          <a:spcPct val="0"/>
        </a:spcBef>
        <a:spcAft>
          <a:spcPct val="0"/>
        </a:spcAft>
        <a:tabLst>
          <a:tab pos="625475" algn="l"/>
        </a:tabLst>
        <a:defRPr sz="2400" b="1">
          <a:solidFill>
            <a:srgbClr val="990000"/>
          </a:solidFill>
          <a:latin typeface="Verdana" pitchFamily="34" charset="0"/>
        </a:defRPr>
      </a:lvl6pPr>
      <a:lvl7pPr marL="914400" algn="l" rtl="0" fontAlgn="base">
        <a:spcBef>
          <a:spcPct val="0"/>
        </a:spcBef>
        <a:spcAft>
          <a:spcPct val="0"/>
        </a:spcAft>
        <a:tabLst>
          <a:tab pos="625475" algn="l"/>
        </a:tabLst>
        <a:defRPr sz="2400" b="1">
          <a:solidFill>
            <a:srgbClr val="990000"/>
          </a:solidFill>
          <a:latin typeface="Verdana" pitchFamily="34" charset="0"/>
        </a:defRPr>
      </a:lvl7pPr>
      <a:lvl8pPr marL="1371600" algn="l" rtl="0" fontAlgn="base">
        <a:spcBef>
          <a:spcPct val="0"/>
        </a:spcBef>
        <a:spcAft>
          <a:spcPct val="0"/>
        </a:spcAft>
        <a:tabLst>
          <a:tab pos="625475" algn="l"/>
        </a:tabLst>
        <a:defRPr sz="2400" b="1">
          <a:solidFill>
            <a:srgbClr val="990000"/>
          </a:solidFill>
          <a:latin typeface="Verdana" pitchFamily="34" charset="0"/>
        </a:defRPr>
      </a:lvl8pPr>
      <a:lvl9pPr marL="1828800" algn="l" rtl="0" fontAlgn="base">
        <a:spcBef>
          <a:spcPct val="0"/>
        </a:spcBef>
        <a:spcAft>
          <a:spcPct val="0"/>
        </a:spcAft>
        <a:tabLst>
          <a:tab pos="625475" algn="l"/>
        </a:tabLst>
        <a:defRPr sz="2400" b="1">
          <a:solidFill>
            <a:srgbClr val="990000"/>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819150" y="2344738"/>
            <a:ext cx="6184900" cy="2154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20483" name="Line 3"/>
          <p:cNvSpPr>
            <a:spLocks noChangeShapeType="1"/>
          </p:cNvSpPr>
          <p:nvPr/>
        </p:nvSpPr>
        <p:spPr bwMode="auto">
          <a:xfrm>
            <a:off x="817563" y="4505325"/>
            <a:ext cx="6211887" cy="1588"/>
          </a:xfrm>
          <a:prstGeom prst="line">
            <a:avLst/>
          </a:prstGeom>
          <a:noFill/>
          <a:ln w="12700">
            <a:solidFill>
              <a:srgbClr val="777777"/>
            </a:solidFill>
            <a:round/>
            <a:headEnd/>
            <a:tailEnd/>
          </a:ln>
          <a:effectLst/>
        </p:spPr>
        <p:txBody>
          <a:bodyPr anchor="ctr"/>
          <a:lstStyle/>
          <a:p>
            <a:pPr fontAlgn="base">
              <a:spcBef>
                <a:spcPct val="0"/>
              </a:spcBef>
              <a:spcAft>
                <a:spcPct val="0"/>
              </a:spcAft>
              <a:defRPr/>
            </a:pPr>
            <a:endParaRPr lang="tr-TR" b="1" dirty="0">
              <a:solidFill>
                <a:srgbClr val="000000"/>
              </a:solidFill>
              <a:cs typeface="Arial" charset="0"/>
            </a:endParaRPr>
          </a:p>
        </p:txBody>
      </p:sp>
      <p:sp>
        <p:nvSpPr>
          <p:cNvPr id="20485" name="Line 5"/>
          <p:cNvSpPr>
            <a:spLocks noChangeShapeType="1"/>
          </p:cNvSpPr>
          <p:nvPr/>
        </p:nvSpPr>
        <p:spPr bwMode="auto">
          <a:xfrm>
            <a:off x="817563" y="2344738"/>
            <a:ext cx="6211887" cy="1587"/>
          </a:xfrm>
          <a:prstGeom prst="line">
            <a:avLst/>
          </a:prstGeom>
          <a:noFill/>
          <a:ln w="12700">
            <a:solidFill>
              <a:srgbClr val="777777"/>
            </a:solidFill>
            <a:round/>
            <a:headEnd/>
            <a:tailEnd/>
          </a:ln>
          <a:effectLst/>
        </p:spPr>
        <p:txBody>
          <a:bodyPr anchor="ctr"/>
          <a:lstStyle/>
          <a:p>
            <a:pPr fontAlgn="base">
              <a:spcBef>
                <a:spcPct val="0"/>
              </a:spcBef>
              <a:spcAft>
                <a:spcPct val="0"/>
              </a:spcAft>
              <a:defRPr/>
            </a:pPr>
            <a:endParaRPr lang="tr-TR" b="1" dirty="0">
              <a:solidFill>
                <a:srgbClr val="000000"/>
              </a:solidFill>
              <a:cs typeface="Arial" charset="0"/>
            </a:endParaRPr>
          </a:p>
        </p:txBody>
      </p:sp>
      <p:pic>
        <p:nvPicPr>
          <p:cNvPr id="18439" name="Picture 8" descr="beyaz logo küçük"/>
          <p:cNvPicPr>
            <a:picLocks noChangeAspect="1" noChangeArrowheads="1"/>
          </p:cNvPicPr>
          <p:nvPr/>
        </p:nvPicPr>
        <p:blipFill>
          <a:blip r:embed="rId13" cstate="print"/>
          <a:srcRect/>
          <a:stretch>
            <a:fillRect/>
          </a:stretch>
        </p:blipFill>
        <p:spPr bwMode="auto">
          <a:xfrm>
            <a:off x="6618288" y="5945188"/>
            <a:ext cx="2527300" cy="912812"/>
          </a:xfrm>
          <a:prstGeom prst="rect">
            <a:avLst/>
          </a:prstGeom>
          <a:noFill/>
          <a:ln w="9525">
            <a:noFill/>
            <a:miter lim="800000"/>
            <a:headEnd/>
            <a:tailEnd/>
          </a:ln>
        </p:spPr>
      </p:pic>
    </p:spTree>
    <p:extLst>
      <p:ext uri="{BB962C8B-B14F-4D97-AF65-F5344CB8AC3E}">
        <p14:creationId xmlns:p14="http://schemas.microsoft.com/office/powerpoint/2010/main" val="3288542970"/>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l" rtl="0" eaLnBrk="0" fontAlgn="base" hangingPunct="0">
        <a:spcBef>
          <a:spcPct val="0"/>
        </a:spcBef>
        <a:spcAft>
          <a:spcPct val="0"/>
        </a:spcAft>
        <a:defRPr sz="2400" b="1">
          <a:solidFill>
            <a:srgbClr val="A50021"/>
          </a:solidFill>
          <a:latin typeface="+mj-lt"/>
          <a:ea typeface="+mj-ea"/>
          <a:cs typeface="+mj-cs"/>
        </a:defRPr>
      </a:lvl1pPr>
      <a:lvl2pPr algn="l" rtl="0" eaLnBrk="0" fontAlgn="base" hangingPunct="0">
        <a:spcBef>
          <a:spcPct val="0"/>
        </a:spcBef>
        <a:spcAft>
          <a:spcPct val="0"/>
        </a:spcAft>
        <a:defRPr sz="2400" b="1">
          <a:solidFill>
            <a:srgbClr val="A50021"/>
          </a:solidFill>
          <a:latin typeface="Verdana" pitchFamily="34" charset="0"/>
        </a:defRPr>
      </a:lvl2pPr>
      <a:lvl3pPr algn="l" rtl="0" eaLnBrk="0" fontAlgn="base" hangingPunct="0">
        <a:spcBef>
          <a:spcPct val="0"/>
        </a:spcBef>
        <a:spcAft>
          <a:spcPct val="0"/>
        </a:spcAft>
        <a:defRPr sz="2400" b="1">
          <a:solidFill>
            <a:srgbClr val="A50021"/>
          </a:solidFill>
          <a:latin typeface="Verdana" pitchFamily="34" charset="0"/>
        </a:defRPr>
      </a:lvl3pPr>
      <a:lvl4pPr algn="l" rtl="0" eaLnBrk="0" fontAlgn="base" hangingPunct="0">
        <a:spcBef>
          <a:spcPct val="0"/>
        </a:spcBef>
        <a:spcAft>
          <a:spcPct val="0"/>
        </a:spcAft>
        <a:defRPr sz="2400" b="1">
          <a:solidFill>
            <a:srgbClr val="A50021"/>
          </a:solidFill>
          <a:latin typeface="Verdana" pitchFamily="34" charset="0"/>
        </a:defRPr>
      </a:lvl4pPr>
      <a:lvl5pPr algn="l" rtl="0" eaLnBrk="0" fontAlgn="base" hangingPunct="0">
        <a:spcBef>
          <a:spcPct val="0"/>
        </a:spcBef>
        <a:spcAft>
          <a:spcPct val="0"/>
        </a:spcAft>
        <a:defRPr sz="2400" b="1">
          <a:solidFill>
            <a:srgbClr val="A50021"/>
          </a:solidFill>
          <a:latin typeface="Verdana" pitchFamily="34" charset="0"/>
        </a:defRPr>
      </a:lvl5pPr>
      <a:lvl6pPr marL="457200" algn="l" rtl="0" fontAlgn="base">
        <a:spcBef>
          <a:spcPct val="0"/>
        </a:spcBef>
        <a:spcAft>
          <a:spcPct val="0"/>
        </a:spcAft>
        <a:defRPr sz="2400" b="1">
          <a:solidFill>
            <a:srgbClr val="A50021"/>
          </a:solidFill>
          <a:latin typeface="Verdana" pitchFamily="34" charset="0"/>
        </a:defRPr>
      </a:lvl6pPr>
      <a:lvl7pPr marL="914400" algn="l" rtl="0" fontAlgn="base">
        <a:spcBef>
          <a:spcPct val="0"/>
        </a:spcBef>
        <a:spcAft>
          <a:spcPct val="0"/>
        </a:spcAft>
        <a:defRPr sz="2400" b="1">
          <a:solidFill>
            <a:srgbClr val="A50021"/>
          </a:solidFill>
          <a:latin typeface="Verdana" pitchFamily="34" charset="0"/>
        </a:defRPr>
      </a:lvl7pPr>
      <a:lvl8pPr marL="1371600" algn="l" rtl="0" fontAlgn="base">
        <a:spcBef>
          <a:spcPct val="0"/>
        </a:spcBef>
        <a:spcAft>
          <a:spcPct val="0"/>
        </a:spcAft>
        <a:defRPr sz="2400" b="1">
          <a:solidFill>
            <a:srgbClr val="A50021"/>
          </a:solidFill>
          <a:latin typeface="Verdana" pitchFamily="34" charset="0"/>
        </a:defRPr>
      </a:lvl8pPr>
      <a:lvl9pPr marL="1828800" algn="l" rtl="0" fontAlgn="base">
        <a:spcBef>
          <a:spcPct val="0"/>
        </a:spcBef>
        <a:spcAft>
          <a:spcPct val="0"/>
        </a:spcAft>
        <a:defRPr sz="2400" b="1">
          <a:solidFill>
            <a:srgbClr val="A50021"/>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8434" name="Picture 2" descr="beyaz logo küçük"/>
          <p:cNvPicPr>
            <a:picLocks noChangeAspect="1" noChangeArrowheads="1"/>
          </p:cNvPicPr>
          <p:nvPr/>
        </p:nvPicPr>
        <p:blipFill>
          <a:blip r:embed="rId13" cstate="print"/>
          <a:srcRect/>
          <a:stretch>
            <a:fillRect/>
          </a:stretch>
        </p:blipFill>
        <p:spPr bwMode="auto">
          <a:xfrm>
            <a:off x="6588125" y="5934075"/>
            <a:ext cx="2557463" cy="923925"/>
          </a:xfrm>
          <a:prstGeom prst="rect">
            <a:avLst/>
          </a:prstGeom>
          <a:noFill/>
          <a:ln w="9525">
            <a:noFill/>
            <a:miter lim="800000"/>
            <a:headEnd/>
            <a:tailEnd/>
          </a:ln>
        </p:spPr>
      </p:pic>
    </p:spTree>
    <p:extLst>
      <p:ext uri="{BB962C8B-B14F-4D97-AF65-F5344CB8AC3E}">
        <p14:creationId xmlns:p14="http://schemas.microsoft.com/office/powerpoint/2010/main" val="4188343797"/>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819150" y="2344738"/>
            <a:ext cx="6184900" cy="2154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733187" name="Line 3"/>
          <p:cNvSpPr>
            <a:spLocks noChangeShapeType="1"/>
          </p:cNvSpPr>
          <p:nvPr/>
        </p:nvSpPr>
        <p:spPr bwMode="auto">
          <a:xfrm>
            <a:off x="817563" y="4505325"/>
            <a:ext cx="6211887" cy="1588"/>
          </a:xfrm>
          <a:prstGeom prst="line">
            <a:avLst/>
          </a:prstGeom>
          <a:noFill/>
          <a:ln w="12700">
            <a:solidFill>
              <a:srgbClr val="777777"/>
            </a:solidFill>
            <a:round/>
            <a:headEnd/>
            <a:tailEnd/>
          </a:ln>
          <a:effectLst/>
        </p:spPr>
        <p:txBody>
          <a:bodyPr anchor="ctr"/>
          <a:lstStyle/>
          <a:p>
            <a:pPr algn="ctr">
              <a:defRPr/>
            </a:pPr>
            <a:endParaRPr lang="tr-TR" dirty="0">
              <a:solidFill>
                <a:srgbClr val="000000"/>
              </a:solidFill>
            </a:endParaRPr>
          </a:p>
        </p:txBody>
      </p:sp>
      <p:sp>
        <p:nvSpPr>
          <p:cNvPr id="733188" name="Line 4"/>
          <p:cNvSpPr>
            <a:spLocks noChangeShapeType="1"/>
          </p:cNvSpPr>
          <p:nvPr/>
        </p:nvSpPr>
        <p:spPr bwMode="auto">
          <a:xfrm flipV="1">
            <a:off x="1270000" y="4518025"/>
            <a:ext cx="0" cy="2339975"/>
          </a:xfrm>
          <a:prstGeom prst="line">
            <a:avLst/>
          </a:prstGeom>
          <a:noFill/>
          <a:ln w="12700">
            <a:solidFill>
              <a:schemeClr val="bg2"/>
            </a:solidFill>
            <a:round/>
            <a:headEnd/>
            <a:tailEnd/>
          </a:ln>
          <a:effectLst/>
        </p:spPr>
        <p:txBody>
          <a:bodyPr/>
          <a:lstStyle/>
          <a:p>
            <a:pPr algn="ctr">
              <a:defRPr/>
            </a:pPr>
            <a:endParaRPr lang="tr-TR" dirty="0">
              <a:solidFill>
                <a:srgbClr val="000000"/>
              </a:solidFill>
            </a:endParaRPr>
          </a:p>
        </p:txBody>
      </p:sp>
      <p:sp>
        <p:nvSpPr>
          <p:cNvPr id="733189" name="Line 5"/>
          <p:cNvSpPr>
            <a:spLocks noChangeShapeType="1"/>
          </p:cNvSpPr>
          <p:nvPr/>
        </p:nvSpPr>
        <p:spPr bwMode="auto">
          <a:xfrm>
            <a:off x="817563" y="2344738"/>
            <a:ext cx="6211887" cy="1587"/>
          </a:xfrm>
          <a:prstGeom prst="line">
            <a:avLst/>
          </a:prstGeom>
          <a:noFill/>
          <a:ln w="12700">
            <a:solidFill>
              <a:srgbClr val="777777"/>
            </a:solidFill>
            <a:round/>
            <a:headEnd/>
            <a:tailEnd/>
          </a:ln>
          <a:effectLst/>
        </p:spPr>
        <p:txBody>
          <a:bodyPr anchor="ctr"/>
          <a:lstStyle/>
          <a:p>
            <a:pPr algn="ctr">
              <a:defRPr/>
            </a:pPr>
            <a:endParaRPr lang="tr-TR" dirty="0">
              <a:solidFill>
                <a:srgbClr val="000000"/>
              </a:solidFill>
            </a:endParaRPr>
          </a:p>
        </p:txBody>
      </p:sp>
      <p:sp>
        <p:nvSpPr>
          <p:cNvPr id="733190" name="Line 6"/>
          <p:cNvSpPr>
            <a:spLocks noChangeShapeType="1"/>
          </p:cNvSpPr>
          <p:nvPr/>
        </p:nvSpPr>
        <p:spPr bwMode="auto">
          <a:xfrm flipV="1">
            <a:off x="1270000" y="0"/>
            <a:ext cx="0" cy="2339975"/>
          </a:xfrm>
          <a:prstGeom prst="line">
            <a:avLst/>
          </a:prstGeom>
          <a:noFill/>
          <a:ln w="12700">
            <a:solidFill>
              <a:schemeClr val="bg2"/>
            </a:solidFill>
            <a:round/>
            <a:headEnd/>
            <a:tailEnd/>
          </a:ln>
          <a:effectLst/>
        </p:spPr>
        <p:txBody>
          <a:bodyPr/>
          <a:lstStyle/>
          <a:p>
            <a:pPr algn="ctr">
              <a:defRPr/>
            </a:pPr>
            <a:endParaRPr lang="tr-TR" dirty="0">
              <a:solidFill>
                <a:srgbClr val="000000"/>
              </a:solidFill>
            </a:endParaRPr>
          </a:p>
        </p:txBody>
      </p:sp>
      <p:pic>
        <p:nvPicPr>
          <p:cNvPr id="19463" name="Picture 11" descr="Resim2"/>
          <p:cNvPicPr>
            <a:picLocks noChangeAspect="1" noChangeArrowheads="1"/>
          </p:cNvPicPr>
          <p:nvPr/>
        </p:nvPicPr>
        <p:blipFill>
          <a:blip r:embed="rId13" cstate="print"/>
          <a:srcRect/>
          <a:stretch>
            <a:fillRect/>
          </a:stretch>
        </p:blipFill>
        <p:spPr bwMode="auto">
          <a:xfrm>
            <a:off x="6613525" y="5943600"/>
            <a:ext cx="2530475" cy="914400"/>
          </a:xfrm>
          <a:prstGeom prst="rect">
            <a:avLst/>
          </a:prstGeom>
          <a:noFill/>
          <a:ln w="9525">
            <a:noFill/>
            <a:miter lim="800000"/>
            <a:headEnd/>
            <a:tailEnd/>
          </a:ln>
        </p:spPr>
      </p:pic>
    </p:spTree>
    <p:extLst>
      <p:ext uri="{BB962C8B-B14F-4D97-AF65-F5344CB8AC3E}">
        <p14:creationId xmlns:p14="http://schemas.microsoft.com/office/powerpoint/2010/main" val="3857028063"/>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Lst>
  <p:hf hdr="0" ftr="0" dt="0"/>
  <p:txStyles>
    <p:titleStyle>
      <a:lvl1pPr algn="l" rtl="0" eaLnBrk="0" fontAlgn="base" hangingPunct="0">
        <a:spcBef>
          <a:spcPct val="0"/>
        </a:spcBef>
        <a:spcAft>
          <a:spcPct val="0"/>
        </a:spcAft>
        <a:defRPr sz="2400" b="1">
          <a:solidFill>
            <a:srgbClr val="A50021"/>
          </a:solidFill>
          <a:latin typeface="+mj-lt"/>
          <a:ea typeface="+mj-ea"/>
          <a:cs typeface="+mj-cs"/>
        </a:defRPr>
      </a:lvl1pPr>
      <a:lvl2pPr algn="l" rtl="0" eaLnBrk="0" fontAlgn="base" hangingPunct="0">
        <a:spcBef>
          <a:spcPct val="0"/>
        </a:spcBef>
        <a:spcAft>
          <a:spcPct val="0"/>
        </a:spcAft>
        <a:defRPr sz="2400" b="1">
          <a:solidFill>
            <a:srgbClr val="A50021"/>
          </a:solidFill>
          <a:latin typeface="Verdana" pitchFamily="34" charset="0"/>
          <a:cs typeface="Arial" charset="0"/>
        </a:defRPr>
      </a:lvl2pPr>
      <a:lvl3pPr algn="l" rtl="0" eaLnBrk="0" fontAlgn="base" hangingPunct="0">
        <a:spcBef>
          <a:spcPct val="0"/>
        </a:spcBef>
        <a:spcAft>
          <a:spcPct val="0"/>
        </a:spcAft>
        <a:defRPr sz="2400" b="1">
          <a:solidFill>
            <a:srgbClr val="A50021"/>
          </a:solidFill>
          <a:latin typeface="Verdana" pitchFamily="34" charset="0"/>
          <a:cs typeface="Arial" charset="0"/>
        </a:defRPr>
      </a:lvl3pPr>
      <a:lvl4pPr algn="l" rtl="0" eaLnBrk="0" fontAlgn="base" hangingPunct="0">
        <a:spcBef>
          <a:spcPct val="0"/>
        </a:spcBef>
        <a:spcAft>
          <a:spcPct val="0"/>
        </a:spcAft>
        <a:defRPr sz="2400" b="1">
          <a:solidFill>
            <a:srgbClr val="A50021"/>
          </a:solidFill>
          <a:latin typeface="Verdana" pitchFamily="34" charset="0"/>
          <a:cs typeface="Arial" charset="0"/>
        </a:defRPr>
      </a:lvl4pPr>
      <a:lvl5pPr algn="l" rtl="0" eaLnBrk="0" fontAlgn="base" hangingPunct="0">
        <a:spcBef>
          <a:spcPct val="0"/>
        </a:spcBef>
        <a:spcAft>
          <a:spcPct val="0"/>
        </a:spcAft>
        <a:defRPr sz="2400" b="1">
          <a:solidFill>
            <a:srgbClr val="A50021"/>
          </a:solidFill>
          <a:latin typeface="Verdana" pitchFamily="34" charset="0"/>
          <a:cs typeface="Arial" charset="0"/>
        </a:defRPr>
      </a:lvl5pPr>
      <a:lvl6pPr marL="457200" algn="l" rtl="0" fontAlgn="base">
        <a:spcBef>
          <a:spcPct val="0"/>
        </a:spcBef>
        <a:spcAft>
          <a:spcPct val="0"/>
        </a:spcAft>
        <a:defRPr sz="2400" b="1">
          <a:solidFill>
            <a:srgbClr val="A50021"/>
          </a:solidFill>
          <a:latin typeface="Verdana" pitchFamily="34" charset="0"/>
          <a:cs typeface="Arial" charset="0"/>
        </a:defRPr>
      </a:lvl6pPr>
      <a:lvl7pPr marL="914400" algn="l" rtl="0" fontAlgn="base">
        <a:spcBef>
          <a:spcPct val="0"/>
        </a:spcBef>
        <a:spcAft>
          <a:spcPct val="0"/>
        </a:spcAft>
        <a:defRPr sz="2400" b="1">
          <a:solidFill>
            <a:srgbClr val="A50021"/>
          </a:solidFill>
          <a:latin typeface="Verdana" pitchFamily="34" charset="0"/>
          <a:cs typeface="Arial" charset="0"/>
        </a:defRPr>
      </a:lvl7pPr>
      <a:lvl8pPr marL="1371600" algn="l" rtl="0" fontAlgn="base">
        <a:spcBef>
          <a:spcPct val="0"/>
        </a:spcBef>
        <a:spcAft>
          <a:spcPct val="0"/>
        </a:spcAft>
        <a:defRPr sz="2400" b="1">
          <a:solidFill>
            <a:srgbClr val="A50021"/>
          </a:solidFill>
          <a:latin typeface="Verdana" pitchFamily="34" charset="0"/>
          <a:cs typeface="Arial" charset="0"/>
        </a:defRPr>
      </a:lvl8pPr>
      <a:lvl9pPr marL="1828800" algn="l" rtl="0" fontAlgn="base">
        <a:spcBef>
          <a:spcPct val="0"/>
        </a:spcBef>
        <a:spcAft>
          <a:spcPct val="0"/>
        </a:spcAft>
        <a:defRPr sz="2400" b="1">
          <a:solidFill>
            <a:srgbClr val="A50021"/>
          </a:solidFill>
          <a:latin typeface="Verdana" pitchFamily="34"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444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pic>
        <p:nvPicPr>
          <p:cNvPr id="6" name="Picture 35"/>
          <p:cNvPicPr>
            <a:picLocks noChangeAspect="1" noChangeArrowheads="1"/>
          </p:cNvPicPr>
          <p:nvPr/>
        </p:nvPicPr>
        <p:blipFill>
          <a:blip r:embed="rId6"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81088"/>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9" name="Picture 2" descr="http://www.ayd.org.tr/Images/logo.jp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6"/>
          <p:cNvSpPr>
            <a:spLocks noGrp="1" noChangeArrowheads="1"/>
          </p:cNvSpPr>
          <p:nvPr>
            <p:ph type="sldNum" sz="quarter" idx="4"/>
          </p:nvPr>
        </p:nvSpPr>
        <p:spPr bwMode="auto">
          <a:xfrm>
            <a:off x="4067944" y="6562725"/>
            <a:ext cx="1087439"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spTree>
    <p:extLst>
      <p:ext uri="{BB962C8B-B14F-4D97-AF65-F5344CB8AC3E}">
        <p14:creationId xmlns:p14="http://schemas.microsoft.com/office/powerpoint/2010/main" val="2243798553"/>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271405"/>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067944" y="6562725"/>
            <a:ext cx="1087439"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pic>
        <p:nvPicPr>
          <p:cNvPr id="6" name="Picture 35"/>
          <p:cNvPicPr>
            <a:picLocks noChangeAspect="1" noChangeArrowheads="1"/>
          </p:cNvPicPr>
          <p:nvPr/>
        </p:nvPicPr>
        <p:blipFill>
          <a:blip r:embed="rId7"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81088"/>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10" name="Picture 2" descr="http://www.ayd.org.tr/Images/logo.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489384"/>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6" r:id="rId5"/>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273550" y="6562725"/>
            <a:ext cx="595313"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pic>
        <p:nvPicPr>
          <p:cNvPr id="6" name="Picture 35"/>
          <p:cNvPicPr>
            <a:picLocks noChangeAspect="1" noChangeArrowheads="1"/>
          </p:cNvPicPr>
          <p:nvPr/>
        </p:nvPicPr>
        <p:blipFill>
          <a:blip r:embed="rId6"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90613"/>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9" name="Picture 2" descr="http://www.ayd.org.tr/Images/logo.jp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95324"/>
      </p:ext>
    </p:extLst>
  </p:cSld>
  <p:clrMap bg1="lt1" tx1="dk1" bg2="lt2" tx2="dk2" accent1="accent1" accent2="accent2" accent3="accent3" accent4="accent4" accent5="accent5" accent6="accent6" hlink="hlink" folHlink="folHlink"/>
  <p:sldLayoutIdLst>
    <p:sldLayoutId id="2147484185" r:id="rId1"/>
    <p:sldLayoutId id="2147484187" r:id="rId2"/>
    <p:sldLayoutId id="2147484188" r:id="rId3"/>
    <p:sldLayoutId id="2147484189" r:id="rId4"/>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273550" y="6562725"/>
            <a:ext cx="595313"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pic>
        <p:nvPicPr>
          <p:cNvPr id="6" name="Picture 35"/>
          <p:cNvPicPr>
            <a:picLocks noChangeAspect="1" noChangeArrowheads="1"/>
          </p:cNvPicPr>
          <p:nvPr/>
        </p:nvPicPr>
        <p:blipFill>
          <a:blip r:embed="rId7"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90613"/>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9" name="Resim 8"/>
          <p:cNvPicPr>
            <a:picLocks noChangeAspect="1"/>
          </p:cNvPicPr>
          <p:nvPr userDrawn="1"/>
        </p:nvPicPr>
        <p:blipFill>
          <a:blip r:embed="rId8"/>
          <a:stretch>
            <a:fillRect/>
          </a:stretch>
        </p:blipFill>
        <p:spPr>
          <a:xfrm>
            <a:off x="41940" y="6140398"/>
            <a:ext cx="1793756" cy="689907"/>
          </a:xfrm>
          <a:prstGeom prst="rect">
            <a:avLst/>
          </a:prstGeom>
        </p:spPr>
      </p:pic>
    </p:spTree>
    <p:extLst>
      <p:ext uri="{BB962C8B-B14F-4D97-AF65-F5344CB8AC3E}">
        <p14:creationId xmlns:p14="http://schemas.microsoft.com/office/powerpoint/2010/main" val="776634397"/>
      </p:ext>
    </p:extLst>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273550" y="6562725"/>
            <a:ext cx="595313"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pic>
        <p:nvPicPr>
          <p:cNvPr id="6" name="Picture 35"/>
          <p:cNvPicPr>
            <a:picLocks noChangeAspect="1" noChangeArrowheads="1"/>
          </p:cNvPicPr>
          <p:nvPr/>
        </p:nvPicPr>
        <p:blipFill>
          <a:blip r:embed="rId7"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90613"/>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9" name="Picture 2" descr="http://www.ayd.org.tr/Images/logo.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996955"/>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211960" y="6453336"/>
            <a:ext cx="1008112"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pic>
        <p:nvPicPr>
          <p:cNvPr id="6" name="Picture 35"/>
          <p:cNvPicPr>
            <a:picLocks noChangeAspect="1" noChangeArrowheads="1"/>
          </p:cNvPicPr>
          <p:nvPr/>
        </p:nvPicPr>
        <p:blipFill>
          <a:blip r:embed="rId7"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81088"/>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9" name="Picture 2" descr="http://www.ayd.org.tr/Images/logo.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411513"/>
      </p:ext>
    </p:extLst>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334963"/>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Click to edit Master title style</a:t>
            </a:r>
          </a:p>
        </p:txBody>
      </p:sp>
      <p:sp>
        <p:nvSpPr>
          <p:cNvPr id="1027" name="Rectangle 3"/>
          <p:cNvSpPr>
            <a:spLocks noGrp="1" noChangeArrowheads="1"/>
          </p:cNvSpPr>
          <p:nvPr>
            <p:ph type="body" idx="1"/>
          </p:nvPr>
        </p:nvSpPr>
        <p:spPr bwMode="auto">
          <a:xfrm>
            <a:off x="228600" y="1311275"/>
            <a:ext cx="8686800" cy="487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
        <p:nvSpPr>
          <p:cNvPr id="1030" name="Rectangle 6"/>
          <p:cNvSpPr>
            <a:spLocks noGrp="1" noChangeArrowheads="1"/>
          </p:cNvSpPr>
          <p:nvPr>
            <p:ph type="sldNum" sz="quarter" idx="4"/>
          </p:nvPr>
        </p:nvSpPr>
        <p:spPr bwMode="auto">
          <a:xfrm>
            <a:off x="4067944" y="6562725"/>
            <a:ext cx="1087439" cy="295275"/>
          </a:xfrm>
          <a:prstGeom prst="rect">
            <a:avLst/>
          </a:prstGeom>
          <a:noFill/>
          <a:ln w="9525">
            <a:noFill/>
            <a:miter lim="800000"/>
            <a:headEnd/>
            <a:tailEnd/>
          </a:ln>
          <a:effectLst/>
        </p:spPr>
        <p:txBody>
          <a:bodyPr vert="horz" wrap="square" lIns="36000" tIns="36000" rIns="36000" bIns="36000" numCol="1" anchor="ctr" anchorCtr="1" compatLnSpc="1">
            <a:prstTxWarp prst="textNoShape">
              <a:avLst/>
            </a:prstTxWarp>
          </a:bodyPr>
          <a:lstStyle>
            <a:lvl1pPr algn="ctr">
              <a:defRPr sz="900">
                <a:latin typeface="+mn-lt"/>
                <a:cs typeface="+mn-cs"/>
              </a:defRPr>
            </a:lvl1pPr>
          </a:lstStyle>
          <a:p>
            <a:pPr>
              <a:defRPr/>
            </a:pPr>
            <a:fld id="{D49939CB-6E4F-4E06-87E6-55228A7599A3}" type="slidenum">
              <a:rPr lang="tr-TR" smtClean="0">
                <a:solidFill>
                  <a:srgbClr val="000000"/>
                </a:solidFill>
              </a:rPr>
              <a:pPr>
                <a:defRPr/>
              </a:pPr>
              <a:t>‹#›</a:t>
            </a:fld>
            <a:endParaRPr lang="tr-TR" dirty="0">
              <a:solidFill>
                <a:srgbClr val="000000"/>
              </a:solidFill>
            </a:endParaRPr>
          </a:p>
        </p:txBody>
      </p:sp>
      <p:pic>
        <p:nvPicPr>
          <p:cNvPr id="6" name="Picture 35"/>
          <p:cNvPicPr>
            <a:picLocks noChangeAspect="1" noChangeArrowheads="1"/>
          </p:cNvPicPr>
          <p:nvPr/>
        </p:nvPicPr>
        <p:blipFill>
          <a:blip r:embed="rId8" cstate="email"/>
          <a:srcRect/>
          <a:stretch>
            <a:fillRect/>
          </a:stretch>
        </p:blipFill>
        <p:spPr bwMode="auto">
          <a:xfrm>
            <a:off x="6618060" y="5959248"/>
            <a:ext cx="2484000" cy="899017"/>
          </a:xfrm>
          <a:prstGeom prst="rect">
            <a:avLst/>
          </a:prstGeom>
          <a:noFill/>
          <a:ln w="9525">
            <a:noFill/>
            <a:miter lim="800000"/>
            <a:headEnd/>
            <a:tailEnd/>
          </a:ln>
        </p:spPr>
      </p:pic>
      <p:sp>
        <p:nvSpPr>
          <p:cNvPr id="8" name="Line 5"/>
          <p:cNvSpPr>
            <a:spLocks noChangeShapeType="1"/>
          </p:cNvSpPr>
          <p:nvPr/>
        </p:nvSpPr>
        <p:spPr bwMode="auto">
          <a:xfrm>
            <a:off x="228600" y="1081088"/>
            <a:ext cx="8688388" cy="0"/>
          </a:xfrm>
          <a:prstGeom prst="line">
            <a:avLst/>
          </a:prstGeom>
          <a:noFill/>
          <a:ln w="9525">
            <a:solidFill>
              <a:schemeClr val="bg2"/>
            </a:solidFill>
            <a:round/>
            <a:headEnd/>
            <a:tailEnd/>
          </a:ln>
          <a:effectLst/>
        </p:spPr>
        <p:txBody>
          <a:bodyPr/>
          <a:lstStyle/>
          <a:p>
            <a:pPr>
              <a:defRPr/>
            </a:pPr>
            <a:endParaRPr lang="tr-TR" dirty="0">
              <a:solidFill>
                <a:srgbClr val="000000"/>
              </a:solidFill>
            </a:endParaRPr>
          </a:p>
        </p:txBody>
      </p:sp>
      <p:pic>
        <p:nvPicPr>
          <p:cNvPr id="10" name="Picture 2" descr="http://www.ayd.org.tr/Images/logo.jp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61412" y="6186488"/>
            <a:ext cx="1630288" cy="59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72409"/>
      </p:ext>
    </p:extLst>
  </p:cSld>
  <p:clrMap bg1="lt1" tx1="dk1" bg2="lt2" tx2="dk2" accent1="accent1" accent2="accent2" accent3="accent3" accent4="accent4" accent5="accent5" accent6="accent6" hlink="hlink" folHlink="folHlink"/>
  <p:sldLayoutIdLst>
    <p:sldLayoutId id="2147484209" r:id="rId1"/>
    <p:sldLayoutId id="2147484210" r:id="rId2"/>
    <p:sldLayoutId id="2147484211" r:id="rId3"/>
    <p:sldLayoutId id="2147484212" r:id="rId4"/>
    <p:sldLayoutId id="2147484213" r:id="rId5"/>
    <p:sldLayoutId id="2147484214" r:id="rId6"/>
  </p:sldLayoutIdLst>
  <p:hf hdr="0" ftr="0" dt="0"/>
  <p:txStyles>
    <p:title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p:titleStyle>
    <p:body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3.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8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21.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121.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126.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26.xml"/><Relationship Id="rId5" Type="http://schemas.openxmlformats.org/officeDocument/2006/relationships/chart" Target="../charts/chart10.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26.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chart" Target="../charts/chart13.xml"/><Relationship Id="rId1" Type="http://schemas.openxmlformats.org/officeDocument/2006/relationships/slideLayout" Target="../slideLayouts/slideLayout126.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26.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26.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_rels/slide2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3.xml"/><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3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4.xml"/><Relationship Id="rId1" Type="http://schemas.openxmlformats.org/officeDocument/2006/relationships/slideLayout" Target="../slideLayouts/slideLayout102.xml"/></Relationships>
</file>

<file path=ppt/slides/_rels/slide3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5.xml"/><Relationship Id="rId1" Type="http://schemas.openxmlformats.org/officeDocument/2006/relationships/slideLayout" Target="../slideLayouts/slideLayout86.xml"/><Relationship Id="rId5" Type="http://schemas.openxmlformats.org/officeDocument/2006/relationships/chart" Target="../charts/chart21.xml"/><Relationship Id="rId4" Type="http://schemas.openxmlformats.org/officeDocument/2006/relationships/chart" Target="../charts/chart20.xml"/></Relationships>
</file>

<file path=ppt/slides/_rels/slide34.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6.xml"/><Relationship Id="rId1" Type="http://schemas.openxmlformats.org/officeDocument/2006/relationships/slideLayout" Target="../slideLayouts/slideLayout86.xml"/><Relationship Id="rId5" Type="http://schemas.openxmlformats.org/officeDocument/2006/relationships/chart" Target="../charts/chart23.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4.xml"/></Relationships>
</file>

<file path=ppt/slides/_rels/slide4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0.xml"/><Relationship Id="rId1" Type="http://schemas.openxmlformats.org/officeDocument/2006/relationships/slideLayout" Target="../slideLayouts/slideLayout86.xml"/><Relationship Id="rId4" Type="http://schemas.openxmlformats.org/officeDocument/2006/relationships/chart" Target="../charts/chart25.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hart" Target="../charts/chart26.xml"/><Relationship Id="rId1" Type="http://schemas.openxmlformats.org/officeDocument/2006/relationships/slideLayout" Target="../slideLayouts/slideLayout86.xml"/></Relationships>
</file>

<file path=ppt/slides/_rels/slide51.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1.xml"/><Relationship Id="rId1" Type="http://schemas.openxmlformats.org/officeDocument/2006/relationships/slideLayout" Target="../slideLayouts/slideLayout86.xml"/></Relationships>
</file>

<file path=ppt/slides/_rels/slide52.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2.xml"/><Relationship Id="rId1" Type="http://schemas.openxmlformats.org/officeDocument/2006/relationships/slideLayout" Target="../slideLayouts/slideLayout86.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9.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9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5.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1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31.xml"/></Relationships>
</file>

<file path=ppt/slides/_rels/slide5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4.xml"/><Relationship Id="rId1" Type="http://schemas.openxmlformats.org/officeDocument/2006/relationships/slideLayout" Target="../slideLayouts/slideLayout8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4.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33.xml"/></Relationships>
</file>

<file path=ppt/slides/_rels/slide6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6.xml"/><Relationship Id="rId1" Type="http://schemas.openxmlformats.org/officeDocument/2006/relationships/slideLayout" Target="../slideLayouts/slideLayout86.xml"/><Relationship Id="rId4" Type="http://schemas.openxmlformats.org/officeDocument/2006/relationships/chart" Target="../charts/chart3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3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5.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3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subTitle" idx="1"/>
          </p:nvPr>
        </p:nvSpPr>
        <p:spPr>
          <a:xfrm>
            <a:off x="1371600" y="6377437"/>
            <a:ext cx="6400800" cy="431800"/>
          </a:xfrm>
        </p:spPr>
        <p:txBody>
          <a:bodyPr lIns="36000" tIns="36000" rIns="36000" bIns="36000" anchor="ctr" anchorCtr="1"/>
          <a:lstStyle/>
          <a:p>
            <a:pPr eaLnBrk="1" hangingPunct="1">
              <a:buFontTx/>
              <a:buNone/>
              <a:defRPr/>
            </a:pPr>
            <a:r>
              <a:rPr lang="tr-TR" sz="1600" dirty="0">
                <a:latin typeface="+mj-lt"/>
              </a:rPr>
              <a:t>Nisan 2017 | İstanbul</a:t>
            </a:r>
          </a:p>
        </p:txBody>
      </p:sp>
      <p:sp>
        <p:nvSpPr>
          <p:cNvPr id="29700" name="Text Box 5"/>
          <p:cNvSpPr txBox="1">
            <a:spLocks noChangeArrowheads="1"/>
          </p:cNvSpPr>
          <p:nvPr/>
        </p:nvSpPr>
        <p:spPr bwMode="auto">
          <a:xfrm>
            <a:off x="2530646" y="6074224"/>
            <a:ext cx="4082721" cy="338554"/>
          </a:xfrm>
          <a:prstGeom prst="rect">
            <a:avLst/>
          </a:prstGeom>
          <a:noFill/>
          <a:ln w="9525">
            <a:noFill/>
            <a:miter lim="800000"/>
            <a:headEnd/>
            <a:tailEnd/>
          </a:ln>
        </p:spPr>
        <p:txBody>
          <a:bodyPr wrap="none" anchor="ctr">
            <a:spAutoFit/>
          </a:bodyPr>
          <a:lstStyle/>
          <a:p>
            <a:pPr algn="ctr">
              <a:defRPr/>
            </a:pPr>
            <a:r>
              <a:rPr lang="tr-TR" sz="1600" dirty="0">
                <a:solidFill>
                  <a:schemeClr val="bg1"/>
                </a:solidFill>
                <a:latin typeface="+mj-lt"/>
              </a:rPr>
              <a:t>Kalitatif &amp; </a:t>
            </a:r>
            <a:r>
              <a:rPr lang="tr-TR" sz="1600" dirty="0">
                <a:solidFill>
                  <a:schemeClr val="bg1"/>
                </a:solidFill>
                <a:latin typeface="+mj-lt"/>
                <a:cs typeface="+mn-cs"/>
              </a:rPr>
              <a:t>Kantitatif Araştırma Raporu</a:t>
            </a:r>
          </a:p>
        </p:txBody>
      </p:sp>
      <p:pic>
        <p:nvPicPr>
          <p:cNvPr id="154626" name="Picture 2" descr="logo"/>
          <p:cNvPicPr>
            <a:picLocks noChangeAspect="1" noChangeArrowheads="1"/>
          </p:cNvPicPr>
          <p:nvPr/>
        </p:nvPicPr>
        <p:blipFill>
          <a:blip r:embed="rId3" cstate="print"/>
          <a:srcRect/>
          <a:stretch>
            <a:fillRect/>
          </a:stretch>
        </p:blipFill>
        <p:spPr bwMode="auto">
          <a:xfrm>
            <a:off x="155575" y="-280988"/>
            <a:ext cx="1333500" cy="590551"/>
          </a:xfrm>
          <a:prstGeom prst="rect">
            <a:avLst/>
          </a:prstGeom>
          <a:noFill/>
        </p:spPr>
      </p:pic>
      <p:sp>
        <p:nvSpPr>
          <p:cNvPr id="154628" name="AutoShape 4" descr="data:image/jpeg;base64,/9j/4AAQSkZJRgABAQAAAQABAAD/2wCEAAkGBxMREhAPEBIWFBQUFx8WFxcYFhwVFxocFRYZGhgaFxUfHCgiHR0lHBUYITEiJSkrLi4uFx80RD8sOSgtLi4BCgoKDg0OGxAQGzUlICY3NCwsNDIrNCwsLywsLCw0LCwsLC83LCwvLCw0LCwsLCwsLCwsLCwsLCwrLCwsLCwsLP/AABEIAIEAgQMBEQACEQEDEQH/xAAbAAEAAgMBAQAAAAAAAAAAAAAABQYBAgcEA//EAEEQAAEDAgEIBQkFBwUAAAAAAAEAAgMEERIFBgcTFyEx0kFRU5GTIjJSVGFxksHRYnOBobEUIzRCcqLCJDNDgvD/xAAaAQEAAgMBAAAAAAAAAAAAAAAABAYCAwUB/8QANBEAAQIDBAcHBAMBAQAAAAAAAAECAwQRBRRRkRIVITFSoeEGFjJBU4HRIjRhcrHB8BNx/9oADAMBAAIRAxEAPwDuKAIAgCAIAgCAIAgCAIAgCAIAgCAIAgCAIAgCAIAgCAIAgCAIAgCAIAgCAIAgCAIAgCAIAgCAIAgCAIAgCAIAgCAIAgCAIAgCAIAgCAIAgCAIAgCAICLyvlERNe5z8EcYu93Tc8Gt9v1Cza2pLloCxFRESqruT+1KRJpEp7m0MxHXjO/+5SEl34nfSwY9PE3Loa7RKfsJvEPMl3die6hj8aZdBtEp+wm8Q8yXd2I1DH40y6DaJT9hN4h5ku7sRqGPxpl0G0Sn7CbxDzJd34jUMfjTLoNolP2E3iHmS7vxGoY/GmXQbRKfsJvEPMl3fiNQx+NMug2iU/YTeIeZLu7Eahj8aZdBtEp+wm8Q8yXd+I1DH40y6DaJT9hN4h5ku7sRqGPxpl0G0Sn7CbxDzJd3YjUMfjTLoNolP2E3iHmS7uxGoY/GmXQbRKfsJvEPMl3diNQx+NMuhkaRKfsJvEPMl3fiNQx+NuXQtuQcuMnY2WJxdGThcHecwnhc9XDj1haHsVFopxZuTfBerHpRd6U3KhPrWc4oekg/6Ob74f4qRA8aFisP7pv6/Jz/ADRyVHV1LKeZ7mNcDYtsDcC4G8H2qXFerG1QstpTMSWgLFhpVUxwOgbLabtpu9nKot6dgVrvJMcDefyNltN203ezlS9OwHeSY4G8/kbLabtpu9nKl6dgO8kxwN5/JVc78x30bddG4yxdJtZzffbo9q3Qo6OWinYs22WTTtB6aLuSkjmvo6E8LJ6mRzA8Xa1oF7HgSSDx6rLGJM0WiEaft9YMVYcJqLTeq4k3supe1n72ci13p2Bz+8kzwt5/I2XUvaz97ORL07Ad5Jnhbz+TV+jCkAJM0wA3nymciXp2B6naOZVaI1vP5I7IejqGVrnSyyA4jhDS3c2/k4iWm7rcbLJ0yqbiTNW/FhuRGNT3rv8AOm3cSey6l7WfvZyLG9OwIveSZ4W8/kbLqXtZ+9nIl6dgO8kzwt5/I2XUvaz97ORL07Ad5Jnhbz+SlZ9ZAgoZI4oZHvcW4nhxBtv8ngBx3qRBiOelVO9ZM9Gm2OfEaiJuSnMntFZ/d1Q+0xapnxIc7tB44fudRUMqJQ9JP8HL98PkpEDxoWKw/um/r8nKYZXMc17CWuabgjcQR1KeqIqUUuTmo5Fa5KopcsmaSKllmzYZB6VsL/oe5RnSzV3HCj9n5d+2HsXkSMmkc/yucP8AoFruykRvZ/FOZIZoZ3yVVUIXOu3C42wgcLW3rCJB0W1I1pWUyWl1iIm2qeZZM5axgaIrglxuRx3e0e1amocuShOV2n5J/JKUTQI4w3cA0Wt7lipDiqqvVVOb5Rz4ngnlhe/zHkbmDhfd+VlJbA0kqhaYFjQo0Fr2pvTEzFpH9JzvgCXdwdYGCcyKy9nxLVYIGXbGXDFwDnbxu3cB7OlbWQEalVJkpY0OXrEdtdTZgnU6JmpNibJ7CFDcVe0G6KoRufecr6N8AY6weHE+SHcCOv3rZCh6aKS7Js9k0x6uTdTzIBukggby5x6sLR+a2XZTpL2fquzZ7qRuUNJNW8FsQZGOu2J3ed35La2Wam8lwez0sza+ruSf73KhU1DpHOkkcXOcblxNyVIRERKIduHDbDajWJREL/or8yq97FEmd6Fb7QeOH7nUlDKgUPST/By/fD5KRA8aFisP7pv6/JyZdAuh2DMCvpZqWONwjEsQwuDg3EbcHb+IK50ZrmuKPbECYhTDnJXRdtSlaf8AhZ9RT+jF3NWqqnJ04+K8z6QQwg+Q2MH7IF/yXi1MHuiqn1KtCAzlzeiLHOjLonO3FzT1jduKya+inRkZ6IjkR31ImJYMmx4YomnoYB3BYqtVOdHdpRHL+TSWOnJOIRX6b4b/AIptMmujImytPc01NN6MPc1e1ce6cfFeZ8so5v007Cx8TPY4ANcD0EEL1HuQzgz0eC7Sa5f6KxmdliOKSWGR4HlYQ4mwuwkWPVdZPYp1rSlXxGNiNT8+ylwldA+xeY3W4XLSte04jUjM8NUzNBDTejF3NXtVMtOPivM2OT4HC2qjI/paV5pKY/8AeMi+JczlGk3IcVNNG+BuBsoJLRwBaegdF78FOlnq5KKXKwp2JMQnNiLVW+ZI6K/MqvexYTO9CN2g8cP3OpKGVAoekn+Dl++HyUiB40LFYf3Tf1+TmOS8mS1MmqgZjfYm1wNw47yQFOc9GpVS2zExDl2acVaJ/sCwx6O648WMb73j5LSsyw5i29Jp5qvsfTZ1W/Y+NY3lmBhr+U/ORP5j5oVNJVCaYNwYHDc65ubW3fgtcWM1zaIc21bVl5mX/wCcPfVPIt+c78MF/tBRm7ziSKVikjSG7GH7I/ReEaJsepy/L+YlXPUTTMa3C91xdwupkOO1rURS3SdtS0GA2G5VqiYHmodH1YySN7msIa4E+UOgr10w1UVDbFt2VexWoq7fwdchbZrR1AfooRSnLVVU5HU5jTTyzPje1wMjj7ruJtxU1JhEREoXWHbUKFDa16LuT+DUaNqrrb/78V7em4HveGXwU9NBo9qY5GyEtNuj8PesHzCOSlDVGt6XiMVp0XIVK6Jha8WPeoqlXm4jYjqtKJpi86l9zv1ClynmWPsz4YnsfPRX5lV72JM70Mu0Hjh+51JQyoFD0kj/AEcv3w/xUiB40LFYf3Tf1+TmmQ8qvpJmVEdrt4g8CDxBU2IxHpRS1zcqyZhLCf5nTafSdSloL45Gu6QAHDvuoSyzypv7OTCL9LkVD67TKP0ZfhH1S7PMO7s1imZg6TKP0ZfhH1S7PHd2axTMqedufb6oCOBpjjG8k73E/ILdDl0Ta47VnWI2X+uItV5HtzS0hCCJsFU1zgzc17eNugOHTbrXkWXqtWke0bBWNEWJBWld6Lj+CwbTKP0ZfhH1Wq7POb3dmsUzG0yj9GX4R9Uuzx3dmsUzPBlbSdHgcKaNxeRYOfYNHtte5WTZZa7SRLdnImmixnJT8bys5sZ7SUrjrBrGu87fY+/3rbEl0duOtP2PDmE+haKXNmk2ktvZKD1YQfmtF2ecJezs15KmZttMo/Rl+EfVLs887uzWKZmr9JtJY2ZKT1YQPml2eep2dmvNUzOeZ25xOrptaW4WNGFjeNh1k9ZUuFD0ELPZ0g2ThaCLVV2qpadFfmVR9rP1WiZ8SHH7QeOH7nUVDKiRWWMmtla9j2Y45BZ7RxBH8zfwt3BZtdQmS0wsNyOatHJuX+lKM/R7T3NqiUewxm4/tUi8PwLAlux6eBM+pjZ7T+sSeGeVe3h+B7r2P6aZ9Rs9p/WZPDPKl4fgNfR/TTPqY2e0/rMnhnlS8PwGvo/AmfUzs9p/WJPDPKl4fgNex/TTPqNntP6zJ4Z5UvD8Br2P6aZ9Rs9p/WJPDPKl4fgNex/TTPqNntP6xJ4Z5UvD8Br2P6aZ9Rs9p/WZPDPKl4fgNex/TTPqY2fU/D9pk8M8qXh+A19H9NM+pnZ7T+syeGeVLw/Aa9j+mmfUbPaf1mTwzypeH4DXsf00z6jZ7T+syeGeVLw/Aa9j+mmfUDR7T+sSeGeVLw/Aa+j+mmfUt2QMiRwMbDE0tZfE4u3PeR7ONr26uACjveqrVTiTk4+M9XvWq7kpuQsK1nNITO1lQYYxR31utZvucNsXlayxBLLcQgImmhqZJ2CRtTHE6BrXAyG7ZS+TGQ5j7XthN7WtayA0o6atc6j1rpjvlExJLBhYWtiJaxws5zWud73G/UgNqKGsNE5rhKZS5msDnHGY8Y1rWEuIxmPELiwuR0oD4PpKlp1TG1DIDOXMLHHFHE1sZcwjFcl8geBivhaXHduCA2jZWCxcKgkVeI2cT+5Erjbz7EYMO4C6AlM4airvTvpY32jLZJGbgZGudhdH/UGlzuI3hu9AeAfteCNuGoxCsLnOv/wmR1hfFvbgw+SgPNRR1xjbIxz5HRzYDd7ma1j2auRz43OIaY3nFuNiWG3GyA2r6etaa9sevP8AtinON28BkOsIOPpcJOIvxQHwfDWBgc8zxubC5r5DaQAiqD+AcC5hjBAI8vCfSQEpP+2mOgkia4SMu6SPHeN7SQ3C9zt98LsY6bttdAeDJ0NcHR67XuAE2I4jvJqSYrBrwB+74dFvagPNSxZUEUAtNrtYxxxvuzB+ykODje4JlAuN4BII8lASDnVIfLIIapzNSwsiMhDy/VuxNL9ZhBxYQT17wUB9s36WobU05l1zminkEj3nyda6WNzQAXE4Q3GG36G796AtyAIAgCAIAgCAIAgMAIDKAwQgMoAgCAIAgCAIAgCAIAgCAIAgCAIAgCAIAgCAIAgCAIAgCAIAgCAIAgCAIAgCAIAgCAIAgCAIAgCAIAgCAIAgCAIAgCAIAgCAIAgCAIAgCAIAgCAIAgCAIAgCAIA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dirty="0"/>
          </a:p>
        </p:txBody>
      </p:sp>
      <p:sp>
        <p:nvSpPr>
          <p:cNvPr id="12" name="Rectangle 2"/>
          <p:cNvSpPr txBox="1">
            <a:spLocks noChangeArrowheads="1"/>
          </p:cNvSpPr>
          <p:nvPr/>
        </p:nvSpPr>
        <p:spPr bwMode="auto">
          <a:xfrm>
            <a:off x="899592" y="3461367"/>
            <a:ext cx="7344816" cy="22415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tr-TR" sz="2400" b="1" i="0" u="none" strike="noStrike" kern="0" cap="none" spc="0" normalizeH="0" baseline="0" noProof="0" dirty="0">
                <a:ln>
                  <a:noFill/>
                </a:ln>
                <a:solidFill>
                  <a:srgbClr val="FFFFFF"/>
                </a:solidFill>
                <a:effectLst/>
                <a:uLnTx/>
                <a:uFillTx/>
                <a:latin typeface="Verdana"/>
                <a:ea typeface="+mj-ea"/>
                <a:cs typeface="+mj-cs"/>
              </a:rPr>
              <a:t>AVM MÜŞTERİSİ </a:t>
            </a:r>
            <a:r>
              <a:rPr kumimoji="0" lang="tr-TR" sz="2400" b="1" i="0" u="none" strike="noStrike" kern="0" cap="none" spc="0" normalizeH="0" baseline="0" noProof="0">
                <a:ln>
                  <a:noFill/>
                </a:ln>
                <a:solidFill>
                  <a:srgbClr val="FFFFFF"/>
                </a:solidFill>
                <a:effectLst/>
                <a:uLnTx/>
                <a:uFillTx/>
                <a:latin typeface="Verdana"/>
                <a:ea typeface="+mj-ea"/>
                <a:cs typeface="+mj-cs"/>
              </a:rPr>
              <a:t>BÜYÜTEÇ ALTINDA</a:t>
            </a:r>
          </a:p>
          <a:p>
            <a:pPr marL="0" marR="0" lvl="0" indent="0" algn="ctr" defTabSz="914400" rtl="0" eaLnBrk="0" fontAlgn="base" latinLnBrk="0" hangingPunct="0">
              <a:lnSpc>
                <a:spcPct val="100000"/>
              </a:lnSpc>
              <a:spcBef>
                <a:spcPct val="0"/>
              </a:spcBef>
              <a:spcAft>
                <a:spcPct val="0"/>
              </a:spcAft>
              <a:buClrTx/>
              <a:buSzTx/>
              <a:buFontTx/>
              <a:buNone/>
              <a:tabLst/>
              <a:defRPr/>
            </a:pPr>
            <a:r>
              <a:rPr lang="tr-TR" sz="2400" b="1" kern="0">
                <a:solidFill>
                  <a:srgbClr val="FFFFFF"/>
                </a:solidFill>
                <a:latin typeface="Verdana"/>
                <a:ea typeface="+mj-ea"/>
                <a:cs typeface="+mj-cs"/>
              </a:rPr>
              <a:t>2017</a:t>
            </a:r>
            <a:br>
              <a:rPr kumimoji="0" lang="tr-TR" sz="2400" b="1" i="0" u="none" strike="noStrike" kern="0" cap="none" spc="0" normalizeH="0" baseline="0" noProof="0" dirty="0">
                <a:ln>
                  <a:noFill/>
                </a:ln>
                <a:solidFill>
                  <a:srgbClr val="FFFFFF"/>
                </a:solidFill>
                <a:effectLst/>
                <a:uLnTx/>
                <a:uFillTx/>
                <a:latin typeface="Verdana"/>
                <a:ea typeface="+mj-ea"/>
                <a:cs typeface="+mj-cs"/>
              </a:rPr>
            </a:br>
            <a:endParaRPr kumimoji="0" lang="tr-TR" sz="2400" b="0" i="0" u="none" strike="noStrike" kern="0" cap="none" spc="0" normalizeH="0" baseline="0" noProof="0" dirty="0">
              <a:ln>
                <a:noFill/>
              </a:ln>
              <a:solidFill>
                <a:srgbClr val="FFFFFF"/>
              </a:solidFill>
              <a:effectLst/>
              <a:uLnTx/>
              <a:uFillTx/>
              <a:latin typeface="Verdana"/>
              <a:ea typeface="+mj-ea"/>
              <a:cs typeface="+mj-cs"/>
            </a:endParaRPr>
          </a:p>
        </p:txBody>
      </p:sp>
      <p:pic>
        <p:nvPicPr>
          <p:cNvPr id="1026" name="Picture 2" descr="http://www.ayd.org.tr/Image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438" y="2733582"/>
            <a:ext cx="2143125" cy="7810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11625" y="2924175"/>
            <a:ext cx="920750" cy="927100"/>
          </a:xfrm>
          <a:prstGeom prst="rect">
            <a:avLst/>
          </a:prstGeom>
          <a:noFill/>
          <a:ln w="3175" algn="ctr">
            <a:noFill/>
            <a:miter lim="800000"/>
            <a:headEnd/>
            <a:tailEnd/>
          </a:ln>
          <a:effectLst/>
        </p:spPr>
      </p:pic>
      <p:pic>
        <p:nvPicPr>
          <p:cNvPr id="7" name="Picture 7"/>
          <p:cNvPicPr>
            <a:picLocks noChangeAspect="1" noChangeArrowheads="1"/>
          </p:cNvPicPr>
          <p:nvPr/>
        </p:nvPicPr>
        <p:blipFill>
          <a:blip r:embed="rId4" cstate="print">
            <a:clrChange>
              <a:clrFrom>
                <a:srgbClr val="FFFFFF"/>
              </a:clrFrom>
              <a:clrTo>
                <a:srgbClr val="FFFFFF">
                  <a:alpha val="0"/>
                </a:srgbClr>
              </a:clrTo>
            </a:clrChange>
          </a:blip>
          <a:srcRect l="12196" t="24098" r="9859" b="23196"/>
          <a:stretch>
            <a:fillRect/>
          </a:stretch>
        </p:blipFill>
        <p:spPr bwMode="auto">
          <a:xfrm>
            <a:off x="3552825" y="452438"/>
            <a:ext cx="1879600" cy="823912"/>
          </a:xfrm>
          <a:prstGeom prst="rect">
            <a:avLst/>
          </a:prstGeom>
          <a:noFill/>
          <a:ln w="9525" algn="ctr">
            <a:noFill/>
            <a:miter lim="800000"/>
            <a:headEnd/>
            <a:tailEnd/>
          </a:ln>
        </p:spPr>
      </p:pic>
      <p:pic>
        <p:nvPicPr>
          <p:cNvPr id="8" name="Picture 8"/>
          <p:cNvPicPr>
            <a:picLocks noChangeAspect="1" noChangeArrowheads="1"/>
          </p:cNvPicPr>
          <p:nvPr/>
        </p:nvPicPr>
        <p:blipFill>
          <a:blip r:embed="rId5" cstate="print"/>
          <a:srcRect/>
          <a:stretch>
            <a:fillRect/>
          </a:stretch>
        </p:blipFill>
        <p:spPr bwMode="auto">
          <a:xfrm>
            <a:off x="3830638" y="1557338"/>
            <a:ext cx="1400175" cy="1123950"/>
          </a:xfrm>
          <a:prstGeom prst="rect">
            <a:avLst/>
          </a:prstGeom>
          <a:noFill/>
          <a:ln w="9525" algn="ctr">
            <a:noFill/>
            <a:miter lim="800000"/>
            <a:headEnd/>
            <a:tailEnd/>
          </a:ln>
        </p:spPr>
      </p:pic>
      <p:sp>
        <p:nvSpPr>
          <p:cNvPr id="10" name="Text Box 6"/>
          <p:cNvSpPr txBox="1">
            <a:spLocks noChangeArrowheads="1"/>
          </p:cNvSpPr>
          <p:nvPr/>
        </p:nvSpPr>
        <p:spPr bwMode="auto">
          <a:xfrm>
            <a:off x="346075" y="4159250"/>
            <a:ext cx="8450263" cy="2165350"/>
          </a:xfrm>
          <a:prstGeom prst="rect">
            <a:avLst/>
          </a:prstGeom>
          <a:noFill/>
          <a:ln w="57150" algn="ctr">
            <a:noFill/>
            <a:miter lim="800000"/>
            <a:headEnd/>
            <a:tailEnd/>
          </a:ln>
        </p:spPr>
        <p:txBody>
          <a:bodyPr>
            <a:spAutoFit/>
          </a:bodyPr>
          <a:lstStyle/>
          <a:p>
            <a:pPr algn="ctr">
              <a:lnSpc>
                <a:spcPct val="80000"/>
              </a:lnSpc>
              <a:spcBef>
                <a:spcPct val="20000"/>
              </a:spcBef>
            </a:pPr>
            <a:r>
              <a:rPr lang="tr-TR" sz="1000" dirty="0">
                <a:solidFill>
                  <a:srgbClr val="969696"/>
                </a:solidFill>
                <a:latin typeface="Verdana" pitchFamily="34" charset="0"/>
              </a:rPr>
              <a:t>Akademetre Research &amp; Strategic Planning:</a:t>
            </a:r>
          </a:p>
          <a:p>
            <a:pPr algn="ctr">
              <a:lnSpc>
                <a:spcPct val="80000"/>
              </a:lnSpc>
              <a:spcBef>
                <a:spcPct val="20000"/>
              </a:spcBef>
            </a:pPr>
            <a:r>
              <a:rPr lang="tr-TR" sz="1000" b="1" dirty="0">
                <a:solidFill>
                  <a:srgbClr val="CC3300"/>
                </a:solidFill>
                <a:latin typeface="Verdana" pitchFamily="34" charset="0"/>
              </a:rPr>
              <a:t>Türkiye Araştırmacıları Derneği</a:t>
            </a:r>
            <a:r>
              <a:rPr lang="tr-TR" sz="1000" dirty="0">
                <a:solidFill>
                  <a:srgbClr val="CC3300"/>
                </a:solidFill>
                <a:latin typeface="Verdana" pitchFamily="34" charset="0"/>
              </a:rPr>
              <a:t>,</a:t>
            </a:r>
          </a:p>
          <a:p>
            <a:pPr algn="ctr">
              <a:lnSpc>
                <a:spcPct val="80000"/>
              </a:lnSpc>
              <a:spcBef>
                <a:spcPct val="20000"/>
              </a:spcBef>
            </a:pPr>
            <a:r>
              <a:rPr lang="tr-TR" sz="1000" b="1" dirty="0">
                <a:solidFill>
                  <a:srgbClr val="CC3300"/>
                </a:solidFill>
                <a:latin typeface="Verdana" pitchFamily="34" charset="0"/>
              </a:rPr>
              <a:t>ESOMAR European Society for Opinion and Marketing Research</a:t>
            </a:r>
            <a:r>
              <a:rPr lang="tr-TR" sz="1000" dirty="0">
                <a:solidFill>
                  <a:srgbClr val="969696"/>
                </a:solidFill>
                <a:latin typeface="Verdana" pitchFamily="34" charset="0"/>
              </a:rPr>
              <a:t> </a:t>
            </a:r>
          </a:p>
          <a:p>
            <a:pPr algn="ctr">
              <a:lnSpc>
                <a:spcPct val="80000"/>
              </a:lnSpc>
              <a:spcBef>
                <a:spcPct val="20000"/>
              </a:spcBef>
            </a:pPr>
            <a:r>
              <a:rPr lang="tr-TR" sz="1000" dirty="0">
                <a:solidFill>
                  <a:srgbClr val="969696"/>
                </a:solidFill>
                <a:latin typeface="Verdana" pitchFamily="34" charset="0"/>
              </a:rPr>
              <a:t>üyesidir</a:t>
            </a:r>
          </a:p>
          <a:p>
            <a:pPr algn="ctr">
              <a:lnSpc>
                <a:spcPct val="80000"/>
              </a:lnSpc>
              <a:spcBef>
                <a:spcPct val="20000"/>
              </a:spcBef>
            </a:pPr>
            <a:endParaRPr lang="tr-TR" sz="1000" dirty="0">
              <a:solidFill>
                <a:srgbClr val="969696"/>
              </a:solidFill>
              <a:latin typeface="Verdana" pitchFamily="34" charset="0"/>
            </a:endParaRPr>
          </a:p>
          <a:p>
            <a:pPr algn="ctr">
              <a:lnSpc>
                <a:spcPct val="80000"/>
              </a:lnSpc>
              <a:spcBef>
                <a:spcPct val="20000"/>
              </a:spcBef>
            </a:pPr>
            <a:r>
              <a:rPr lang="tr-TR" sz="1000" dirty="0">
                <a:solidFill>
                  <a:srgbClr val="969696"/>
                </a:solidFill>
                <a:latin typeface="Verdana" pitchFamily="34" charset="0"/>
              </a:rPr>
              <a:t>Akademetre Research &amp; Strategic Planning:</a:t>
            </a:r>
          </a:p>
          <a:p>
            <a:pPr algn="ctr">
              <a:lnSpc>
                <a:spcPct val="80000"/>
              </a:lnSpc>
              <a:spcBef>
                <a:spcPct val="20000"/>
              </a:spcBef>
            </a:pPr>
            <a:r>
              <a:rPr lang="tr-TR" sz="1000" dirty="0">
                <a:solidFill>
                  <a:srgbClr val="969696"/>
                </a:solidFill>
                <a:latin typeface="Verdana" pitchFamily="34" charset="0"/>
              </a:rPr>
              <a:t>Araştırmalarını ve hizmetlerini</a:t>
            </a:r>
          </a:p>
          <a:p>
            <a:pPr algn="ctr">
              <a:lnSpc>
                <a:spcPct val="80000"/>
              </a:lnSpc>
              <a:spcBef>
                <a:spcPct val="20000"/>
              </a:spcBef>
            </a:pPr>
            <a:r>
              <a:rPr lang="tr-TR" sz="1000" b="1" dirty="0">
                <a:solidFill>
                  <a:srgbClr val="CC3300"/>
                </a:solidFill>
                <a:latin typeface="Verdana" pitchFamily="34" charset="0"/>
              </a:rPr>
              <a:t>GAB 2014|BV Güvenilir Araştırma Belgesi</a:t>
            </a:r>
            <a:endParaRPr lang="tr-TR" sz="1000" dirty="0">
              <a:solidFill>
                <a:srgbClr val="CC3300"/>
              </a:solidFill>
              <a:latin typeface="Verdana" pitchFamily="34" charset="0"/>
            </a:endParaRPr>
          </a:p>
          <a:p>
            <a:pPr algn="ctr">
              <a:lnSpc>
                <a:spcPct val="80000"/>
              </a:lnSpc>
              <a:spcBef>
                <a:spcPct val="20000"/>
              </a:spcBef>
            </a:pPr>
            <a:r>
              <a:rPr lang="tr-TR" sz="1000" b="1" dirty="0">
                <a:solidFill>
                  <a:srgbClr val="CC3300"/>
                </a:solidFill>
                <a:latin typeface="Verdana" pitchFamily="34" charset="0"/>
              </a:rPr>
              <a:t>ISO 20252 /2006 ve ISO 9001/2008 Kalite Yönetim Sistemi</a:t>
            </a:r>
            <a:endParaRPr lang="tr-TR" sz="1000" dirty="0">
              <a:solidFill>
                <a:srgbClr val="CC3300"/>
              </a:solidFill>
              <a:latin typeface="Verdana" pitchFamily="34" charset="0"/>
            </a:endParaRPr>
          </a:p>
          <a:p>
            <a:pPr algn="ctr">
              <a:lnSpc>
                <a:spcPct val="80000"/>
              </a:lnSpc>
              <a:spcBef>
                <a:spcPct val="20000"/>
              </a:spcBef>
            </a:pPr>
            <a:r>
              <a:rPr lang="tr-TR" sz="1000" dirty="0">
                <a:solidFill>
                  <a:srgbClr val="969696"/>
                </a:solidFill>
                <a:latin typeface="Verdana" pitchFamily="34" charset="0"/>
              </a:rPr>
              <a:t>standartlarına uygun olarak gerçekleştirir</a:t>
            </a:r>
          </a:p>
          <a:p>
            <a:pPr algn="ctr">
              <a:lnSpc>
                <a:spcPct val="80000"/>
              </a:lnSpc>
              <a:spcBef>
                <a:spcPct val="20000"/>
              </a:spcBef>
            </a:pPr>
            <a:endParaRPr lang="tr-TR" sz="1000" dirty="0">
              <a:solidFill>
                <a:srgbClr val="969696"/>
              </a:solidFill>
              <a:latin typeface="Verdana" pitchFamily="34" charset="0"/>
            </a:endParaRPr>
          </a:p>
          <a:p>
            <a:pPr algn="ctr">
              <a:lnSpc>
                <a:spcPct val="80000"/>
              </a:lnSpc>
              <a:spcBef>
                <a:spcPct val="20000"/>
              </a:spcBef>
            </a:pPr>
            <a:r>
              <a:rPr lang="tr-TR" sz="1000" dirty="0">
                <a:solidFill>
                  <a:srgbClr val="969696"/>
                </a:solidFill>
                <a:latin typeface="Verdana" pitchFamily="34" charset="0"/>
              </a:rPr>
              <a:t>Akademetre Research &amp; Strategic Planning:</a:t>
            </a:r>
          </a:p>
          <a:p>
            <a:pPr algn="ctr">
              <a:lnSpc>
                <a:spcPct val="80000"/>
              </a:lnSpc>
              <a:spcBef>
                <a:spcPct val="20000"/>
              </a:spcBef>
            </a:pPr>
            <a:r>
              <a:rPr lang="tr-TR" sz="1000" dirty="0">
                <a:solidFill>
                  <a:srgbClr val="969696"/>
                </a:solidFill>
                <a:latin typeface="Verdana" pitchFamily="34" charset="0"/>
              </a:rPr>
              <a:t>Pazarlama araştırmalarında ve sosyal araştırmalarda belirlenen uluslararası bilimsel ve etik kuralları ve sektörde yer alan ulusal ve uluslararası kurumların ve mesleki derneklerin belirlediği standartları uygulamaktadır </a:t>
            </a:r>
          </a:p>
        </p:txBody>
      </p:sp>
    </p:spTree>
    <p:extLst>
      <p:ext uri="{BB962C8B-B14F-4D97-AF65-F5344CB8AC3E}">
        <p14:creationId xmlns:p14="http://schemas.microsoft.com/office/powerpoint/2010/main" val="190308376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3" y="2433638"/>
            <a:ext cx="5041900" cy="2024062"/>
          </a:xfrm>
        </p:spPr>
        <p:txBody>
          <a:bodyPr/>
          <a:lstStyle/>
          <a:p>
            <a:pPr eaLnBrk="1" hangingPunct="1">
              <a:tabLst>
                <a:tab pos="627063" algn="l"/>
              </a:tabLst>
            </a:pPr>
            <a:r>
              <a:rPr lang="tr-TR" dirty="0">
                <a:solidFill>
                  <a:schemeClr val="bg1"/>
                </a:solidFill>
              </a:rPr>
              <a:t>Genel Çerçeve</a:t>
            </a:r>
            <a:br>
              <a:rPr lang="tr-TR" dirty="0">
                <a:solidFill>
                  <a:schemeClr val="bg1"/>
                </a:solidFill>
              </a:rPr>
            </a:br>
            <a:r>
              <a:rPr lang="tr-TR" dirty="0">
                <a:solidFill>
                  <a:schemeClr val="bg1"/>
                </a:solidFill>
              </a:rPr>
              <a:t>	</a:t>
            </a:r>
            <a:r>
              <a:rPr lang="tr-TR" b="0" dirty="0">
                <a:solidFill>
                  <a:schemeClr val="bg1"/>
                </a:solidFill>
              </a:rPr>
              <a:t>Araştırmanın Amacı</a:t>
            </a:r>
            <a:br>
              <a:rPr lang="tr-TR" b="0" dirty="0">
                <a:solidFill>
                  <a:schemeClr val="bg1"/>
                </a:solidFill>
              </a:rPr>
            </a:br>
            <a:r>
              <a:rPr lang="tr-TR" b="0" dirty="0">
                <a:solidFill>
                  <a:schemeClr val="bg1"/>
                </a:solidFill>
              </a:rPr>
              <a:t>	Araştırmanın Kapsamı</a:t>
            </a:r>
          </a:p>
        </p:txBody>
      </p:sp>
    </p:spTree>
    <p:extLst>
      <p:ext uri="{BB962C8B-B14F-4D97-AF65-F5344CB8AC3E}">
        <p14:creationId xmlns:p14="http://schemas.microsoft.com/office/powerpoint/2010/main" val="414638231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22009" y="3416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t>Genel Çerçeve</a:t>
            </a:r>
          </a:p>
          <a:p>
            <a:pPr eaLnBrk="1" hangingPunct="1"/>
            <a:r>
              <a:rPr lang="tr-TR" b="0" kern="0" dirty="0">
                <a:solidFill>
                  <a:srgbClr val="000000"/>
                </a:solidFill>
              </a:rPr>
              <a:t>Metodoloji</a:t>
            </a:r>
          </a:p>
        </p:txBody>
      </p:sp>
      <p:grpSp>
        <p:nvGrpSpPr>
          <p:cNvPr id="13" name="Grup 12"/>
          <p:cNvGrpSpPr/>
          <p:nvPr/>
        </p:nvGrpSpPr>
        <p:grpSpPr>
          <a:xfrm>
            <a:off x="1475656" y="-3411760"/>
            <a:ext cx="6567103" cy="14904003"/>
            <a:chOff x="1470801" y="-3060819"/>
            <a:chExt cx="6567104" cy="14904000"/>
          </a:xfrm>
        </p:grpSpPr>
        <p:sp>
          <p:nvSpPr>
            <p:cNvPr id="14" name="Dikdörtgen 13"/>
            <p:cNvSpPr/>
            <p:nvPr/>
          </p:nvSpPr>
          <p:spPr bwMode="auto">
            <a:xfrm rot="17280000" flipV="1">
              <a:off x="-2776867" y="4301181"/>
              <a:ext cx="14904000" cy="180000"/>
            </a:xfrm>
            <a:prstGeom prst="rect">
              <a:avLst/>
            </a:prstGeom>
            <a:solidFill>
              <a:schemeClr val="bg2"/>
            </a:solidFill>
            <a:ln w="9525" cap="flat" cmpd="sng" algn="ctr">
              <a:solidFill>
                <a:schemeClr val="bg2"/>
              </a:solidFill>
              <a:prstDash val="solid"/>
              <a:round/>
              <a:headEnd type="none" w="med" len="med"/>
              <a:tailEnd type="none" w="med" len="med"/>
            </a:ln>
            <a:effectLst/>
            <a:scene3d>
              <a:camera prst="isometricOffAxis1Left"/>
              <a:lightRig rig="threePt" dir="t"/>
            </a:scene3d>
            <a:sp3d>
              <a:bevelT/>
            </a:sp3d>
          </p:spPr>
          <p:txBody>
            <a:bodyPr vert="horz" wrap="square" lIns="91439" tIns="45725" rIns="91439" bIns="45725" numCol="1" rtlCol="0" anchor="t" anchorCtr="0" compatLnSpc="1">
              <a:prstTxWarp prst="textNoShape">
                <a:avLst/>
              </a:prstTxWarp>
            </a:bodyPr>
            <a:lstStyle/>
            <a:p>
              <a:pPr algn="r" fontAlgn="base">
                <a:spcBef>
                  <a:spcPct val="0"/>
                </a:spcBef>
                <a:spcAft>
                  <a:spcPct val="0"/>
                </a:spcAft>
              </a:pPr>
              <a:endParaRPr lang="tr-TR" sz="1600" b="1" dirty="0">
                <a:solidFill>
                  <a:srgbClr val="000000"/>
                </a:solidFill>
                <a:latin typeface="Arial" charset="0"/>
              </a:endParaRPr>
            </a:p>
          </p:txBody>
        </p:sp>
        <p:grpSp>
          <p:nvGrpSpPr>
            <p:cNvPr id="15" name="Grup 14"/>
            <p:cNvGrpSpPr/>
            <p:nvPr/>
          </p:nvGrpSpPr>
          <p:grpSpPr>
            <a:xfrm>
              <a:off x="3895695" y="2299791"/>
              <a:ext cx="1458319" cy="1537027"/>
              <a:chOff x="971600" y="4509120"/>
              <a:chExt cx="1512168" cy="1706920"/>
            </a:xfrm>
          </p:grpSpPr>
          <p:sp>
            <p:nvSpPr>
              <p:cNvPr id="27" name="Gözyaşı Damlası 26"/>
              <p:cNvSpPr/>
              <p:nvPr/>
            </p:nvSpPr>
            <p:spPr bwMode="auto">
              <a:xfrm rot="5400000">
                <a:off x="874224" y="4606496"/>
                <a:ext cx="1706920" cy="1512168"/>
              </a:xfrm>
              <a:prstGeom prst="teardrop">
                <a:avLst/>
              </a:prstGeom>
              <a:solidFill>
                <a:schemeClr val="accent1">
                  <a:lumMod val="50000"/>
                </a:schemeClr>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vert270" wrap="square" lIns="91439" tIns="45725" rIns="91439" bIns="45725" numCol="1" rtlCol="0" anchor="ctr" anchorCtr="0" compatLnSpc="1">
                <a:prstTxWarp prst="textNoShape">
                  <a:avLst/>
                </a:prstTxWarp>
              </a:bodyPr>
              <a:lstStyle/>
              <a:p>
                <a:pPr algn="r" fontAlgn="base">
                  <a:spcBef>
                    <a:spcPct val="0"/>
                  </a:spcBef>
                  <a:spcAft>
                    <a:spcPct val="0"/>
                  </a:spcAft>
                </a:pPr>
                <a:endParaRPr lang="tr-TR" sz="1600" b="1" dirty="0">
                  <a:solidFill>
                    <a:srgbClr val="FFFFFF"/>
                  </a:solidFill>
                </a:endParaRPr>
              </a:p>
            </p:txBody>
          </p:sp>
          <p:sp>
            <p:nvSpPr>
              <p:cNvPr id="28" name="Akış Çizelgesi: Bağlayıcı 27"/>
              <p:cNvSpPr/>
              <p:nvPr/>
            </p:nvSpPr>
            <p:spPr bwMode="auto">
              <a:xfrm>
                <a:off x="1136316" y="4705229"/>
                <a:ext cx="1202004" cy="1287330"/>
              </a:xfrm>
              <a:prstGeom prst="flowChartConnector">
                <a:avLst/>
              </a:prstGeom>
              <a:solidFill>
                <a:schemeClr val="bg1"/>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39" tIns="45725" rIns="91439" bIns="45725" numCol="1" rtlCol="0" anchor="t" anchorCtr="0" compatLnSpc="1">
                <a:prstTxWarp prst="textNoShape">
                  <a:avLst/>
                </a:prstTxWarp>
              </a:bodyPr>
              <a:lstStyle/>
              <a:p>
                <a:pPr algn="r" fontAlgn="base">
                  <a:spcBef>
                    <a:spcPct val="0"/>
                  </a:spcBef>
                  <a:spcAft>
                    <a:spcPct val="0"/>
                  </a:spcAft>
                </a:pPr>
                <a:endParaRPr lang="tr-TR" sz="1600" b="1" dirty="0">
                  <a:solidFill>
                    <a:srgbClr val="000000"/>
                  </a:solidFill>
                </a:endParaRPr>
              </a:p>
            </p:txBody>
          </p:sp>
        </p:grpSp>
        <p:grpSp>
          <p:nvGrpSpPr>
            <p:cNvPr id="16" name="Grup 15"/>
            <p:cNvGrpSpPr/>
            <p:nvPr/>
          </p:nvGrpSpPr>
          <p:grpSpPr>
            <a:xfrm rot="6170575">
              <a:off x="6453690" y="1351812"/>
              <a:ext cx="1415089" cy="1753340"/>
              <a:chOff x="773214" y="4595291"/>
              <a:chExt cx="1512168" cy="1959272"/>
            </a:xfrm>
          </p:grpSpPr>
          <p:sp>
            <p:nvSpPr>
              <p:cNvPr id="25" name="Gözyaşı Damlası 24"/>
              <p:cNvSpPr/>
              <p:nvPr/>
            </p:nvSpPr>
            <p:spPr bwMode="auto">
              <a:xfrm rot="5400000">
                <a:off x="549662" y="4818843"/>
                <a:ext cx="1959272" cy="1512168"/>
              </a:xfrm>
              <a:prstGeom prst="teardrop">
                <a:avLst/>
              </a:prstGeom>
              <a:solidFill>
                <a:srgbClr val="0070C0"/>
              </a:solidFill>
              <a:ln w="9525" cap="flat" cmpd="sng" algn="ctr">
                <a:noFill/>
                <a:prstDash val="solid"/>
                <a:round/>
                <a:headEnd type="none" w="med" len="med"/>
                <a:tailEnd type="none" w="med" len="med"/>
              </a:ln>
              <a:effectLst/>
              <a:scene3d>
                <a:camera prst="perspectiveHeroicExtremeRightFacing"/>
                <a:lightRig rig="contrasting" dir="t">
                  <a:rot lat="0" lon="0" rev="7800000"/>
                </a:lightRig>
              </a:scene3d>
              <a:sp3d>
                <a:bevelT w="139700" h="139700"/>
              </a:sp3d>
            </p:spPr>
            <p:txBody>
              <a:bodyPr vert="vert270" wrap="square" lIns="91439" tIns="45725" rIns="91439" bIns="45725" numCol="1" rtlCol="0" anchor="ctr" anchorCtr="0" compatLnSpc="1">
                <a:prstTxWarp prst="textNoShape">
                  <a:avLst/>
                </a:prstTxWarp>
              </a:bodyPr>
              <a:lstStyle/>
              <a:p>
                <a:pPr algn="r" fontAlgn="base">
                  <a:spcBef>
                    <a:spcPct val="0"/>
                  </a:spcBef>
                  <a:spcAft>
                    <a:spcPct val="0"/>
                  </a:spcAft>
                </a:pPr>
                <a:endParaRPr lang="tr-TR" sz="1600" b="1" dirty="0">
                  <a:solidFill>
                    <a:srgbClr val="FFFFFF"/>
                  </a:solidFill>
                </a:endParaRPr>
              </a:p>
            </p:txBody>
          </p:sp>
          <p:sp>
            <p:nvSpPr>
              <p:cNvPr id="26" name="Akış Çizelgesi: Bağlayıcı 25"/>
              <p:cNvSpPr/>
              <p:nvPr/>
            </p:nvSpPr>
            <p:spPr bwMode="auto">
              <a:xfrm>
                <a:off x="951880" y="4784690"/>
                <a:ext cx="1174024" cy="1276913"/>
              </a:xfrm>
              <a:prstGeom prst="flowChartConnector">
                <a:avLst/>
              </a:prstGeom>
              <a:solidFill>
                <a:schemeClr val="bg1"/>
              </a:solidFill>
              <a:ln w="9525" cap="flat" cmpd="sng" algn="ctr">
                <a:noFill/>
                <a:prstDash val="solid"/>
                <a:round/>
                <a:headEnd type="none" w="med" len="med"/>
                <a:tailEnd type="none" w="med" len="med"/>
              </a:ln>
              <a:effectLst/>
            </p:spPr>
            <p:txBody>
              <a:bodyPr vert="horz" wrap="square" lIns="91439" tIns="45725" rIns="91439" bIns="45725" numCol="1" rtlCol="0" anchor="t" anchorCtr="0" compatLnSpc="1">
                <a:prstTxWarp prst="textNoShape">
                  <a:avLst/>
                </a:prstTxWarp>
              </a:bodyPr>
              <a:lstStyle/>
              <a:p>
                <a:pPr algn="r" fontAlgn="base">
                  <a:spcBef>
                    <a:spcPct val="0"/>
                  </a:spcBef>
                  <a:spcAft>
                    <a:spcPct val="0"/>
                  </a:spcAft>
                </a:pPr>
                <a:endParaRPr lang="tr-TR" sz="1600" b="1" dirty="0">
                  <a:solidFill>
                    <a:srgbClr val="000000"/>
                  </a:solidFill>
                </a:endParaRPr>
              </a:p>
            </p:txBody>
          </p:sp>
        </p:grpSp>
        <p:grpSp>
          <p:nvGrpSpPr>
            <p:cNvPr id="17" name="Grup 16"/>
            <p:cNvGrpSpPr/>
            <p:nvPr/>
          </p:nvGrpSpPr>
          <p:grpSpPr>
            <a:xfrm rot="6215954">
              <a:off x="3677398" y="3029000"/>
              <a:ext cx="1984723" cy="1968930"/>
              <a:chOff x="309161" y="4650905"/>
              <a:chExt cx="1981171" cy="2031795"/>
            </a:xfrm>
          </p:grpSpPr>
          <p:sp>
            <p:nvSpPr>
              <p:cNvPr id="22" name="Gözyaşı Damlası 21"/>
              <p:cNvSpPr/>
              <p:nvPr/>
            </p:nvSpPr>
            <p:spPr bwMode="auto">
              <a:xfrm rot="5400000">
                <a:off x="680788" y="4748281"/>
                <a:ext cx="1706920" cy="1512168"/>
              </a:xfrm>
              <a:prstGeom prst="teardrop">
                <a:avLst/>
              </a:prstGeom>
              <a:solidFill>
                <a:srgbClr val="FF9933"/>
              </a:solidFill>
              <a:ln w="9525" cap="flat" cmpd="sng" algn="ctr">
                <a:noFill/>
                <a:prstDash val="solid"/>
                <a:round/>
                <a:headEnd type="none" w="med" len="med"/>
                <a:tailEnd type="none" w="med" len="med"/>
              </a:ln>
              <a:effectLst/>
              <a:scene3d>
                <a:camera prst="perspectiveHeroicExtremeRightFacing"/>
                <a:lightRig rig="contrasting" dir="t">
                  <a:rot lat="0" lon="0" rev="7800000"/>
                </a:lightRig>
              </a:scene3d>
              <a:sp3d>
                <a:bevelT w="139700" h="139700"/>
              </a:sp3d>
            </p:spPr>
            <p:txBody>
              <a:bodyPr vert="vert270" wrap="square" lIns="91439" tIns="45725" rIns="91439" bIns="45725" numCol="1" rtlCol="0" anchor="ctr" anchorCtr="0" compatLnSpc="1">
                <a:prstTxWarp prst="textNoShape">
                  <a:avLst/>
                </a:prstTxWarp>
              </a:bodyPr>
              <a:lstStyle/>
              <a:p>
                <a:pPr algn="r" fontAlgn="base">
                  <a:spcBef>
                    <a:spcPct val="0"/>
                  </a:spcBef>
                  <a:spcAft>
                    <a:spcPct val="0"/>
                  </a:spcAft>
                </a:pPr>
                <a:endParaRPr lang="tr-TR" sz="1600" b="1" dirty="0">
                  <a:solidFill>
                    <a:srgbClr val="FFFFFF"/>
                  </a:solidFill>
                </a:endParaRPr>
              </a:p>
            </p:txBody>
          </p:sp>
          <p:sp>
            <p:nvSpPr>
              <p:cNvPr id="23" name="Akış Çizelgesi: Bağlayıcı 22"/>
              <p:cNvSpPr/>
              <p:nvPr/>
            </p:nvSpPr>
            <p:spPr bwMode="auto">
              <a:xfrm>
                <a:off x="957209" y="4798267"/>
                <a:ext cx="1117148" cy="1145973"/>
              </a:xfrm>
              <a:prstGeom prst="flowChartConnector">
                <a:avLst/>
              </a:prstGeom>
              <a:solidFill>
                <a:schemeClr val="bg1"/>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39" tIns="45725" rIns="91439" bIns="45725" numCol="1" rtlCol="0" anchor="t" anchorCtr="0" compatLnSpc="1">
                <a:prstTxWarp prst="textNoShape">
                  <a:avLst/>
                </a:prstTxWarp>
              </a:bodyPr>
              <a:lstStyle/>
              <a:p>
                <a:pPr algn="r" fontAlgn="base">
                  <a:spcBef>
                    <a:spcPct val="0"/>
                  </a:spcBef>
                  <a:spcAft>
                    <a:spcPct val="0"/>
                  </a:spcAft>
                </a:pPr>
                <a:endParaRPr lang="tr-TR" sz="1600" b="1" dirty="0">
                  <a:solidFill>
                    <a:srgbClr val="000000"/>
                  </a:solidFill>
                </a:endParaRPr>
              </a:p>
            </p:txBody>
          </p:sp>
          <p:sp>
            <p:nvSpPr>
              <p:cNvPr id="24" name="Metin kutusu 23"/>
              <p:cNvSpPr txBox="1"/>
              <p:nvPr/>
            </p:nvSpPr>
            <p:spPr>
              <a:xfrm rot="15384046">
                <a:off x="-265459" y="5770133"/>
                <a:ext cx="1487187" cy="337948"/>
              </a:xfrm>
              <a:prstGeom prst="rect">
                <a:avLst/>
              </a:prstGeom>
              <a:noFill/>
            </p:spPr>
            <p:txBody>
              <a:bodyPr wrap="square" rtlCol="0">
                <a:spAutoFit/>
              </a:bodyPr>
              <a:lstStyle/>
              <a:p>
                <a:pPr algn="ctr"/>
                <a:r>
                  <a:rPr lang="tr-TR" sz="1600" b="1" dirty="0">
                    <a:solidFill>
                      <a:srgbClr val="000000"/>
                    </a:solidFill>
                  </a:rPr>
                  <a:t>Yöntem</a:t>
                </a:r>
              </a:p>
            </p:txBody>
          </p:sp>
        </p:grpSp>
        <p:grpSp>
          <p:nvGrpSpPr>
            <p:cNvPr id="18" name="Grup 17"/>
            <p:cNvGrpSpPr/>
            <p:nvPr/>
          </p:nvGrpSpPr>
          <p:grpSpPr>
            <a:xfrm>
              <a:off x="1470801" y="4386522"/>
              <a:ext cx="1512168" cy="1706920"/>
              <a:chOff x="1110579" y="4746562"/>
              <a:chExt cx="1512168" cy="1706920"/>
            </a:xfrm>
          </p:grpSpPr>
          <p:sp>
            <p:nvSpPr>
              <p:cNvPr id="19" name="Gözyaşı Damlası 18"/>
              <p:cNvSpPr/>
              <p:nvPr/>
            </p:nvSpPr>
            <p:spPr bwMode="auto">
              <a:xfrm rot="5400000">
                <a:off x="1013203" y="4843938"/>
                <a:ext cx="1706920" cy="1512168"/>
              </a:xfrm>
              <a:prstGeom prst="teardrop">
                <a:avLst/>
              </a:prstGeom>
              <a:solidFill>
                <a:srgbClr val="C00000"/>
              </a:solidFill>
              <a:ln w="9525" cap="flat" cmpd="sng" algn="ctr">
                <a:noFill/>
                <a:prstDash val="solid"/>
                <a:round/>
                <a:headEnd type="none" w="med" len="med"/>
                <a:tailEnd type="none" w="med" len="med"/>
              </a:ln>
              <a:effectLst/>
              <a:scene3d>
                <a:camera prst="perspectiveHeroicExtremeRightFacing"/>
                <a:lightRig rig="contrasting" dir="t">
                  <a:rot lat="0" lon="0" rev="7800000"/>
                </a:lightRig>
              </a:scene3d>
              <a:sp3d>
                <a:bevelT w="139700" h="139700"/>
              </a:sp3d>
            </p:spPr>
            <p:txBody>
              <a:bodyPr vert="vert270" wrap="square" lIns="91439" tIns="45725" rIns="91439" bIns="45725" numCol="1" rtlCol="0" anchor="ctr" anchorCtr="0" compatLnSpc="1">
                <a:prstTxWarp prst="textNoShape">
                  <a:avLst/>
                </a:prstTxWarp>
              </a:bodyPr>
              <a:lstStyle/>
              <a:p>
                <a:pPr algn="r" fontAlgn="base">
                  <a:spcBef>
                    <a:spcPct val="0"/>
                  </a:spcBef>
                  <a:spcAft>
                    <a:spcPct val="0"/>
                  </a:spcAft>
                </a:pPr>
                <a:endParaRPr lang="tr-TR" sz="1600" b="1" dirty="0">
                  <a:solidFill>
                    <a:srgbClr val="FFFFFF"/>
                  </a:solidFill>
                </a:endParaRPr>
              </a:p>
            </p:txBody>
          </p:sp>
          <p:sp>
            <p:nvSpPr>
              <p:cNvPr id="20" name="Akış Çizelgesi: Bağlayıcı 19"/>
              <p:cNvSpPr/>
              <p:nvPr/>
            </p:nvSpPr>
            <p:spPr bwMode="auto">
              <a:xfrm>
                <a:off x="1287063" y="4901770"/>
                <a:ext cx="1159200" cy="1159200"/>
              </a:xfrm>
              <a:prstGeom prst="flowChartConnector">
                <a:avLst/>
              </a:prstGeom>
              <a:solidFill>
                <a:schemeClr val="bg1"/>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39" tIns="45725" rIns="91439" bIns="45725" numCol="1" rtlCol="0" anchor="t" anchorCtr="0" compatLnSpc="1">
                <a:prstTxWarp prst="textNoShape">
                  <a:avLst/>
                </a:prstTxWarp>
              </a:bodyPr>
              <a:lstStyle/>
              <a:p>
                <a:pPr algn="r" fontAlgn="base">
                  <a:spcBef>
                    <a:spcPct val="0"/>
                  </a:spcBef>
                  <a:spcAft>
                    <a:spcPct val="0"/>
                  </a:spcAft>
                </a:pPr>
                <a:endParaRPr lang="tr-TR" sz="1600" b="1" dirty="0">
                  <a:solidFill>
                    <a:srgbClr val="000000"/>
                  </a:solidFill>
                </a:endParaRPr>
              </a:p>
            </p:txBody>
          </p:sp>
          <p:sp>
            <p:nvSpPr>
              <p:cNvPr id="21" name="Metin kutusu 20"/>
              <p:cNvSpPr txBox="1"/>
              <p:nvPr/>
            </p:nvSpPr>
            <p:spPr>
              <a:xfrm>
                <a:off x="1129000" y="5291527"/>
                <a:ext cx="1440161" cy="338554"/>
              </a:xfrm>
              <a:prstGeom prst="rect">
                <a:avLst/>
              </a:prstGeom>
              <a:noFill/>
            </p:spPr>
            <p:txBody>
              <a:bodyPr wrap="square" rtlCol="0">
                <a:spAutoFit/>
              </a:bodyPr>
              <a:lstStyle/>
              <a:p>
                <a:pPr algn="ctr"/>
                <a:r>
                  <a:rPr lang="tr-TR" sz="1600" b="1" dirty="0">
                    <a:solidFill>
                      <a:srgbClr val="000000"/>
                    </a:solidFill>
                  </a:rPr>
                  <a:t>Amaç</a:t>
                </a:r>
              </a:p>
            </p:txBody>
          </p:sp>
        </p:grpSp>
      </p:grpSp>
      <p:sp>
        <p:nvSpPr>
          <p:cNvPr id="30" name="Dikdörtgen 29"/>
          <p:cNvSpPr/>
          <p:nvPr/>
        </p:nvSpPr>
        <p:spPr>
          <a:xfrm>
            <a:off x="663041" y="3172058"/>
            <a:ext cx="2739186" cy="1323439"/>
          </a:xfrm>
          <a:prstGeom prst="rect">
            <a:avLst/>
          </a:prstGeom>
        </p:spPr>
        <p:txBody>
          <a:bodyPr wrap="square">
            <a:spAutoFit/>
          </a:bodyPr>
          <a:lstStyle/>
          <a:p>
            <a:pPr marL="171450" indent="-171450">
              <a:buFont typeface="Arial" panose="020B0604020202020204" pitchFamily="34" charset="0"/>
              <a:buChar char="•"/>
            </a:pPr>
            <a:r>
              <a:rPr lang="tr-TR" sz="1600" dirty="0">
                <a:solidFill>
                  <a:srgbClr val="000000"/>
                </a:solidFill>
                <a:cs typeface="Arial" charset="0"/>
              </a:rPr>
              <a:t>Algı</a:t>
            </a:r>
          </a:p>
          <a:p>
            <a:pPr marL="171450" indent="-171450">
              <a:buFont typeface="Arial" panose="020B0604020202020204" pitchFamily="34" charset="0"/>
              <a:buChar char="•"/>
            </a:pPr>
            <a:r>
              <a:rPr lang="tr-TR" sz="1600" dirty="0">
                <a:solidFill>
                  <a:srgbClr val="000000"/>
                </a:solidFill>
                <a:cs typeface="Arial" charset="0"/>
              </a:rPr>
              <a:t>Tutum</a:t>
            </a:r>
          </a:p>
          <a:p>
            <a:pPr marL="171450" indent="-171450">
              <a:buFont typeface="Arial" panose="020B0604020202020204" pitchFamily="34" charset="0"/>
              <a:buChar char="•"/>
            </a:pPr>
            <a:r>
              <a:rPr lang="tr-TR" sz="1600" dirty="0">
                <a:solidFill>
                  <a:srgbClr val="000000"/>
                </a:solidFill>
                <a:cs typeface="Arial" charset="0"/>
              </a:rPr>
              <a:t>Davranış</a:t>
            </a:r>
          </a:p>
          <a:p>
            <a:pPr marL="171450" indent="-171450">
              <a:buFont typeface="Arial" panose="020B0604020202020204" pitchFamily="34" charset="0"/>
              <a:buChar char="•"/>
            </a:pPr>
            <a:r>
              <a:rPr lang="tr-TR" sz="1600" dirty="0" err="1">
                <a:solidFill>
                  <a:srgbClr val="000000"/>
                </a:solidFill>
                <a:cs typeface="Arial" charset="0"/>
              </a:rPr>
              <a:t>İçgörü</a:t>
            </a:r>
            <a:endParaRPr lang="tr-TR" sz="1600" dirty="0">
              <a:solidFill>
                <a:srgbClr val="000000"/>
              </a:solidFill>
              <a:cs typeface="Arial" charset="0"/>
            </a:endParaRPr>
          </a:p>
          <a:p>
            <a:pPr marL="171450" indent="-171450">
              <a:buFont typeface="Arial" panose="020B0604020202020204" pitchFamily="34" charset="0"/>
              <a:buChar char="•"/>
            </a:pPr>
            <a:r>
              <a:rPr lang="tr-TR" sz="1600" dirty="0">
                <a:solidFill>
                  <a:srgbClr val="000000"/>
                </a:solidFill>
                <a:cs typeface="Arial" charset="0"/>
              </a:rPr>
              <a:t>Trend</a:t>
            </a:r>
          </a:p>
        </p:txBody>
      </p:sp>
      <p:sp>
        <p:nvSpPr>
          <p:cNvPr id="32" name="Dikdörtgen 31"/>
          <p:cNvSpPr/>
          <p:nvPr/>
        </p:nvSpPr>
        <p:spPr>
          <a:xfrm>
            <a:off x="1920677" y="1424261"/>
            <a:ext cx="2363412" cy="1077218"/>
          </a:xfrm>
          <a:prstGeom prst="rect">
            <a:avLst/>
          </a:prstGeom>
        </p:spPr>
        <p:txBody>
          <a:bodyPr wrap="square">
            <a:spAutoFit/>
          </a:bodyPr>
          <a:lstStyle/>
          <a:p>
            <a:r>
              <a:rPr lang="tr-TR" sz="1600" dirty="0">
                <a:solidFill>
                  <a:srgbClr val="000000"/>
                </a:solidFill>
                <a:cs typeface="Arial" charset="0"/>
              </a:rPr>
              <a:t>Anket</a:t>
            </a:r>
          </a:p>
          <a:p>
            <a:r>
              <a:rPr lang="tr-TR" sz="1600" dirty="0">
                <a:solidFill>
                  <a:srgbClr val="000000"/>
                </a:solidFill>
                <a:cs typeface="Arial" charset="0"/>
              </a:rPr>
              <a:t>Online Forum</a:t>
            </a:r>
          </a:p>
          <a:p>
            <a:r>
              <a:rPr lang="tr-TR" sz="1600" dirty="0" err="1">
                <a:solidFill>
                  <a:srgbClr val="000000"/>
                </a:solidFill>
                <a:cs typeface="Arial" charset="0"/>
              </a:rPr>
              <a:t>Focus</a:t>
            </a:r>
            <a:r>
              <a:rPr lang="tr-TR" sz="1600" dirty="0">
                <a:solidFill>
                  <a:srgbClr val="000000"/>
                </a:solidFill>
                <a:cs typeface="Arial" charset="0"/>
              </a:rPr>
              <a:t> Grup</a:t>
            </a:r>
          </a:p>
          <a:p>
            <a:r>
              <a:rPr lang="tr-TR" sz="1600" dirty="0" err="1">
                <a:solidFill>
                  <a:srgbClr val="000000"/>
                </a:solidFill>
                <a:cs typeface="Arial" charset="0"/>
              </a:rPr>
              <a:t>Etnografik</a:t>
            </a:r>
            <a:r>
              <a:rPr lang="tr-TR" sz="1600" dirty="0">
                <a:solidFill>
                  <a:srgbClr val="000000"/>
                </a:solidFill>
                <a:cs typeface="Arial" charset="0"/>
              </a:rPr>
              <a:t> Gözlem</a:t>
            </a:r>
          </a:p>
        </p:txBody>
      </p:sp>
      <p:sp>
        <p:nvSpPr>
          <p:cNvPr id="33" name="Dikdörtgen 32"/>
          <p:cNvSpPr/>
          <p:nvPr/>
        </p:nvSpPr>
        <p:spPr>
          <a:xfrm>
            <a:off x="6368574" y="2835710"/>
            <a:ext cx="2607693" cy="1323439"/>
          </a:xfrm>
          <a:prstGeom prst="rect">
            <a:avLst/>
          </a:prstGeom>
        </p:spPr>
        <p:txBody>
          <a:bodyPr wrap="square">
            <a:spAutoFit/>
          </a:bodyPr>
          <a:lstStyle/>
          <a:p>
            <a:r>
              <a:rPr lang="tr-TR" sz="1600" dirty="0">
                <a:solidFill>
                  <a:srgbClr val="000000"/>
                </a:solidFill>
                <a:cs typeface="Arial" charset="0"/>
              </a:rPr>
              <a:t>Saha Çalışması</a:t>
            </a:r>
          </a:p>
          <a:p>
            <a:r>
              <a:rPr lang="tr-TR" sz="1600" dirty="0">
                <a:solidFill>
                  <a:srgbClr val="000000"/>
                </a:solidFill>
                <a:cs typeface="Arial" charset="0"/>
              </a:rPr>
              <a:t>3 </a:t>
            </a:r>
            <a:r>
              <a:rPr lang="es-ES" sz="1600" dirty="0">
                <a:solidFill>
                  <a:srgbClr val="000000"/>
                </a:solidFill>
                <a:cs typeface="Arial" charset="0"/>
              </a:rPr>
              <a:t>– 1</a:t>
            </a:r>
            <a:r>
              <a:rPr lang="tr-TR" sz="1600" dirty="0">
                <a:solidFill>
                  <a:srgbClr val="000000"/>
                </a:solidFill>
                <a:cs typeface="Arial" charset="0"/>
              </a:rPr>
              <a:t>7 Ekim</a:t>
            </a:r>
            <a:r>
              <a:rPr lang="es-ES" sz="1600" dirty="0">
                <a:solidFill>
                  <a:srgbClr val="000000"/>
                </a:solidFill>
                <a:cs typeface="Arial" charset="0"/>
              </a:rPr>
              <a:t> 2016</a:t>
            </a:r>
          </a:p>
          <a:p>
            <a:endParaRPr lang="tr-TR" sz="1600" dirty="0">
              <a:solidFill>
                <a:srgbClr val="000000"/>
              </a:solidFill>
              <a:cs typeface="Arial" charset="0"/>
            </a:endParaRPr>
          </a:p>
          <a:p>
            <a:r>
              <a:rPr lang="tr-TR" sz="1600" dirty="0">
                <a:solidFill>
                  <a:srgbClr val="000000"/>
                </a:solidFill>
                <a:cs typeface="Arial" charset="0"/>
              </a:rPr>
              <a:t>Analiz ve Raporlama</a:t>
            </a:r>
          </a:p>
          <a:p>
            <a:r>
              <a:rPr lang="tr-TR" sz="1600" dirty="0">
                <a:solidFill>
                  <a:srgbClr val="000000"/>
                </a:solidFill>
                <a:cs typeface="Arial" charset="0"/>
              </a:rPr>
              <a:t>20</a:t>
            </a:r>
            <a:r>
              <a:rPr lang="fi-FI" sz="1600" dirty="0">
                <a:solidFill>
                  <a:srgbClr val="000000"/>
                </a:solidFill>
                <a:cs typeface="Arial" charset="0"/>
              </a:rPr>
              <a:t>– </a:t>
            </a:r>
            <a:r>
              <a:rPr lang="tr-TR" sz="1600" dirty="0">
                <a:solidFill>
                  <a:srgbClr val="000000"/>
                </a:solidFill>
                <a:cs typeface="Arial" charset="0"/>
              </a:rPr>
              <a:t>31 Ekim </a:t>
            </a:r>
            <a:r>
              <a:rPr lang="fi-FI" sz="1600" dirty="0">
                <a:solidFill>
                  <a:srgbClr val="000000"/>
                </a:solidFill>
                <a:cs typeface="Arial" charset="0"/>
              </a:rPr>
              <a:t>2016</a:t>
            </a:r>
            <a:endParaRPr lang="es-ES" sz="1600" dirty="0">
              <a:solidFill>
                <a:srgbClr val="000000"/>
              </a:solidFill>
              <a:cs typeface="Arial" charset="0"/>
            </a:endParaRPr>
          </a:p>
        </p:txBody>
      </p:sp>
      <p:sp>
        <p:nvSpPr>
          <p:cNvPr id="34" name="Metin kutusu 33"/>
          <p:cNvSpPr txBox="1"/>
          <p:nvPr/>
        </p:nvSpPr>
        <p:spPr>
          <a:xfrm>
            <a:off x="6655782" y="1793640"/>
            <a:ext cx="1281480" cy="338554"/>
          </a:xfrm>
          <a:prstGeom prst="rect">
            <a:avLst/>
          </a:prstGeom>
          <a:noFill/>
        </p:spPr>
        <p:txBody>
          <a:bodyPr wrap="square" rtlCol="0">
            <a:spAutoFit/>
          </a:bodyPr>
          <a:lstStyle/>
          <a:p>
            <a:pPr algn="ctr"/>
            <a:r>
              <a:rPr lang="tr-TR" sz="1600" b="1" dirty="0">
                <a:solidFill>
                  <a:srgbClr val="000000"/>
                </a:solidFill>
              </a:rPr>
              <a:t>Takvim</a:t>
            </a:r>
          </a:p>
        </p:txBody>
      </p:sp>
      <p:sp>
        <p:nvSpPr>
          <p:cNvPr id="37" name="Yuvarlatılmış Dikdörtgen 36"/>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38" name="Yuvarlatılmış Dikdörtgen 37"/>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a:xfrm>
            <a:off x="4067944" y="6562725"/>
            <a:ext cx="1087439" cy="295275"/>
          </a:xfrm>
        </p:spPr>
        <p:txBody>
          <a:bodyPr/>
          <a:lstStyle/>
          <a:p>
            <a:pPr>
              <a:defRPr/>
            </a:pPr>
            <a:fld id="{D49939CB-6E4F-4E06-87E6-55228A7599A3}" type="slidenum">
              <a:rPr lang="tr-TR" smtClean="0">
                <a:solidFill>
                  <a:srgbClr val="000000"/>
                </a:solidFill>
              </a:rPr>
              <a:pPr>
                <a:defRPr/>
              </a:pPr>
              <a:t>4</a:t>
            </a:fld>
            <a:endParaRPr lang="tr-TR" dirty="0">
              <a:solidFill>
                <a:srgbClr val="000000"/>
              </a:solidFill>
            </a:endParaRPr>
          </a:p>
        </p:txBody>
      </p:sp>
      <p:sp>
        <p:nvSpPr>
          <p:cNvPr id="6" name="Metin kutusu 5"/>
          <p:cNvSpPr txBox="1"/>
          <p:nvPr/>
        </p:nvSpPr>
        <p:spPr>
          <a:xfrm>
            <a:off x="4250244" y="3824374"/>
            <a:ext cx="1305165" cy="338554"/>
          </a:xfrm>
          <a:prstGeom prst="rect">
            <a:avLst/>
          </a:prstGeom>
          <a:noFill/>
        </p:spPr>
        <p:txBody>
          <a:bodyPr wrap="none" rtlCol="0">
            <a:spAutoFit/>
          </a:bodyPr>
          <a:lstStyle/>
          <a:p>
            <a:r>
              <a:rPr lang="tr-TR" sz="1600" b="1"/>
              <a:t>Örneklem</a:t>
            </a:r>
          </a:p>
        </p:txBody>
      </p:sp>
      <p:sp>
        <p:nvSpPr>
          <p:cNvPr id="35" name="Dikdörtgen 34"/>
          <p:cNvSpPr/>
          <p:nvPr/>
        </p:nvSpPr>
        <p:spPr>
          <a:xfrm>
            <a:off x="4097801" y="4799468"/>
            <a:ext cx="2931881" cy="1077218"/>
          </a:xfrm>
          <a:prstGeom prst="rect">
            <a:avLst/>
          </a:prstGeom>
        </p:spPr>
        <p:txBody>
          <a:bodyPr wrap="square">
            <a:spAutoFit/>
          </a:bodyPr>
          <a:lstStyle/>
          <a:p>
            <a:r>
              <a:rPr lang="tr-TR" sz="1600" dirty="0">
                <a:solidFill>
                  <a:srgbClr val="000000"/>
                </a:solidFill>
                <a:cs typeface="Arial" charset="0"/>
              </a:rPr>
              <a:t>1.536 yüz yüze görüşme </a:t>
            </a:r>
          </a:p>
          <a:p>
            <a:r>
              <a:rPr lang="tr-TR" sz="1600" dirty="0">
                <a:solidFill>
                  <a:srgbClr val="000000"/>
                </a:solidFill>
                <a:cs typeface="Arial" charset="0"/>
              </a:rPr>
              <a:t>3 online forum</a:t>
            </a:r>
          </a:p>
          <a:p>
            <a:r>
              <a:rPr lang="tr-TR" sz="1600" dirty="0">
                <a:solidFill>
                  <a:srgbClr val="000000"/>
                </a:solidFill>
                <a:cs typeface="Arial" charset="0"/>
              </a:rPr>
              <a:t>6 </a:t>
            </a:r>
            <a:r>
              <a:rPr lang="tr-TR" sz="1600" dirty="0" err="1">
                <a:solidFill>
                  <a:srgbClr val="000000"/>
                </a:solidFill>
                <a:cs typeface="Arial" charset="0"/>
              </a:rPr>
              <a:t>fokus</a:t>
            </a:r>
            <a:r>
              <a:rPr lang="tr-TR" sz="1600" dirty="0">
                <a:solidFill>
                  <a:srgbClr val="000000"/>
                </a:solidFill>
                <a:cs typeface="Arial" charset="0"/>
              </a:rPr>
              <a:t> grup</a:t>
            </a:r>
          </a:p>
          <a:p>
            <a:r>
              <a:rPr lang="tr-TR" sz="1600" dirty="0">
                <a:solidFill>
                  <a:srgbClr val="000000"/>
                </a:solidFill>
                <a:cs typeface="Arial" charset="0"/>
              </a:rPr>
              <a:t>5 ilde etnografik gözlem</a:t>
            </a:r>
          </a:p>
        </p:txBody>
      </p:sp>
    </p:spTree>
    <p:extLst>
      <p:ext uri="{BB962C8B-B14F-4D97-AF65-F5344CB8AC3E}">
        <p14:creationId xmlns:p14="http://schemas.microsoft.com/office/powerpoint/2010/main" val="1275311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22009" y="3416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t>Kantitatif Araştırma</a:t>
            </a:r>
          </a:p>
          <a:p>
            <a:pPr eaLnBrk="1" hangingPunct="1"/>
            <a:r>
              <a:rPr lang="tr-TR" b="0" kern="0" dirty="0">
                <a:solidFill>
                  <a:schemeClr val="tx1"/>
                </a:solidFill>
              </a:rPr>
              <a:t>Kapsam</a:t>
            </a:r>
          </a:p>
        </p:txBody>
      </p:sp>
      <p:sp>
        <p:nvSpPr>
          <p:cNvPr id="34" name="Yuvarlatılmış Dikdörtgen 33"/>
          <p:cNvSpPr/>
          <p:nvPr/>
        </p:nvSpPr>
        <p:spPr bwMode="auto">
          <a:xfrm>
            <a:off x="144462" y="144095"/>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35" name="Yuvarlatılmış Dikdörtgen 34"/>
          <p:cNvSpPr/>
          <p:nvPr/>
        </p:nvSpPr>
        <p:spPr bwMode="auto">
          <a:xfrm>
            <a:off x="1247412" y="144095"/>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36" name="Rectangle 2"/>
          <p:cNvSpPr txBox="1">
            <a:spLocks noChangeArrowheads="1"/>
          </p:cNvSpPr>
          <p:nvPr/>
        </p:nvSpPr>
        <p:spPr bwMode="auto">
          <a:xfrm>
            <a:off x="276639" y="1584475"/>
            <a:ext cx="8483217" cy="50938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lvl="1" eaLnBrk="0" hangingPunct="0">
              <a:lnSpc>
                <a:spcPct val="150000"/>
              </a:lnSpc>
              <a:defRPr/>
            </a:pPr>
            <a:r>
              <a:rPr lang="tr-TR" sz="1600" dirty="0">
                <a:latin typeface="+mj-lt"/>
              </a:rPr>
              <a:t>22 şehir,</a:t>
            </a:r>
          </a:p>
          <a:p>
            <a:pPr marL="0" lvl="1" eaLnBrk="0" hangingPunct="0">
              <a:lnSpc>
                <a:spcPct val="150000"/>
              </a:lnSpc>
              <a:defRPr/>
            </a:pPr>
            <a:endParaRPr lang="tr-TR" sz="1600" dirty="0">
              <a:latin typeface="+mj-lt"/>
            </a:endParaRPr>
          </a:p>
          <a:p>
            <a:pPr marL="0" lvl="1" eaLnBrk="0" hangingPunct="0">
              <a:lnSpc>
                <a:spcPct val="150000"/>
              </a:lnSpc>
              <a:defRPr/>
            </a:pPr>
            <a:r>
              <a:rPr lang="tr-TR" sz="1600" kern="0" dirty="0"/>
              <a:t>%95 güven,</a:t>
            </a:r>
          </a:p>
          <a:p>
            <a:pPr marL="0" lvl="1" eaLnBrk="0" hangingPunct="0">
              <a:lnSpc>
                <a:spcPct val="150000"/>
              </a:lnSpc>
              <a:defRPr/>
            </a:pPr>
            <a:r>
              <a:rPr lang="tr-TR" sz="1600" kern="0" dirty="0"/>
              <a:t> </a:t>
            </a:r>
          </a:p>
          <a:p>
            <a:pPr marL="0" lvl="1" eaLnBrk="0" hangingPunct="0">
              <a:lnSpc>
                <a:spcPct val="150000"/>
              </a:lnSpc>
              <a:defRPr/>
            </a:pPr>
            <a:r>
              <a:rPr lang="tr-TR" sz="1600" kern="0" dirty="0"/>
              <a:t>±2,5 hata payı</a:t>
            </a:r>
          </a:p>
          <a:p>
            <a:pPr marL="0" lvl="1" eaLnBrk="0" hangingPunct="0">
              <a:lnSpc>
                <a:spcPct val="150000"/>
              </a:lnSpc>
              <a:defRPr/>
            </a:pPr>
            <a:endParaRPr kumimoji="0" lang="tr-TR" sz="1600" b="0" i="0" u="none" strike="noStrike" kern="0" cap="none" spc="0" normalizeH="0" baseline="0" noProof="0" dirty="0">
              <a:ln>
                <a:noFill/>
              </a:ln>
              <a:solidFill>
                <a:schemeClr val="tx1"/>
              </a:solidFill>
              <a:effectLst/>
              <a:uLnTx/>
              <a:uFillTx/>
              <a:latin typeface="+mj-lt"/>
            </a:endParaRPr>
          </a:p>
          <a:p>
            <a:pPr marL="0" lvl="1" eaLnBrk="0" hangingPunct="0">
              <a:lnSpc>
                <a:spcPct val="150000"/>
              </a:lnSpc>
              <a:defRPr/>
            </a:pPr>
            <a:r>
              <a:rPr kumimoji="0" lang="tr-TR" sz="1600" b="0" i="0" u="none" strike="noStrike" kern="0" cap="none" spc="0" normalizeH="0" baseline="0" noProof="0" dirty="0">
                <a:ln>
                  <a:noFill/>
                </a:ln>
                <a:solidFill>
                  <a:schemeClr val="tx1"/>
                </a:solidFill>
                <a:effectLst/>
                <a:uLnTx/>
                <a:uFillTx/>
                <a:latin typeface="+mj-lt"/>
              </a:rPr>
              <a:t>16-60 yaş arası </a:t>
            </a:r>
          </a:p>
          <a:p>
            <a:pPr marL="0" lvl="1" eaLnBrk="0" hangingPunct="0">
              <a:lnSpc>
                <a:spcPct val="150000"/>
              </a:lnSpc>
              <a:defRPr/>
            </a:pPr>
            <a:endParaRPr kumimoji="0" lang="tr-TR" sz="1600" b="0" i="0" u="none" strike="noStrike" kern="0" cap="none" spc="0" normalizeH="0" baseline="0" noProof="0" dirty="0">
              <a:ln>
                <a:noFill/>
              </a:ln>
              <a:solidFill>
                <a:schemeClr val="tx1"/>
              </a:solidFill>
              <a:effectLst/>
              <a:uLnTx/>
              <a:uFillTx/>
              <a:latin typeface="+mj-lt"/>
            </a:endParaRPr>
          </a:p>
          <a:p>
            <a:pPr marL="0" lvl="1" eaLnBrk="0" hangingPunct="0">
              <a:lnSpc>
                <a:spcPct val="150000"/>
              </a:lnSpc>
              <a:defRPr/>
            </a:pPr>
            <a:r>
              <a:rPr kumimoji="0" lang="tr-TR" sz="1600" b="0" i="0" u="none" strike="noStrike" kern="0" cap="none" spc="0" normalizeH="0" baseline="0" noProof="0" dirty="0">
                <a:ln>
                  <a:noFill/>
                </a:ln>
                <a:solidFill>
                  <a:schemeClr val="tx1"/>
                </a:solidFill>
                <a:effectLst/>
                <a:uLnTx/>
                <a:uFillTx/>
                <a:latin typeface="+mj-lt"/>
              </a:rPr>
              <a:t>A, B, C1, C2 SES grubu</a:t>
            </a:r>
            <a:endParaRPr lang="tr-TR" sz="1600" kern="0" dirty="0">
              <a:latin typeface="+mj-lt"/>
            </a:endParaRPr>
          </a:p>
          <a:p>
            <a:pPr marL="0" lvl="1" eaLnBrk="0" hangingPunct="0">
              <a:lnSpc>
                <a:spcPct val="150000"/>
              </a:lnSpc>
              <a:defRPr/>
            </a:pPr>
            <a:r>
              <a:rPr kumimoji="0" lang="tr-TR" sz="1600" b="0" i="0" u="none" strike="noStrike" kern="0" cap="none" spc="0" normalizeH="0" baseline="0" noProof="0" dirty="0">
                <a:ln>
                  <a:noFill/>
                </a:ln>
                <a:solidFill>
                  <a:schemeClr val="tx1"/>
                </a:solidFill>
                <a:effectLst/>
                <a:uLnTx/>
                <a:uFillTx/>
                <a:latin typeface="+mj-lt"/>
              </a:rPr>
              <a:t>Haftada en az bir kere AVM’ye giden </a:t>
            </a:r>
            <a:r>
              <a:rPr lang="tr-TR" b="1" kern="0" dirty="0"/>
              <a:t>1.536 alışverişçi</a:t>
            </a:r>
            <a:endParaRPr kumimoji="0" lang="tr-TR" sz="1600" i="0" u="none" strike="noStrike" kern="0" cap="none" spc="0" normalizeH="0" baseline="0" noProof="0" dirty="0">
              <a:ln>
                <a:noFill/>
              </a:ln>
              <a:solidFill>
                <a:schemeClr val="tx1"/>
              </a:solidFill>
              <a:effectLst/>
              <a:uLnTx/>
              <a:uFillTx/>
              <a:latin typeface="+mj-lt"/>
            </a:endParaRPr>
          </a:p>
        </p:txBody>
      </p:sp>
      <p:sp>
        <p:nvSpPr>
          <p:cNvPr id="2" name="Dikdörtgen 1"/>
          <p:cNvSpPr/>
          <p:nvPr/>
        </p:nvSpPr>
        <p:spPr>
          <a:xfrm>
            <a:off x="0" y="1359513"/>
            <a:ext cx="9036496" cy="369332"/>
          </a:xfrm>
          <a:prstGeom prst="rect">
            <a:avLst/>
          </a:prstGeom>
        </p:spPr>
        <p:txBody>
          <a:bodyPr wrap="square" anchor="ctr">
            <a:spAutoFit/>
          </a:bodyPr>
          <a:lstStyle/>
          <a:p>
            <a:pPr algn="ctr"/>
            <a:r>
              <a:rPr lang="tr-TR" b="1" dirty="0">
                <a:solidFill>
                  <a:srgbClr val="000000"/>
                </a:solidFill>
              </a:rPr>
              <a:t>Kapsam ve Örneklem ⎜Kantitatif</a:t>
            </a:r>
            <a:endParaRPr lang="tr-TR" dirty="0"/>
          </a:p>
        </p:txBody>
      </p:sp>
      <p:grpSp>
        <p:nvGrpSpPr>
          <p:cNvPr id="38" name="Grup 37"/>
          <p:cNvGrpSpPr/>
          <p:nvPr/>
        </p:nvGrpSpPr>
        <p:grpSpPr>
          <a:xfrm>
            <a:off x="2020327" y="2443473"/>
            <a:ext cx="6707605" cy="2671181"/>
            <a:chOff x="952096" y="3646242"/>
            <a:chExt cx="8021454" cy="2674935"/>
          </a:xfrm>
        </p:grpSpPr>
        <p:grpSp>
          <p:nvGrpSpPr>
            <p:cNvPr id="39" name="Grup 38"/>
            <p:cNvGrpSpPr/>
            <p:nvPr/>
          </p:nvGrpSpPr>
          <p:grpSpPr>
            <a:xfrm>
              <a:off x="952096" y="3646242"/>
              <a:ext cx="8021454" cy="2674935"/>
              <a:chOff x="704567" y="2174316"/>
              <a:chExt cx="8021454" cy="2674935"/>
            </a:xfrm>
          </p:grpSpPr>
          <p:grpSp>
            <p:nvGrpSpPr>
              <p:cNvPr id="42" name="Group 29"/>
              <p:cNvGrpSpPr>
                <a:grpSpLocks/>
              </p:cNvGrpSpPr>
              <p:nvPr/>
            </p:nvGrpSpPr>
            <p:grpSpPr bwMode="auto">
              <a:xfrm>
                <a:off x="704567" y="2174316"/>
                <a:ext cx="8021454" cy="2674935"/>
                <a:chOff x="343" y="2583"/>
                <a:chExt cx="5165" cy="1824"/>
              </a:xfrm>
            </p:grpSpPr>
            <p:pic>
              <p:nvPicPr>
                <p:cNvPr id="45" name="Picture 5"/>
                <p:cNvPicPr>
                  <a:picLocks noChangeAspect="1" noChangeArrowheads="1"/>
                </p:cNvPicPr>
                <p:nvPr/>
              </p:nvPicPr>
              <p:blipFill>
                <a:blip r:embed="rId3" cstate="print">
                  <a:duotone>
                    <a:prstClr val="black"/>
                    <a:srgbClr val="FF0000">
                      <a:tint val="45000"/>
                      <a:satMod val="400000"/>
                    </a:srgbClr>
                  </a:duotone>
                  <a:lum bright="20000" contrast="40000"/>
                </a:blip>
                <a:srcRect/>
                <a:stretch>
                  <a:fillRect/>
                </a:stretch>
              </p:blipFill>
              <p:spPr bwMode="auto">
                <a:xfrm>
                  <a:off x="480" y="2583"/>
                  <a:ext cx="5028" cy="1824"/>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6" name="Text Box 6"/>
                <p:cNvSpPr txBox="1">
                  <a:spLocks noChangeArrowheads="1"/>
                </p:cNvSpPr>
                <p:nvPr/>
              </p:nvSpPr>
              <p:spPr bwMode="auto">
                <a:xfrm>
                  <a:off x="1876" y="3116"/>
                  <a:ext cx="596"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ANKARA</a:t>
                  </a:r>
                </a:p>
              </p:txBody>
            </p:sp>
            <p:sp>
              <p:nvSpPr>
                <p:cNvPr id="47" name="Text Box 7"/>
                <p:cNvSpPr txBox="1">
                  <a:spLocks noChangeArrowheads="1"/>
                </p:cNvSpPr>
                <p:nvPr/>
              </p:nvSpPr>
              <p:spPr bwMode="auto">
                <a:xfrm>
                  <a:off x="931" y="2782"/>
                  <a:ext cx="698"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İSTANBUL</a:t>
                  </a:r>
                </a:p>
              </p:txBody>
            </p:sp>
            <p:sp>
              <p:nvSpPr>
                <p:cNvPr id="48" name="Text Box 8"/>
                <p:cNvSpPr txBox="1">
                  <a:spLocks noChangeArrowheads="1"/>
                </p:cNvSpPr>
                <p:nvPr/>
              </p:nvSpPr>
              <p:spPr bwMode="auto">
                <a:xfrm>
                  <a:off x="397" y="3445"/>
                  <a:ext cx="474"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İZMİR</a:t>
                  </a:r>
                </a:p>
              </p:txBody>
            </p:sp>
            <p:sp>
              <p:nvSpPr>
                <p:cNvPr id="49" name="Text Box 9"/>
                <p:cNvSpPr txBox="1">
                  <a:spLocks noChangeArrowheads="1"/>
                </p:cNvSpPr>
                <p:nvPr/>
              </p:nvSpPr>
              <p:spPr bwMode="auto">
                <a:xfrm>
                  <a:off x="1422" y="3884"/>
                  <a:ext cx="640"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ANTALYA</a:t>
                  </a:r>
                </a:p>
              </p:txBody>
            </p:sp>
            <p:sp>
              <p:nvSpPr>
                <p:cNvPr id="50" name="Text Box 10"/>
                <p:cNvSpPr txBox="1">
                  <a:spLocks noChangeArrowheads="1"/>
                </p:cNvSpPr>
                <p:nvPr/>
              </p:nvSpPr>
              <p:spPr bwMode="auto">
                <a:xfrm>
                  <a:off x="2624" y="3961"/>
                  <a:ext cx="530" cy="179"/>
                </a:xfrm>
                <a:prstGeom prst="rect">
                  <a:avLst/>
                </a:prstGeom>
                <a:noFill/>
                <a:ln w="9525" algn="ctr">
                  <a:noFill/>
                  <a:miter lim="800000"/>
                  <a:headEnd/>
                  <a:tailEnd/>
                </a:ln>
                <a:effectLst/>
              </p:spPr>
              <p:txBody>
                <a:bodyPr wrap="none">
                  <a:spAutoFit/>
                </a:bodyPr>
                <a:lstStyle/>
                <a:p>
                  <a:pPr algn="ctr">
                    <a:buFontTx/>
                    <a:buNone/>
                  </a:pPr>
                  <a:r>
                    <a:rPr lang="tr-TR" sz="1100">
                      <a:solidFill>
                        <a:schemeClr val="tx1"/>
                      </a:solidFill>
                      <a:latin typeface="+mj-lt"/>
                    </a:rPr>
                    <a:t>ADANA</a:t>
                  </a:r>
                  <a:endParaRPr lang="tr-TR" sz="1100" dirty="0">
                    <a:solidFill>
                      <a:schemeClr val="tx1"/>
                    </a:solidFill>
                    <a:latin typeface="+mj-lt"/>
                  </a:endParaRPr>
                </a:p>
              </p:txBody>
            </p:sp>
            <p:sp>
              <p:nvSpPr>
                <p:cNvPr id="51" name="Text Box 11"/>
                <p:cNvSpPr txBox="1">
                  <a:spLocks noChangeArrowheads="1"/>
                </p:cNvSpPr>
                <p:nvPr/>
              </p:nvSpPr>
              <p:spPr bwMode="auto">
                <a:xfrm>
                  <a:off x="940" y="3023"/>
                  <a:ext cx="519"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BURSA</a:t>
                  </a:r>
                </a:p>
              </p:txBody>
            </p:sp>
            <p:sp>
              <p:nvSpPr>
                <p:cNvPr id="52" name="Text Box 12"/>
                <p:cNvSpPr txBox="1">
                  <a:spLocks noChangeArrowheads="1"/>
                </p:cNvSpPr>
                <p:nvPr/>
              </p:nvSpPr>
              <p:spPr bwMode="auto">
                <a:xfrm>
                  <a:off x="3115" y="3962"/>
                  <a:ext cx="622"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G.ANTEP</a:t>
                  </a:r>
                </a:p>
              </p:txBody>
            </p:sp>
            <p:sp>
              <p:nvSpPr>
                <p:cNvPr id="53" name="Text Box 13"/>
                <p:cNvSpPr txBox="1">
                  <a:spLocks noChangeArrowheads="1"/>
                </p:cNvSpPr>
                <p:nvPr/>
              </p:nvSpPr>
              <p:spPr bwMode="auto">
                <a:xfrm>
                  <a:off x="2632" y="3475"/>
                  <a:ext cx="622"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KAYSERİ</a:t>
                  </a:r>
                </a:p>
              </p:txBody>
            </p:sp>
            <p:sp>
              <p:nvSpPr>
                <p:cNvPr id="54" name="Text Box 14"/>
                <p:cNvSpPr txBox="1">
                  <a:spLocks noChangeArrowheads="1"/>
                </p:cNvSpPr>
                <p:nvPr/>
              </p:nvSpPr>
              <p:spPr bwMode="auto">
                <a:xfrm>
                  <a:off x="1911" y="3547"/>
                  <a:ext cx="525"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KONYA</a:t>
                  </a:r>
                </a:p>
              </p:txBody>
            </p:sp>
            <p:sp>
              <p:nvSpPr>
                <p:cNvPr id="55" name="Text Box 15"/>
                <p:cNvSpPr txBox="1">
                  <a:spLocks noChangeArrowheads="1"/>
                </p:cNvSpPr>
                <p:nvPr/>
              </p:nvSpPr>
              <p:spPr bwMode="auto">
                <a:xfrm>
                  <a:off x="499" y="3160"/>
                  <a:ext cx="736"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BALIKESİR</a:t>
                  </a:r>
                </a:p>
              </p:txBody>
            </p:sp>
            <p:sp>
              <p:nvSpPr>
                <p:cNvPr id="56" name="Text Box 16"/>
                <p:cNvSpPr txBox="1">
                  <a:spLocks noChangeArrowheads="1"/>
                </p:cNvSpPr>
                <p:nvPr/>
              </p:nvSpPr>
              <p:spPr bwMode="auto">
                <a:xfrm>
                  <a:off x="1193" y="2905"/>
                  <a:ext cx="627"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KOCAELİ</a:t>
                  </a:r>
                </a:p>
              </p:txBody>
            </p:sp>
            <p:sp>
              <p:nvSpPr>
                <p:cNvPr id="57" name="Text Box 17"/>
                <p:cNvSpPr txBox="1">
                  <a:spLocks noChangeArrowheads="1"/>
                </p:cNvSpPr>
                <p:nvPr/>
              </p:nvSpPr>
              <p:spPr bwMode="auto">
                <a:xfrm>
                  <a:off x="3221" y="3588"/>
                  <a:ext cx="650"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MALATYA</a:t>
                  </a:r>
                </a:p>
              </p:txBody>
            </p:sp>
            <p:sp>
              <p:nvSpPr>
                <p:cNvPr id="59" name="Text Box 18"/>
                <p:cNvSpPr txBox="1">
                  <a:spLocks noChangeArrowheads="1"/>
                </p:cNvSpPr>
                <p:nvPr/>
              </p:nvSpPr>
              <p:spPr bwMode="auto">
                <a:xfrm>
                  <a:off x="4074" y="3085"/>
                  <a:ext cx="685" cy="179"/>
                </a:xfrm>
                <a:prstGeom prst="rect">
                  <a:avLst/>
                </a:prstGeom>
                <a:noFill/>
                <a:ln w="9525" algn="ctr">
                  <a:noFill/>
                  <a:miter lim="800000"/>
                  <a:headEnd/>
                  <a:tailEnd/>
                </a:ln>
                <a:effectLst/>
              </p:spPr>
              <p:txBody>
                <a:bodyPr wrap="none">
                  <a:spAutoFit/>
                </a:bodyPr>
                <a:lstStyle/>
                <a:p>
                  <a:pPr algn="ctr">
                    <a:buFontTx/>
                    <a:buNone/>
                  </a:pPr>
                  <a:r>
                    <a:rPr lang="tr-TR" sz="1100" dirty="0">
                      <a:latin typeface="+mj-lt"/>
                    </a:rPr>
                    <a:t>ERZURUM</a:t>
                  </a:r>
                  <a:endParaRPr lang="tr-TR" sz="1100" dirty="0">
                    <a:solidFill>
                      <a:schemeClr val="tx1"/>
                    </a:solidFill>
                    <a:latin typeface="+mj-lt"/>
                  </a:endParaRPr>
                </a:p>
              </p:txBody>
            </p:sp>
            <p:sp>
              <p:nvSpPr>
                <p:cNvPr id="60" name="Text Box 19"/>
                <p:cNvSpPr txBox="1">
                  <a:spLocks noChangeArrowheads="1"/>
                </p:cNvSpPr>
                <p:nvPr/>
              </p:nvSpPr>
              <p:spPr bwMode="auto">
                <a:xfrm>
                  <a:off x="343" y="2671"/>
                  <a:ext cx="716" cy="179"/>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TEKİRDAĞ</a:t>
                  </a:r>
                </a:p>
              </p:txBody>
            </p:sp>
            <p:sp>
              <p:nvSpPr>
                <p:cNvPr id="61" name="Text Box 23"/>
                <p:cNvSpPr txBox="1">
                  <a:spLocks noChangeArrowheads="1"/>
                </p:cNvSpPr>
                <p:nvPr/>
              </p:nvSpPr>
              <p:spPr bwMode="auto">
                <a:xfrm>
                  <a:off x="3663" y="3907"/>
                  <a:ext cx="769" cy="179"/>
                </a:xfrm>
                <a:prstGeom prst="rect">
                  <a:avLst/>
                </a:prstGeom>
                <a:noFill/>
                <a:ln w="9525" algn="ctr">
                  <a:noFill/>
                  <a:miter lim="800000"/>
                  <a:headEnd/>
                  <a:tailEnd/>
                </a:ln>
                <a:effectLst/>
              </p:spPr>
              <p:txBody>
                <a:bodyPr wrap="none">
                  <a:spAutoFit/>
                </a:bodyPr>
                <a:lstStyle/>
                <a:p>
                  <a:pPr>
                    <a:buFontTx/>
                    <a:buNone/>
                  </a:pPr>
                  <a:r>
                    <a:rPr lang="tr-TR" sz="1100" dirty="0">
                      <a:latin typeface="+mj-lt"/>
                    </a:rPr>
                    <a:t>ŞANLIURFA</a:t>
                  </a:r>
                </a:p>
              </p:txBody>
            </p:sp>
            <p:sp>
              <p:nvSpPr>
                <p:cNvPr id="62" name="Text Box 26"/>
                <p:cNvSpPr txBox="1">
                  <a:spLocks noChangeArrowheads="1"/>
                </p:cNvSpPr>
                <p:nvPr/>
              </p:nvSpPr>
              <p:spPr bwMode="auto">
                <a:xfrm>
                  <a:off x="566" y="3631"/>
                  <a:ext cx="494" cy="179"/>
                </a:xfrm>
                <a:prstGeom prst="rect">
                  <a:avLst/>
                </a:prstGeom>
                <a:noFill/>
                <a:ln w="9525" algn="ctr">
                  <a:noFill/>
                  <a:miter lim="800000"/>
                  <a:headEnd/>
                  <a:tailEnd/>
                </a:ln>
                <a:effectLst/>
              </p:spPr>
              <p:txBody>
                <a:bodyPr wrap="none">
                  <a:spAutoFit/>
                </a:bodyPr>
                <a:lstStyle/>
                <a:p>
                  <a:pPr>
                    <a:buFontTx/>
                    <a:buNone/>
                  </a:pPr>
                  <a:r>
                    <a:rPr lang="tr-TR" sz="1100" dirty="0">
                      <a:latin typeface="+mj-lt"/>
                    </a:rPr>
                    <a:t>AYDIN</a:t>
                  </a:r>
                </a:p>
              </p:txBody>
            </p:sp>
            <p:sp>
              <p:nvSpPr>
                <p:cNvPr id="63" name="Text Box 27"/>
                <p:cNvSpPr txBox="1">
                  <a:spLocks noChangeArrowheads="1"/>
                </p:cNvSpPr>
                <p:nvPr/>
              </p:nvSpPr>
              <p:spPr bwMode="auto">
                <a:xfrm>
                  <a:off x="3473" y="2914"/>
                  <a:ext cx="766" cy="179"/>
                </a:xfrm>
                <a:prstGeom prst="rect">
                  <a:avLst/>
                </a:prstGeom>
                <a:noFill/>
                <a:ln w="9525" algn="ctr">
                  <a:noFill/>
                  <a:miter lim="800000"/>
                  <a:headEnd/>
                  <a:tailEnd/>
                </a:ln>
                <a:effectLst/>
              </p:spPr>
              <p:txBody>
                <a:bodyPr>
                  <a:spAutoFit/>
                </a:bodyPr>
                <a:lstStyle/>
                <a:p>
                  <a:pPr>
                    <a:spcBef>
                      <a:spcPct val="50000"/>
                    </a:spcBef>
                    <a:buFontTx/>
                    <a:buNone/>
                  </a:pPr>
                  <a:r>
                    <a:rPr lang="tr-TR" sz="1100" dirty="0">
                      <a:latin typeface="+mj-lt"/>
                    </a:rPr>
                    <a:t>TRABZON</a:t>
                  </a:r>
                  <a:endParaRPr lang="en-US" sz="1100" dirty="0">
                    <a:latin typeface="+mj-lt"/>
                  </a:endParaRPr>
                </a:p>
              </p:txBody>
            </p:sp>
            <p:sp>
              <p:nvSpPr>
                <p:cNvPr id="64" name="Text Box 28"/>
                <p:cNvSpPr txBox="1">
                  <a:spLocks noChangeArrowheads="1"/>
                </p:cNvSpPr>
                <p:nvPr/>
              </p:nvSpPr>
              <p:spPr bwMode="auto">
                <a:xfrm>
                  <a:off x="2698" y="2816"/>
                  <a:ext cx="766" cy="179"/>
                </a:xfrm>
                <a:prstGeom prst="rect">
                  <a:avLst/>
                </a:prstGeom>
                <a:noFill/>
                <a:ln w="9525" algn="ctr">
                  <a:noFill/>
                  <a:miter lim="800000"/>
                  <a:headEnd/>
                  <a:tailEnd/>
                </a:ln>
                <a:effectLst/>
              </p:spPr>
              <p:txBody>
                <a:bodyPr>
                  <a:spAutoFit/>
                </a:bodyPr>
                <a:lstStyle/>
                <a:p>
                  <a:pPr>
                    <a:spcBef>
                      <a:spcPct val="50000"/>
                    </a:spcBef>
                    <a:buFontTx/>
                    <a:buNone/>
                  </a:pPr>
                  <a:r>
                    <a:rPr lang="tr-TR" sz="1100" dirty="0">
                      <a:latin typeface="+mj-lt"/>
                    </a:rPr>
                    <a:t>SAMSUN</a:t>
                  </a:r>
                  <a:endParaRPr lang="en-US" sz="1100" dirty="0">
                    <a:latin typeface="+mj-lt"/>
                  </a:endParaRPr>
                </a:p>
              </p:txBody>
            </p:sp>
          </p:grpSp>
          <p:sp>
            <p:nvSpPr>
              <p:cNvPr id="43" name="Text Box 10"/>
              <p:cNvSpPr txBox="1">
                <a:spLocks noChangeArrowheads="1"/>
              </p:cNvSpPr>
              <p:nvPr/>
            </p:nvSpPr>
            <p:spPr bwMode="auto">
              <a:xfrm>
                <a:off x="4558255" y="4514182"/>
                <a:ext cx="843859" cy="261978"/>
              </a:xfrm>
              <a:prstGeom prst="rect">
                <a:avLst/>
              </a:prstGeom>
              <a:noFill/>
              <a:ln w="9525" algn="ctr">
                <a:noFill/>
                <a:miter lim="800000"/>
                <a:headEnd/>
                <a:tailEnd/>
              </a:ln>
              <a:effectLst/>
            </p:spPr>
            <p:txBody>
              <a:bodyPr wrap="none">
                <a:spAutoFit/>
              </a:bodyPr>
              <a:lstStyle/>
              <a:p>
                <a:pPr algn="ctr">
                  <a:buFontTx/>
                  <a:buNone/>
                </a:pPr>
                <a:r>
                  <a:rPr lang="tr-TR" sz="1100" dirty="0">
                    <a:solidFill>
                      <a:schemeClr val="tx1"/>
                    </a:solidFill>
                    <a:latin typeface="+mj-lt"/>
                  </a:rPr>
                  <a:t>HATAY </a:t>
                </a:r>
              </a:p>
            </p:txBody>
          </p:sp>
          <p:sp>
            <p:nvSpPr>
              <p:cNvPr id="44" name="Text Box 28"/>
              <p:cNvSpPr txBox="1">
                <a:spLocks noChangeArrowheads="1"/>
              </p:cNvSpPr>
              <p:nvPr/>
            </p:nvSpPr>
            <p:spPr bwMode="auto">
              <a:xfrm>
                <a:off x="3131967" y="2356162"/>
                <a:ext cx="1325846" cy="261978"/>
              </a:xfrm>
              <a:prstGeom prst="rect">
                <a:avLst/>
              </a:prstGeom>
              <a:noFill/>
              <a:ln w="9525" algn="ctr">
                <a:noFill/>
                <a:miter lim="800000"/>
                <a:headEnd/>
                <a:tailEnd/>
              </a:ln>
              <a:effectLst/>
            </p:spPr>
            <p:txBody>
              <a:bodyPr wrap="square">
                <a:spAutoFit/>
              </a:bodyPr>
              <a:lstStyle/>
              <a:p>
                <a:pPr>
                  <a:spcBef>
                    <a:spcPct val="50000"/>
                  </a:spcBef>
                  <a:buFontTx/>
                  <a:buNone/>
                </a:pPr>
                <a:r>
                  <a:rPr lang="tr-TR" sz="1100" dirty="0">
                    <a:latin typeface="+mj-lt"/>
                  </a:rPr>
                  <a:t>ZONGULDAK</a:t>
                </a:r>
                <a:endParaRPr lang="en-US" sz="1100" dirty="0">
                  <a:latin typeface="+mj-lt"/>
                </a:endParaRPr>
              </a:p>
            </p:txBody>
          </p:sp>
        </p:grpSp>
        <p:sp>
          <p:nvSpPr>
            <p:cNvPr id="40" name="Text Box 26"/>
            <p:cNvSpPr txBox="1">
              <a:spLocks noChangeArrowheads="1"/>
            </p:cNvSpPr>
            <p:nvPr/>
          </p:nvSpPr>
          <p:spPr bwMode="auto">
            <a:xfrm>
              <a:off x="1630772" y="4777815"/>
              <a:ext cx="905203" cy="261978"/>
            </a:xfrm>
            <a:prstGeom prst="rect">
              <a:avLst/>
            </a:prstGeom>
            <a:noFill/>
            <a:ln w="9525" algn="ctr">
              <a:noFill/>
              <a:miter lim="800000"/>
              <a:headEnd/>
              <a:tailEnd/>
            </a:ln>
            <a:effectLst/>
          </p:spPr>
          <p:txBody>
            <a:bodyPr wrap="none">
              <a:spAutoFit/>
            </a:bodyPr>
            <a:lstStyle/>
            <a:p>
              <a:pPr>
                <a:buFontTx/>
                <a:buNone/>
              </a:pPr>
              <a:r>
                <a:rPr lang="tr-TR" sz="1100" dirty="0">
                  <a:latin typeface="+mj-lt"/>
                </a:rPr>
                <a:t>MANİSA</a:t>
              </a:r>
            </a:p>
          </p:txBody>
        </p:sp>
        <p:sp>
          <p:nvSpPr>
            <p:cNvPr id="41" name="Text Box 23"/>
            <p:cNvSpPr txBox="1">
              <a:spLocks noChangeArrowheads="1"/>
            </p:cNvSpPr>
            <p:nvPr/>
          </p:nvSpPr>
          <p:spPr bwMode="auto">
            <a:xfrm>
              <a:off x="7135613" y="5428095"/>
              <a:ext cx="922456" cy="261978"/>
            </a:xfrm>
            <a:prstGeom prst="rect">
              <a:avLst/>
            </a:prstGeom>
            <a:noFill/>
            <a:ln w="9525" algn="ctr">
              <a:noFill/>
              <a:miter lim="800000"/>
              <a:headEnd/>
              <a:tailEnd/>
            </a:ln>
            <a:effectLst/>
          </p:spPr>
          <p:txBody>
            <a:bodyPr wrap="none">
              <a:spAutoFit/>
            </a:bodyPr>
            <a:lstStyle/>
            <a:p>
              <a:pPr>
                <a:buFontTx/>
                <a:buNone/>
              </a:pPr>
              <a:r>
                <a:rPr lang="tr-TR" sz="1100" dirty="0">
                  <a:latin typeface="+mj-lt"/>
                </a:rPr>
                <a:t>MARDİN</a:t>
              </a:r>
            </a:p>
          </p:txBody>
        </p:sp>
      </p:grpSp>
      <p:sp>
        <p:nvSpPr>
          <p:cNvPr id="3" name="Slayt Numarası Yer Tutucusu 2"/>
          <p:cNvSpPr>
            <a:spLocks noGrp="1"/>
          </p:cNvSpPr>
          <p:nvPr>
            <p:ph type="sldNum" sz="quarter" idx="10"/>
          </p:nvPr>
        </p:nvSpPr>
        <p:spPr>
          <a:xfrm>
            <a:off x="4067944" y="6562725"/>
            <a:ext cx="1087439" cy="295275"/>
          </a:xfrm>
        </p:spPr>
        <p:txBody>
          <a:bodyPr/>
          <a:lstStyle/>
          <a:p>
            <a:pPr>
              <a:defRPr/>
            </a:pPr>
            <a:fld id="{D49939CB-6E4F-4E06-87E6-55228A7599A3}" type="slidenum">
              <a:rPr lang="tr-TR" smtClean="0">
                <a:solidFill>
                  <a:srgbClr val="000000"/>
                </a:solidFill>
              </a:rPr>
              <a:pPr>
                <a:defRPr/>
              </a:pPr>
              <a:t>5</a:t>
            </a:fld>
            <a:endParaRPr lang="tr-TR" dirty="0">
              <a:solidFill>
                <a:srgbClr val="000000"/>
              </a:solidFill>
            </a:endParaRPr>
          </a:p>
        </p:txBody>
      </p:sp>
    </p:spTree>
    <p:extLst>
      <p:ext uri="{BB962C8B-B14F-4D97-AF65-F5344CB8AC3E}">
        <p14:creationId xmlns:p14="http://schemas.microsoft.com/office/powerpoint/2010/main" val="1521507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22009" y="3416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t>Kalitatif Araştırma</a:t>
            </a:r>
          </a:p>
          <a:p>
            <a:pPr eaLnBrk="1" hangingPunct="1"/>
            <a:r>
              <a:rPr lang="tr-TR" b="0" kern="0" dirty="0">
                <a:solidFill>
                  <a:schemeClr val="tx1"/>
                </a:solidFill>
              </a:rPr>
              <a:t>Kapsam</a:t>
            </a:r>
          </a:p>
        </p:txBody>
      </p:sp>
      <p:pic>
        <p:nvPicPr>
          <p:cNvPr id="32" name="Picture 33"/>
          <p:cNvPicPr>
            <a:picLocks noChangeAspect="1" noChangeArrowheads="1"/>
          </p:cNvPicPr>
          <p:nvPr/>
        </p:nvPicPr>
        <p:blipFill>
          <a:blip r:embed="rId3" cstate="print">
            <a:lum bright="70000" contrast="-70000"/>
            <a:grayscl/>
          </a:blip>
          <a:srcRect/>
          <a:stretch>
            <a:fillRect/>
          </a:stretch>
        </p:blipFill>
        <p:spPr bwMode="auto">
          <a:xfrm>
            <a:off x="4545085" y="2564904"/>
            <a:ext cx="1006475" cy="704850"/>
          </a:xfrm>
          <a:prstGeom prst="rect">
            <a:avLst/>
          </a:prstGeom>
          <a:noFill/>
          <a:ln w="9525">
            <a:noFill/>
            <a:miter lim="800000"/>
            <a:headEnd/>
            <a:tailEnd/>
          </a:ln>
          <a:effectLst/>
        </p:spPr>
      </p:pic>
      <p:sp>
        <p:nvSpPr>
          <p:cNvPr id="33" name="Text Box 34"/>
          <p:cNvSpPr txBox="1">
            <a:spLocks noChangeArrowheads="1"/>
          </p:cNvSpPr>
          <p:nvPr/>
        </p:nvSpPr>
        <p:spPr bwMode="auto">
          <a:xfrm>
            <a:off x="3640613" y="3094883"/>
            <a:ext cx="1911350" cy="1015663"/>
          </a:xfrm>
          <a:prstGeom prst="rect">
            <a:avLst/>
          </a:prstGeom>
          <a:noFill/>
          <a:ln w="9525">
            <a:noFill/>
            <a:miter lim="800000"/>
            <a:headEnd/>
            <a:tailEnd/>
          </a:ln>
          <a:effectLst/>
        </p:spPr>
        <p:txBody>
          <a:bodyPr>
            <a:spAutoFit/>
          </a:bodyPr>
          <a:lstStyle/>
          <a:p>
            <a:pPr eaLnBrk="1" hangingPunct="1">
              <a:tabLst>
                <a:tab pos="1609725" algn="r"/>
              </a:tabLst>
            </a:pPr>
            <a:r>
              <a:rPr lang="tr-TR" sz="1200" b="1" dirty="0">
                <a:solidFill>
                  <a:srgbClr val="5F5F5F"/>
                </a:solidFill>
                <a:latin typeface="Verdana" pitchFamily="34" charset="0"/>
                <a:cs typeface="Arial" charset="0"/>
              </a:rPr>
              <a:t>Cinsiyet	Karma</a:t>
            </a:r>
          </a:p>
          <a:p>
            <a:pPr eaLnBrk="1" hangingPunct="1">
              <a:tabLst>
                <a:tab pos="1609725" algn="r"/>
              </a:tabLst>
            </a:pPr>
            <a:r>
              <a:rPr lang="tr-TR" sz="1200" b="1" dirty="0">
                <a:solidFill>
                  <a:srgbClr val="5F5F5F"/>
                </a:solidFill>
                <a:latin typeface="Verdana" pitchFamily="34" charset="0"/>
                <a:cs typeface="Arial" charset="0"/>
              </a:rPr>
              <a:t>Yaş	25-35</a:t>
            </a:r>
          </a:p>
          <a:p>
            <a:pPr eaLnBrk="1" hangingPunct="1">
              <a:tabLst>
                <a:tab pos="1609725" algn="r"/>
              </a:tabLst>
            </a:pPr>
            <a:r>
              <a:rPr lang="tr-TR" sz="1200" b="1" dirty="0">
                <a:solidFill>
                  <a:srgbClr val="5F5F5F"/>
                </a:solidFill>
                <a:latin typeface="Verdana" pitchFamily="34" charset="0"/>
                <a:cs typeface="Arial" charset="0"/>
              </a:rPr>
              <a:t>SES	A-B</a:t>
            </a:r>
          </a:p>
          <a:p>
            <a:pPr eaLnBrk="1" hangingPunct="1">
              <a:tabLst>
                <a:tab pos="1609725" algn="r"/>
              </a:tabLst>
            </a:pPr>
            <a:r>
              <a:rPr lang="tr-TR" sz="1200" b="1" dirty="0">
                <a:solidFill>
                  <a:srgbClr val="5F5F5F"/>
                </a:solidFill>
                <a:latin typeface="Verdana" pitchFamily="34" charset="0"/>
                <a:cs typeface="Arial" charset="0"/>
              </a:rPr>
              <a:t>Eğitim	Üst/Orta </a:t>
            </a:r>
          </a:p>
          <a:p>
            <a:pPr eaLnBrk="1" hangingPunct="1">
              <a:tabLst>
                <a:tab pos="1609725" algn="r"/>
              </a:tabLst>
            </a:pPr>
            <a:r>
              <a:rPr lang="tr-TR" sz="1200" b="1" dirty="0">
                <a:solidFill>
                  <a:srgbClr val="5F5F5F"/>
                </a:solidFill>
                <a:latin typeface="Verdana" pitchFamily="34" charset="0"/>
                <a:cs typeface="Arial" charset="0"/>
              </a:rPr>
              <a:t>Sayı 	6</a:t>
            </a:r>
          </a:p>
        </p:txBody>
      </p:sp>
      <p:sp>
        <p:nvSpPr>
          <p:cNvPr id="34" name="Text Box 35"/>
          <p:cNvSpPr txBox="1">
            <a:spLocks noChangeArrowheads="1"/>
          </p:cNvSpPr>
          <p:nvPr/>
        </p:nvSpPr>
        <p:spPr bwMode="auto">
          <a:xfrm>
            <a:off x="3733872" y="2626817"/>
            <a:ext cx="1289135" cy="584775"/>
          </a:xfrm>
          <a:prstGeom prst="rect">
            <a:avLst/>
          </a:prstGeom>
          <a:noFill/>
          <a:ln w="9525">
            <a:noFill/>
            <a:miter lim="800000"/>
            <a:headEnd/>
            <a:tailEnd/>
          </a:ln>
          <a:effectLst/>
        </p:spPr>
        <p:txBody>
          <a:bodyPr wrap="none">
            <a:spAutoFit/>
          </a:bodyPr>
          <a:lstStyle/>
          <a:p>
            <a:pPr eaLnBrk="1" hangingPunct="1"/>
            <a:r>
              <a:rPr lang="tr-TR" sz="1600" b="1" dirty="0">
                <a:solidFill>
                  <a:srgbClr val="990000"/>
                </a:solidFill>
                <a:latin typeface="Verdana" pitchFamily="34" charset="0"/>
                <a:cs typeface="Arial" charset="0"/>
              </a:rPr>
              <a:t>GRUP -03</a:t>
            </a:r>
          </a:p>
          <a:p>
            <a:pPr eaLnBrk="1" hangingPunct="1"/>
            <a:endParaRPr lang="tr-TR" sz="1600" dirty="0">
              <a:solidFill>
                <a:srgbClr val="990000"/>
              </a:solidFill>
              <a:latin typeface="Verdana" pitchFamily="34" charset="0"/>
              <a:cs typeface="Arial" charset="0"/>
            </a:endParaRPr>
          </a:p>
        </p:txBody>
      </p:sp>
      <p:pic>
        <p:nvPicPr>
          <p:cNvPr id="35" name="Picture 37"/>
          <p:cNvPicPr>
            <a:picLocks noChangeAspect="1" noChangeArrowheads="1"/>
          </p:cNvPicPr>
          <p:nvPr/>
        </p:nvPicPr>
        <p:blipFill>
          <a:blip r:embed="rId3" cstate="print">
            <a:lum bright="70000" contrast="-70000"/>
            <a:grayscl/>
          </a:blip>
          <a:srcRect/>
          <a:stretch>
            <a:fillRect/>
          </a:stretch>
        </p:blipFill>
        <p:spPr bwMode="auto">
          <a:xfrm>
            <a:off x="7343576" y="4308991"/>
            <a:ext cx="973137" cy="704850"/>
          </a:xfrm>
          <a:prstGeom prst="rect">
            <a:avLst/>
          </a:prstGeom>
          <a:noFill/>
          <a:ln w="9525">
            <a:noFill/>
            <a:miter lim="800000"/>
            <a:headEnd/>
            <a:tailEnd/>
          </a:ln>
          <a:effectLst/>
        </p:spPr>
      </p:pic>
      <p:sp>
        <p:nvSpPr>
          <p:cNvPr id="36" name="Text Box 38"/>
          <p:cNvSpPr txBox="1">
            <a:spLocks noChangeArrowheads="1"/>
          </p:cNvSpPr>
          <p:nvPr/>
        </p:nvSpPr>
        <p:spPr bwMode="auto">
          <a:xfrm>
            <a:off x="6532767" y="4837652"/>
            <a:ext cx="2017401" cy="1015663"/>
          </a:xfrm>
          <a:prstGeom prst="rect">
            <a:avLst/>
          </a:prstGeom>
          <a:noFill/>
          <a:ln w="9525">
            <a:noFill/>
            <a:miter lim="800000"/>
            <a:headEnd/>
            <a:tailEnd/>
          </a:ln>
          <a:effectLst/>
        </p:spPr>
        <p:txBody>
          <a:bodyPr wrap="square">
            <a:spAutoFit/>
          </a:bodyPr>
          <a:lstStyle/>
          <a:p>
            <a:pPr eaLnBrk="1" hangingPunct="1">
              <a:tabLst>
                <a:tab pos="1609725" algn="r"/>
              </a:tabLst>
            </a:pPr>
            <a:r>
              <a:rPr lang="tr-TR" sz="1200" b="1" dirty="0">
                <a:solidFill>
                  <a:srgbClr val="5F5F5F"/>
                </a:solidFill>
                <a:latin typeface="Verdana" pitchFamily="34" charset="0"/>
                <a:cs typeface="Arial" charset="0"/>
              </a:rPr>
              <a:t>Cinsiyet	Karma </a:t>
            </a:r>
          </a:p>
          <a:p>
            <a:pPr eaLnBrk="1" hangingPunct="1">
              <a:tabLst>
                <a:tab pos="1609725" algn="r"/>
              </a:tabLst>
            </a:pPr>
            <a:r>
              <a:rPr lang="tr-TR" sz="1200" b="1" dirty="0">
                <a:solidFill>
                  <a:srgbClr val="5F5F5F"/>
                </a:solidFill>
                <a:latin typeface="Verdana" pitchFamily="34" charset="0"/>
                <a:cs typeface="Arial" charset="0"/>
              </a:rPr>
              <a:t>Yaş	36-45</a:t>
            </a:r>
          </a:p>
          <a:p>
            <a:pPr eaLnBrk="1" hangingPunct="1">
              <a:tabLst>
                <a:tab pos="1609725" algn="r"/>
              </a:tabLst>
            </a:pPr>
            <a:r>
              <a:rPr lang="tr-TR" sz="1200" b="1" dirty="0">
                <a:solidFill>
                  <a:srgbClr val="5F5F5F"/>
                </a:solidFill>
                <a:latin typeface="Verdana" pitchFamily="34" charset="0"/>
                <a:cs typeface="Arial" charset="0"/>
              </a:rPr>
              <a:t>SES	 C1-C2</a:t>
            </a:r>
          </a:p>
          <a:p>
            <a:pPr eaLnBrk="1" hangingPunct="1">
              <a:tabLst>
                <a:tab pos="1609725" algn="r"/>
              </a:tabLst>
            </a:pPr>
            <a:r>
              <a:rPr lang="tr-TR" sz="1200" b="1" dirty="0">
                <a:solidFill>
                  <a:srgbClr val="5F5F5F"/>
                </a:solidFill>
                <a:latin typeface="Verdana" pitchFamily="34" charset="0"/>
                <a:cs typeface="Arial" charset="0"/>
              </a:rPr>
              <a:t>Eğitim	Üst/Orta  </a:t>
            </a:r>
          </a:p>
          <a:p>
            <a:pPr eaLnBrk="1" hangingPunct="1">
              <a:tabLst>
                <a:tab pos="1609725" algn="r"/>
              </a:tabLst>
            </a:pPr>
            <a:r>
              <a:rPr lang="tr-TR" sz="1200" b="1" dirty="0">
                <a:solidFill>
                  <a:srgbClr val="5F5F5F"/>
                </a:solidFill>
                <a:latin typeface="Verdana" pitchFamily="34" charset="0"/>
                <a:cs typeface="Arial" charset="0"/>
              </a:rPr>
              <a:t>Sayı 	7</a:t>
            </a:r>
          </a:p>
        </p:txBody>
      </p:sp>
      <p:sp>
        <p:nvSpPr>
          <p:cNvPr id="37" name="Text Box 39"/>
          <p:cNvSpPr txBox="1">
            <a:spLocks noChangeArrowheads="1"/>
          </p:cNvSpPr>
          <p:nvPr/>
        </p:nvSpPr>
        <p:spPr bwMode="auto">
          <a:xfrm>
            <a:off x="6532766" y="4429065"/>
            <a:ext cx="1289135" cy="338554"/>
          </a:xfrm>
          <a:prstGeom prst="rect">
            <a:avLst/>
          </a:prstGeom>
          <a:noFill/>
          <a:ln w="9525">
            <a:noFill/>
            <a:miter lim="800000"/>
            <a:headEnd/>
            <a:tailEnd/>
          </a:ln>
          <a:effectLst/>
        </p:spPr>
        <p:txBody>
          <a:bodyPr wrap="none">
            <a:spAutoFit/>
          </a:bodyPr>
          <a:lstStyle/>
          <a:p>
            <a:pPr eaLnBrk="1" hangingPunct="1"/>
            <a:r>
              <a:rPr lang="tr-TR" sz="1600" b="1">
                <a:solidFill>
                  <a:srgbClr val="990000"/>
                </a:solidFill>
                <a:latin typeface="Verdana" pitchFamily="34" charset="0"/>
                <a:cs typeface="Arial" charset="0"/>
              </a:rPr>
              <a:t>GRUP -06</a:t>
            </a:r>
            <a:endParaRPr lang="tr-TR" sz="1600" b="1" dirty="0">
              <a:solidFill>
                <a:srgbClr val="990000"/>
              </a:solidFill>
              <a:latin typeface="Verdana" pitchFamily="34" charset="0"/>
              <a:cs typeface="Arial" charset="0"/>
            </a:endParaRPr>
          </a:p>
        </p:txBody>
      </p:sp>
      <p:pic>
        <p:nvPicPr>
          <p:cNvPr id="38" name="Picture 45"/>
          <p:cNvPicPr>
            <a:picLocks noChangeAspect="1" noChangeArrowheads="1"/>
          </p:cNvPicPr>
          <p:nvPr/>
        </p:nvPicPr>
        <p:blipFill>
          <a:blip r:embed="rId3" cstate="print">
            <a:lum bright="70000" contrast="-70000"/>
            <a:grayscl/>
          </a:blip>
          <a:srcRect/>
          <a:stretch>
            <a:fillRect/>
          </a:stretch>
        </p:blipFill>
        <p:spPr bwMode="auto">
          <a:xfrm>
            <a:off x="4545085" y="4327898"/>
            <a:ext cx="1006475" cy="704850"/>
          </a:xfrm>
          <a:prstGeom prst="rect">
            <a:avLst/>
          </a:prstGeom>
          <a:noFill/>
          <a:ln w="9525">
            <a:noFill/>
            <a:miter lim="800000"/>
            <a:headEnd/>
            <a:tailEnd/>
          </a:ln>
          <a:effectLst/>
        </p:spPr>
      </p:pic>
      <p:sp>
        <p:nvSpPr>
          <p:cNvPr id="39" name="Text Box 46"/>
          <p:cNvSpPr txBox="1">
            <a:spLocks noChangeArrowheads="1"/>
          </p:cNvSpPr>
          <p:nvPr/>
        </p:nvSpPr>
        <p:spPr bwMode="auto">
          <a:xfrm>
            <a:off x="3640614" y="4848428"/>
            <a:ext cx="1910946" cy="1015663"/>
          </a:xfrm>
          <a:prstGeom prst="rect">
            <a:avLst/>
          </a:prstGeom>
          <a:noFill/>
          <a:ln w="9525">
            <a:noFill/>
            <a:miter lim="800000"/>
            <a:headEnd/>
            <a:tailEnd/>
          </a:ln>
          <a:effectLst/>
        </p:spPr>
        <p:txBody>
          <a:bodyPr wrap="square">
            <a:spAutoFit/>
          </a:bodyPr>
          <a:lstStyle/>
          <a:p>
            <a:pPr eaLnBrk="1" hangingPunct="1">
              <a:tabLst>
                <a:tab pos="1609725" algn="r"/>
              </a:tabLst>
            </a:pPr>
            <a:r>
              <a:rPr lang="tr-TR" sz="1200" b="1" dirty="0">
                <a:solidFill>
                  <a:srgbClr val="5F5F5F"/>
                </a:solidFill>
                <a:latin typeface="Verdana" pitchFamily="34" charset="0"/>
                <a:cs typeface="Arial" charset="0"/>
              </a:rPr>
              <a:t>Cinsiyet	Karma</a:t>
            </a:r>
          </a:p>
          <a:p>
            <a:pPr eaLnBrk="1" hangingPunct="1">
              <a:tabLst>
                <a:tab pos="1609725" algn="r"/>
              </a:tabLst>
            </a:pPr>
            <a:r>
              <a:rPr lang="tr-TR" sz="1200" b="1" dirty="0">
                <a:solidFill>
                  <a:srgbClr val="5F5F5F"/>
                </a:solidFill>
                <a:latin typeface="Verdana" pitchFamily="34" charset="0"/>
                <a:cs typeface="Arial" charset="0"/>
              </a:rPr>
              <a:t>Yaş	25-35</a:t>
            </a:r>
          </a:p>
          <a:p>
            <a:pPr eaLnBrk="1" hangingPunct="1">
              <a:tabLst>
                <a:tab pos="1609725" algn="r"/>
              </a:tabLst>
            </a:pPr>
            <a:r>
              <a:rPr lang="tr-TR" sz="1200" b="1" dirty="0">
                <a:solidFill>
                  <a:srgbClr val="5F5F5F"/>
                </a:solidFill>
                <a:latin typeface="Verdana" pitchFamily="34" charset="0"/>
                <a:cs typeface="Arial" charset="0"/>
              </a:rPr>
              <a:t>SES	C1-C2</a:t>
            </a:r>
          </a:p>
          <a:p>
            <a:pPr eaLnBrk="1" hangingPunct="1">
              <a:tabLst>
                <a:tab pos="1609725" algn="r"/>
              </a:tabLst>
            </a:pPr>
            <a:r>
              <a:rPr lang="tr-TR" sz="1200" b="1" dirty="0">
                <a:solidFill>
                  <a:srgbClr val="5F5F5F"/>
                </a:solidFill>
                <a:latin typeface="Verdana" pitchFamily="34" charset="0"/>
                <a:cs typeface="Arial" charset="0"/>
              </a:rPr>
              <a:t>Eğitim	Üst/Orta </a:t>
            </a:r>
          </a:p>
          <a:p>
            <a:pPr eaLnBrk="1" hangingPunct="1">
              <a:tabLst>
                <a:tab pos="1609725" algn="r"/>
              </a:tabLst>
            </a:pPr>
            <a:r>
              <a:rPr lang="tr-TR" sz="1200" b="1" dirty="0">
                <a:solidFill>
                  <a:srgbClr val="5F5F5F"/>
                </a:solidFill>
                <a:latin typeface="Verdana" pitchFamily="34" charset="0"/>
                <a:cs typeface="Arial" charset="0"/>
              </a:rPr>
              <a:t>Sayı 	7</a:t>
            </a:r>
          </a:p>
        </p:txBody>
      </p:sp>
      <p:sp>
        <p:nvSpPr>
          <p:cNvPr id="40" name="Text Box 47"/>
          <p:cNvSpPr txBox="1">
            <a:spLocks noChangeArrowheads="1"/>
          </p:cNvSpPr>
          <p:nvPr/>
        </p:nvSpPr>
        <p:spPr bwMode="auto">
          <a:xfrm>
            <a:off x="3737766" y="4399411"/>
            <a:ext cx="1289135" cy="584775"/>
          </a:xfrm>
          <a:prstGeom prst="rect">
            <a:avLst/>
          </a:prstGeom>
          <a:noFill/>
          <a:ln w="9525">
            <a:noFill/>
            <a:miter lim="800000"/>
            <a:headEnd/>
            <a:tailEnd/>
          </a:ln>
          <a:effectLst/>
        </p:spPr>
        <p:txBody>
          <a:bodyPr wrap="none">
            <a:spAutoFit/>
          </a:bodyPr>
          <a:lstStyle/>
          <a:p>
            <a:pPr eaLnBrk="1" hangingPunct="1"/>
            <a:r>
              <a:rPr lang="tr-TR" sz="1600" b="1" dirty="0">
                <a:solidFill>
                  <a:srgbClr val="990000"/>
                </a:solidFill>
                <a:latin typeface="Verdana" pitchFamily="34" charset="0"/>
                <a:cs typeface="Arial" charset="0"/>
              </a:rPr>
              <a:t>GRUP -04</a:t>
            </a:r>
          </a:p>
          <a:p>
            <a:pPr eaLnBrk="1" hangingPunct="1"/>
            <a:endParaRPr lang="tr-TR" sz="1600" dirty="0">
              <a:solidFill>
                <a:srgbClr val="990000"/>
              </a:solidFill>
              <a:latin typeface="Verdana" pitchFamily="34" charset="0"/>
              <a:cs typeface="Arial" charset="0"/>
            </a:endParaRPr>
          </a:p>
        </p:txBody>
      </p:sp>
      <p:pic>
        <p:nvPicPr>
          <p:cNvPr id="41" name="Picture 54"/>
          <p:cNvPicPr>
            <a:picLocks noChangeAspect="1" noChangeArrowheads="1"/>
          </p:cNvPicPr>
          <p:nvPr/>
        </p:nvPicPr>
        <p:blipFill>
          <a:blip r:embed="rId3" cstate="print">
            <a:lum bright="70000" contrast="-70000"/>
            <a:grayscl/>
          </a:blip>
          <a:srcRect/>
          <a:stretch>
            <a:fillRect/>
          </a:stretch>
        </p:blipFill>
        <p:spPr bwMode="auto">
          <a:xfrm>
            <a:off x="7343576" y="2593552"/>
            <a:ext cx="1006475" cy="704850"/>
          </a:xfrm>
          <a:prstGeom prst="rect">
            <a:avLst/>
          </a:prstGeom>
          <a:noFill/>
          <a:ln w="9525">
            <a:noFill/>
            <a:miter lim="800000"/>
            <a:headEnd/>
            <a:tailEnd/>
          </a:ln>
          <a:effectLst/>
        </p:spPr>
      </p:pic>
      <p:sp>
        <p:nvSpPr>
          <p:cNvPr id="42" name="Text Box 55"/>
          <p:cNvSpPr txBox="1">
            <a:spLocks noChangeArrowheads="1"/>
          </p:cNvSpPr>
          <p:nvPr/>
        </p:nvSpPr>
        <p:spPr bwMode="auto">
          <a:xfrm>
            <a:off x="6499376" y="3084108"/>
            <a:ext cx="2017402" cy="1015663"/>
          </a:xfrm>
          <a:prstGeom prst="rect">
            <a:avLst/>
          </a:prstGeom>
          <a:noFill/>
          <a:ln w="9525">
            <a:noFill/>
            <a:miter lim="800000"/>
            <a:headEnd/>
            <a:tailEnd/>
          </a:ln>
          <a:effectLst/>
        </p:spPr>
        <p:txBody>
          <a:bodyPr wrap="square">
            <a:spAutoFit/>
          </a:bodyPr>
          <a:lstStyle/>
          <a:p>
            <a:pPr eaLnBrk="1" hangingPunct="1">
              <a:tabLst>
                <a:tab pos="1609725" algn="r"/>
              </a:tabLst>
            </a:pPr>
            <a:r>
              <a:rPr lang="tr-TR" sz="1200" b="1" dirty="0">
                <a:solidFill>
                  <a:srgbClr val="5F5F5F"/>
                </a:solidFill>
                <a:latin typeface="Verdana" pitchFamily="34" charset="0"/>
                <a:cs typeface="Arial" charset="0"/>
              </a:rPr>
              <a:t>Cinsiyet	Karma </a:t>
            </a:r>
          </a:p>
          <a:p>
            <a:pPr eaLnBrk="1" hangingPunct="1">
              <a:tabLst>
                <a:tab pos="1609725" algn="r"/>
              </a:tabLst>
            </a:pPr>
            <a:r>
              <a:rPr lang="tr-TR" sz="1200" b="1" dirty="0">
                <a:solidFill>
                  <a:srgbClr val="5F5F5F"/>
                </a:solidFill>
                <a:latin typeface="Verdana" pitchFamily="34" charset="0"/>
                <a:cs typeface="Arial" charset="0"/>
              </a:rPr>
              <a:t>Yaş	36-45</a:t>
            </a:r>
          </a:p>
          <a:p>
            <a:pPr eaLnBrk="1" hangingPunct="1">
              <a:tabLst>
                <a:tab pos="1609725" algn="r"/>
              </a:tabLst>
            </a:pPr>
            <a:r>
              <a:rPr lang="tr-TR" sz="1200" b="1" dirty="0">
                <a:solidFill>
                  <a:srgbClr val="5F5F5F"/>
                </a:solidFill>
                <a:latin typeface="Verdana" pitchFamily="34" charset="0"/>
                <a:cs typeface="Arial" charset="0"/>
              </a:rPr>
              <a:t>SES	A-B</a:t>
            </a:r>
          </a:p>
          <a:p>
            <a:pPr eaLnBrk="1" hangingPunct="1">
              <a:tabLst>
                <a:tab pos="1609725" algn="r"/>
              </a:tabLst>
            </a:pPr>
            <a:r>
              <a:rPr lang="tr-TR" sz="1200" b="1" dirty="0">
                <a:solidFill>
                  <a:srgbClr val="5F5F5F"/>
                </a:solidFill>
                <a:latin typeface="Verdana" pitchFamily="34" charset="0"/>
                <a:cs typeface="Arial" charset="0"/>
              </a:rPr>
              <a:t>Eğitim	Üst/Orta  </a:t>
            </a:r>
          </a:p>
          <a:p>
            <a:pPr eaLnBrk="1" hangingPunct="1">
              <a:tabLst>
                <a:tab pos="1609725" algn="r"/>
              </a:tabLst>
            </a:pPr>
            <a:r>
              <a:rPr lang="tr-TR" sz="1200" b="1" dirty="0">
                <a:solidFill>
                  <a:srgbClr val="5F5F5F"/>
                </a:solidFill>
                <a:latin typeface="Verdana" pitchFamily="34" charset="0"/>
                <a:cs typeface="Arial" charset="0"/>
              </a:rPr>
              <a:t>Sayı 	8</a:t>
            </a:r>
          </a:p>
        </p:txBody>
      </p:sp>
      <p:sp>
        <p:nvSpPr>
          <p:cNvPr id="43" name="Text Box 56"/>
          <p:cNvSpPr txBox="1">
            <a:spLocks noChangeArrowheads="1"/>
          </p:cNvSpPr>
          <p:nvPr/>
        </p:nvSpPr>
        <p:spPr bwMode="auto">
          <a:xfrm>
            <a:off x="6526416" y="2626817"/>
            <a:ext cx="1289135" cy="584775"/>
          </a:xfrm>
          <a:prstGeom prst="rect">
            <a:avLst/>
          </a:prstGeom>
          <a:noFill/>
          <a:ln w="9525">
            <a:noFill/>
            <a:miter lim="800000"/>
            <a:headEnd/>
            <a:tailEnd/>
          </a:ln>
          <a:effectLst/>
        </p:spPr>
        <p:txBody>
          <a:bodyPr wrap="none">
            <a:spAutoFit/>
          </a:bodyPr>
          <a:lstStyle/>
          <a:p>
            <a:pPr eaLnBrk="1" hangingPunct="1"/>
            <a:r>
              <a:rPr lang="tr-TR" sz="1600" b="1" dirty="0">
                <a:solidFill>
                  <a:srgbClr val="990000"/>
                </a:solidFill>
                <a:latin typeface="Verdana" pitchFamily="34" charset="0"/>
                <a:cs typeface="Arial" charset="0"/>
              </a:rPr>
              <a:t>GRUP -05</a:t>
            </a:r>
          </a:p>
          <a:p>
            <a:pPr eaLnBrk="1" hangingPunct="1"/>
            <a:endParaRPr lang="tr-TR" sz="1600" dirty="0">
              <a:solidFill>
                <a:srgbClr val="990000"/>
              </a:solidFill>
              <a:latin typeface="Verdana" pitchFamily="34" charset="0"/>
              <a:cs typeface="Arial" charset="0"/>
            </a:endParaRPr>
          </a:p>
        </p:txBody>
      </p:sp>
      <p:pic>
        <p:nvPicPr>
          <p:cNvPr id="45" name="Picture 33"/>
          <p:cNvPicPr>
            <a:picLocks noChangeAspect="1" noChangeArrowheads="1"/>
          </p:cNvPicPr>
          <p:nvPr/>
        </p:nvPicPr>
        <p:blipFill>
          <a:blip r:embed="rId3" cstate="print">
            <a:lum bright="70000" contrast="-70000"/>
            <a:grayscl/>
          </a:blip>
          <a:srcRect/>
          <a:stretch>
            <a:fillRect/>
          </a:stretch>
        </p:blipFill>
        <p:spPr bwMode="auto">
          <a:xfrm>
            <a:off x="1746594" y="2613608"/>
            <a:ext cx="1006475" cy="704850"/>
          </a:xfrm>
          <a:prstGeom prst="rect">
            <a:avLst/>
          </a:prstGeom>
          <a:noFill/>
          <a:ln w="9525">
            <a:noFill/>
            <a:miter lim="800000"/>
            <a:headEnd/>
            <a:tailEnd/>
          </a:ln>
          <a:effectLst/>
        </p:spPr>
      </p:pic>
      <p:sp>
        <p:nvSpPr>
          <p:cNvPr id="46" name="Text Box 34"/>
          <p:cNvSpPr txBox="1">
            <a:spLocks noChangeArrowheads="1"/>
          </p:cNvSpPr>
          <p:nvPr/>
        </p:nvSpPr>
        <p:spPr bwMode="auto">
          <a:xfrm>
            <a:off x="941731" y="3089495"/>
            <a:ext cx="1911350" cy="1015663"/>
          </a:xfrm>
          <a:prstGeom prst="rect">
            <a:avLst/>
          </a:prstGeom>
          <a:noFill/>
          <a:ln w="9525">
            <a:noFill/>
            <a:miter lim="800000"/>
            <a:headEnd/>
            <a:tailEnd/>
          </a:ln>
          <a:effectLst/>
        </p:spPr>
        <p:txBody>
          <a:bodyPr>
            <a:spAutoFit/>
          </a:bodyPr>
          <a:lstStyle/>
          <a:p>
            <a:pPr eaLnBrk="1" hangingPunct="1">
              <a:tabLst>
                <a:tab pos="1609725" algn="r"/>
              </a:tabLst>
            </a:pPr>
            <a:r>
              <a:rPr lang="tr-TR" sz="1200" b="1" dirty="0">
                <a:solidFill>
                  <a:srgbClr val="5F5F5F"/>
                </a:solidFill>
                <a:latin typeface="Verdana" pitchFamily="34" charset="0"/>
                <a:cs typeface="Arial" charset="0"/>
              </a:rPr>
              <a:t>Cinsiyet	Karma</a:t>
            </a:r>
          </a:p>
          <a:p>
            <a:pPr eaLnBrk="1" hangingPunct="1">
              <a:tabLst>
                <a:tab pos="1609725" algn="r"/>
              </a:tabLst>
            </a:pPr>
            <a:r>
              <a:rPr lang="tr-TR" sz="1200" b="1" dirty="0">
                <a:solidFill>
                  <a:srgbClr val="5F5F5F"/>
                </a:solidFill>
                <a:latin typeface="Verdana" pitchFamily="34" charset="0"/>
                <a:cs typeface="Arial" charset="0"/>
              </a:rPr>
              <a:t>Yaş	18-25</a:t>
            </a:r>
          </a:p>
          <a:p>
            <a:pPr eaLnBrk="1" hangingPunct="1">
              <a:tabLst>
                <a:tab pos="1609725" algn="r"/>
              </a:tabLst>
            </a:pPr>
            <a:r>
              <a:rPr lang="tr-TR" sz="1200" b="1" dirty="0">
                <a:solidFill>
                  <a:srgbClr val="5F5F5F"/>
                </a:solidFill>
                <a:latin typeface="Verdana" pitchFamily="34" charset="0"/>
                <a:cs typeface="Arial" charset="0"/>
              </a:rPr>
              <a:t>SES	A-B</a:t>
            </a:r>
          </a:p>
          <a:p>
            <a:pPr eaLnBrk="1" hangingPunct="1">
              <a:tabLst>
                <a:tab pos="1609725" algn="r"/>
              </a:tabLst>
            </a:pPr>
            <a:r>
              <a:rPr lang="tr-TR" sz="1200" b="1" dirty="0">
                <a:solidFill>
                  <a:srgbClr val="5F5F5F"/>
                </a:solidFill>
                <a:latin typeface="Verdana" pitchFamily="34" charset="0"/>
                <a:cs typeface="Arial" charset="0"/>
              </a:rPr>
              <a:t>Eğitim	Üst/Orta </a:t>
            </a:r>
          </a:p>
          <a:p>
            <a:pPr eaLnBrk="1" hangingPunct="1">
              <a:tabLst>
                <a:tab pos="1609725" algn="r"/>
              </a:tabLst>
            </a:pPr>
            <a:r>
              <a:rPr lang="tr-TR" sz="1200" b="1" dirty="0">
                <a:solidFill>
                  <a:srgbClr val="5F5F5F"/>
                </a:solidFill>
                <a:latin typeface="Verdana" pitchFamily="34" charset="0"/>
                <a:cs typeface="Arial" charset="0"/>
              </a:rPr>
              <a:t>Sayı 	7</a:t>
            </a:r>
          </a:p>
        </p:txBody>
      </p:sp>
      <p:sp>
        <p:nvSpPr>
          <p:cNvPr id="47" name="Text Box 35"/>
          <p:cNvSpPr txBox="1">
            <a:spLocks noChangeArrowheads="1"/>
          </p:cNvSpPr>
          <p:nvPr/>
        </p:nvSpPr>
        <p:spPr bwMode="auto">
          <a:xfrm>
            <a:off x="935381" y="2675521"/>
            <a:ext cx="1289135" cy="584775"/>
          </a:xfrm>
          <a:prstGeom prst="rect">
            <a:avLst/>
          </a:prstGeom>
          <a:noFill/>
          <a:ln w="9525">
            <a:noFill/>
            <a:miter lim="800000"/>
            <a:headEnd/>
            <a:tailEnd/>
          </a:ln>
          <a:effectLst/>
        </p:spPr>
        <p:txBody>
          <a:bodyPr wrap="none">
            <a:spAutoFit/>
          </a:bodyPr>
          <a:lstStyle/>
          <a:p>
            <a:pPr eaLnBrk="1" hangingPunct="1"/>
            <a:r>
              <a:rPr lang="tr-TR" sz="1600" b="1" dirty="0">
                <a:solidFill>
                  <a:srgbClr val="990000"/>
                </a:solidFill>
                <a:latin typeface="Verdana" pitchFamily="34" charset="0"/>
                <a:cs typeface="Arial" charset="0"/>
              </a:rPr>
              <a:t>GRUP -01</a:t>
            </a:r>
          </a:p>
          <a:p>
            <a:pPr eaLnBrk="1" hangingPunct="1"/>
            <a:endParaRPr lang="tr-TR" sz="1600" dirty="0">
              <a:solidFill>
                <a:srgbClr val="990000"/>
              </a:solidFill>
              <a:latin typeface="Verdana" pitchFamily="34" charset="0"/>
              <a:cs typeface="Arial" charset="0"/>
            </a:endParaRPr>
          </a:p>
        </p:txBody>
      </p:sp>
      <p:pic>
        <p:nvPicPr>
          <p:cNvPr id="48" name="Picture 45"/>
          <p:cNvPicPr>
            <a:picLocks noChangeAspect="1" noChangeArrowheads="1"/>
          </p:cNvPicPr>
          <p:nvPr/>
        </p:nvPicPr>
        <p:blipFill>
          <a:blip r:embed="rId3" cstate="print">
            <a:lum bright="70000" contrast="-70000"/>
            <a:grayscl/>
          </a:blip>
          <a:srcRect/>
          <a:stretch>
            <a:fillRect/>
          </a:stretch>
        </p:blipFill>
        <p:spPr bwMode="auto">
          <a:xfrm>
            <a:off x="1746594" y="4367153"/>
            <a:ext cx="1006475" cy="704850"/>
          </a:xfrm>
          <a:prstGeom prst="rect">
            <a:avLst/>
          </a:prstGeom>
          <a:noFill/>
          <a:ln w="9525">
            <a:noFill/>
            <a:miter lim="800000"/>
            <a:headEnd/>
            <a:tailEnd/>
          </a:ln>
          <a:effectLst/>
        </p:spPr>
      </p:pic>
      <p:sp>
        <p:nvSpPr>
          <p:cNvPr id="49" name="Text Box 46"/>
          <p:cNvSpPr txBox="1">
            <a:spLocks noChangeArrowheads="1"/>
          </p:cNvSpPr>
          <p:nvPr/>
        </p:nvSpPr>
        <p:spPr bwMode="auto">
          <a:xfrm>
            <a:off x="941731" y="4837652"/>
            <a:ext cx="1911350" cy="1015663"/>
          </a:xfrm>
          <a:prstGeom prst="rect">
            <a:avLst/>
          </a:prstGeom>
          <a:noFill/>
          <a:ln w="9525">
            <a:noFill/>
            <a:miter lim="800000"/>
            <a:headEnd/>
            <a:tailEnd/>
          </a:ln>
          <a:effectLst/>
        </p:spPr>
        <p:txBody>
          <a:bodyPr>
            <a:spAutoFit/>
          </a:bodyPr>
          <a:lstStyle/>
          <a:p>
            <a:pPr eaLnBrk="1" hangingPunct="1">
              <a:tabLst>
                <a:tab pos="1609725" algn="r"/>
              </a:tabLst>
            </a:pPr>
            <a:r>
              <a:rPr lang="tr-TR" sz="1200" b="1" dirty="0">
                <a:solidFill>
                  <a:srgbClr val="5F5F5F"/>
                </a:solidFill>
                <a:latin typeface="Verdana" pitchFamily="34" charset="0"/>
                <a:cs typeface="Arial" charset="0"/>
              </a:rPr>
              <a:t>Cinsiyet	Karma</a:t>
            </a:r>
          </a:p>
          <a:p>
            <a:pPr eaLnBrk="1" hangingPunct="1">
              <a:tabLst>
                <a:tab pos="1609725" algn="r"/>
              </a:tabLst>
            </a:pPr>
            <a:r>
              <a:rPr lang="tr-TR" sz="1200" b="1" dirty="0">
                <a:solidFill>
                  <a:srgbClr val="5F5F5F"/>
                </a:solidFill>
                <a:latin typeface="Verdana" pitchFamily="34" charset="0"/>
                <a:cs typeface="Arial" charset="0"/>
              </a:rPr>
              <a:t>Yaş	18-25</a:t>
            </a:r>
          </a:p>
          <a:p>
            <a:pPr eaLnBrk="1" hangingPunct="1">
              <a:tabLst>
                <a:tab pos="1609725" algn="r"/>
              </a:tabLst>
            </a:pPr>
            <a:r>
              <a:rPr lang="tr-TR" sz="1200" b="1" dirty="0">
                <a:solidFill>
                  <a:srgbClr val="5F5F5F"/>
                </a:solidFill>
                <a:latin typeface="Verdana" pitchFamily="34" charset="0"/>
                <a:cs typeface="Arial" charset="0"/>
              </a:rPr>
              <a:t>SES	C1-C2</a:t>
            </a:r>
          </a:p>
          <a:p>
            <a:pPr eaLnBrk="1" hangingPunct="1">
              <a:tabLst>
                <a:tab pos="1609725" algn="r"/>
              </a:tabLst>
            </a:pPr>
            <a:r>
              <a:rPr lang="tr-TR" sz="1200" b="1" dirty="0">
                <a:solidFill>
                  <a:srgbClr val="5F5F5F"/>
                </a:solidFill>
                <a:latin typeface="Verdana" pitchFamily="34" charset="0"/>
                <a:cs typeface="Arial" charset="0"/>
              </a:rPr>
              <a:t>Eğitim	Üst/Orta </a:t>
            </a:r>
          </a:p>
          <a:p>
            <a:pPr eaLnBrk="1" hangingPunct="1">
              <a:tabLst>
                <a:tab pos="1609725" algn="r"/>
              </a:tabLst>
            </a:pPr>
            <a:r>
              <a:rPr lang="tr-TR" sz="1200" b="1" dirty="0">
                <a:solidFill>
                  <a:srgbClr val="5F5F5F"/>
                </a:solidFill>
                <a:latin typeface="Verdana" pitchFamily="34" charset="0"/>
                <a:cs typeface="Arial" charset="0"/>
              </a:rPr>
              <a:t>Sayı 	7</a:t>
            </a:r>
          </a:p>
        </p:txBody>
      </p:sp>
      <p:sp>
        <p:nvSpPr>
          <p:cNvPr id="50" name="Text Box 47"/>
          <p:cNvSpPr txBox="1">
            <a:spLocks noChangeArrowheads="1"/>
          </p:cNvSpPr>
          <p:nvPr/>
        </p:nvSpPr>
        <p:spPr bwMode="auto">
          <a:xfrm>
            <a:off x="935381" y="4429066"/>
            <a:ext cx="1289135" cy="584775"/>
          </a:xfrm>
          <a:prstGeom prst="rect">
            <a:avLst/>
          </a:prstGeom>
          <a:noFill/>
          <a:ln w="9525">
            <a:noFill/>
            <a:miter lim="800000"/>
            <a:headEnd/>
            <a:tailEnd/>
          </a:ln>
          <a:effectLst/>
        </p:spPr>
        <p:txBody>
          <a:bodyPr wrap="none">
            <a:spAutoFit/>
          </a:bodyPr>
          <a:lstStyle/>
          <a:p>
            <a:pPr eaLnBrk="1" hangingPunct="1"/>
            <a:r>
              <a:rPr lang="tr-TR" sz="1600" b="1">
                <a:solidFill>
                  <a:srgbClr val="990000"/>
                </a:solidFill>
                <a:latin typeface="Verdana" pitchFamily="34" charset="0"/>
                <a:cs typeface="Arial" charset="0"/>
              </a:rPr>
              <a:t>GRUP -02</a:t>
            </a:r>
            <a:endParaRPr lang="tr-TR" sz="1600" b="1" dirty="0">
              <a:solidFill>
                <a:srgbClr val="990000"/>
              </a:solidFill>
              <a:latin typeface="Verdana" pitchFamily="34" charset="0"/>
              <a:cs typeface="Arial" charset="0"/>
            </a:endParaRPr>
          </a:p>
          <a:p>
            <a:pPr eaLnBrk="1" hangingPunct="1"/>
            <a:endParaRPr lang="tr-TR" sz="1600" dirty="0">
              <a:solidFill>
                <a:srgbClr val="990000"/>
              </a:solidFill>
              <a:latin typeface="Verdana" pitchFamily="34" charset="0"/>
              <a:cs typeface="Arial" charset="0"/>
            </a:endParaRPr>
          </a:p>
        </p:txBody>
      </p:sp>
      <p:sp>
        <p:nvSpPr>
          <p:cNvPr id="26" name="Yuvarlatılmış Dikdörtgen 25"/>
          <p:cNvSpPr/>
          <p:nvPr/>
        </p:nvSpPr>
        <p:spPr bwMode="auto">
          <a:xfrm>
            <a:off x="144462" y="144095"/>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7" name="Yuvarlatılmış Dikdörtgen 26"/>
          <p:cNvSpPr/>
          <p:nvPr/>
        </p:nvSpPr>
        <p:spPr bwMode="auto">
          <a:xfrm>
            <a:off x="1247412" y="144095"/>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8" name="Rectangle 2"/>
          <p:cNvSpPr txBox="1">
            <a:spLocks noChangeArrowheads="1"/>
          </p:cNvSpPr>
          <p:nvPr/>
        </p:nvSpPr>
        <p:spPr bwMode="auto">
          <a:xfrm>
            <a:off x="330392" y="1166673"/>
            <a:ext cx="8483217" cy="10215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lvl="1" algn="ctr" eaLnBrk="0" hangingPunct="0">
              <a:lnSpc>
                <a:spcPct val="150000"/>
              </a:lnSpc>
              <a:defRPr/>
            </a:pPr>
            <a:r>
              <a:rPr lang="tr-TR" b="1" kern="0" dirty="0" err="1"/>
              <a:t>Focus</a:t>
            </a:r>
            <a:r>
              <a:rPr lang="tr-TR" b="1" kern="0" dirty="0"/>
              <a:t> Grup Özellikleri</a:t>
            </a:r>
            <a:r>
              <a:rPr lang="tr-TR" b="1" dirty="0">
                <a:solidFill>
                  <a:srgbClr val="000000"/>
                </a:solidFill>
              </a:rPr>
              <a:t> ⎜Kalitatif</a:t>
            </a:r>
            <a:endParaRPr lang="tr-TR" b="1" kern="0" dirty="0"/>
          </a:p>
          <a:p>
            <a:pPr marL="0" lvl="1" algn="ctr" eaLnBrk="0" hangingPunct="0">
              <a:lnSpc>
                <a:spcPct val="150000"/>
              </a:lnSpc>
              <a:defRPr/>
            </a:pPr>
            <a:r>
              <a:rPr lang="tr-TR" sz="1600" dirty="0">
                <a:latin typeface="+mj-lt"/>
              </a:rPr>
              <a:t>İstanbul,</a:t>
            </a:r>
            <a:r>
              <a:rPr lang="tr-TR" sz="1600" kern="0" dirty="0">
                <a:latin typeface="+mj-lt"/>
              </a:rPr>
              <a:t> </a:t>
            </a:r>
            <a:r>
              <a:rPr kumimoji="0" lang="tr-TR" sz="1600" b="0" i="0" u="none" strike="noStrike" kern="0" cap="none" spc="0" normalizeH="0" baseline="0" noProof="0" dirty="0">
                <a:ln>
                  <a:noFill/>
                </a:ln>
                <a:solidFill>
                  <a:schemeClr val="tx1"/>
                </a:solidFill>
                <a:effectLst/>
                <a:uLnTx/>
                <a:uFillTx/>
                <a:latin typeface="+mj-lt"/>
              </a:rPr>
              <a:t>18-45 yaş arası ve</a:t>
            </a:r>
            <a:r>
              <a:rPr lang="tr-TR" sz="1600" kern="0" dirty="0">
                <a:latin typeface="+mj-lt"/>
              </a:rPr>
              <a:t> </a:t>
            </a:r>
            <a:r>
              <a:rPr kumimoji="0" lang="tr-TR" sz="1600" b="0" i="0" u="none" strike="noStrike" kern="0" cap="none" spc="0" normalizeH="0" baseline="0" noProof="0" dirty="0">
                <a:ln>
                  <a:noFill/>
                </a:ln>
                <a:solidFill>
                  <a:schemeClr val="tx1"/>
                </a:solidFill>
                <a:effectLst/>
                <a:uLnTx/>
                <a:uFillTx/>
                <a:latin typeface="+mj-lt"/>
              </a:rPr>
              <a:t>A, B, C1, C2 SES grubu</a:t>
            </a:r>
          </a:p>
        </p:txBody>
      </p:sp>
      <p:sp>
        <p:nvSpPr>
          <p:cNvPr id="2" name="Slayt Numarası Yer Tutucusu 1"/>
          <p:cNvSpPr>
            <a:spLocks noGrp="1"/>
          </p:cNvSpPr>
          <p:nvPr>
            <p:ph type="sldNum" sz="quarter" idx="10"/>
          </p:nvPr>
        </p:nvSpPr>
        <p:spPr>
          <a:xfrm>
            <a:off x="4067944" y="6562725"/>
            <a:ext cx="1087439" cy="295275"/>
          </a:xfrm>
        </p:spPr>
        <p:txBody>
          <a:bodyPr/>
          <a:lstStyle/>
          <a:p>
            <a:pPr>
              <a:defRPr/>
            </a:pPr>
            <a:fld id="{D49939CB-6E4F-4E06-87E6-55228A7599A3}" type="slidenum">
              <a:rPr lang="tr-TR" smtClean="0">
                <a:solidFill>
                  <a:srgbClr val="000000"/>
                </a:solidFill>
              </a:rPr>
              <a:pPr>
                <a:defRPr/>
              </a:pPr>
              <a:t>6</a:t>
            </a:fld>
            <a:endParaRPr lang="tr-TR" dirty="0">
              <a:solidFill>
                <a:srgbClr val="000000"/>
              </a:solidFill>
            </a:endParaRPr>
          </a:p>
        </p:txBody>
      </p:sp>
    </p:spTree>
    <p:extLst>
      <p:ext uri="{BB962C8B-B14F-4D97-AF65-F5344CB8AC3E}">
        <p14:creationId xmlns:p14="http://schemas.microsoft.com/office/powerpoint/2010/main" val="193134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22009" y="3416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t>Kalitatif Araştırma</a:t>
            </a:r>
          </a:p>
          <a:p>
            <a:pPr eaLnBrk="1" hangingPunct="1"/>
            <a:r>
              <a:rPr lang="tr-TR" b="0" kern="0" dirty="0">
                <a:solidFill>
                  <a:schemeClr val="tx1"/>
                </a:solidFill>
              </a:rPr>
              <a:t>Hedef Kitle </a:t>
            </a:r>
          </a:p>
        </p:txBody>
      </p:sp>
      <p:pic>
        <p:nvPicPr>
          <p:cNvPr id="23" name="Picture 33"/>
          <p:cNvPicPr>
            <a:picLocks noChangeAspect="1" noChangeArrowheads="1"/>
          </p:cNvPicPr>
          <p:nvPr/>
        </p:nvPicPr>
        <p:blipFill>
          <a:blip r:embed="rId3" cstate="print">
            <a:lum bright="70000" contrast="-70000"/>
            <a:grayscl/>
          </a:blip>
          <a:srcRect/>
          <a:stretch>
            <a:fillRect/>
          </a:stretch>
        </p:blipFill>
        <p:spPr bwMode="auto">
          <a:xfrm>
            <a:off x="4519117" y="3109668"/>
            <a:ext cx="1006475" cy="704850"/>
          </a:xfrm>
          <a:prstGeom prst="rect">
            <a:avLst/>
          </a:prstGeom>
          <a:noFill/>
          <a:ln w="9525">
            <a:noFill/>
            <a:miter lim="800000"/>
            <a:headEnd/>
            <a:tailEnd/>
          </a:ln>
          <a:effectLst/>
        </p:spPr>
      </p:pic>
      <p:sp>
        <p:nvSpPr>
          <p:cNvPr id="24" name="Text Box 34"/>
          <p:cNvSpPr txBox="1">
            <a:spLocks noChangeArrowheads="1"/>
          </p:cNvSpPr>
          <p:nvPr/>
        </p:nvSpPr>
        <p:spPr bwMode="auto">
          <a:xfrm>
            <a:off x="3614645" y="3925505"/>
            <a:ext cx="1911350" cy="1015663"/>
          </a:xfrm>
          <a:prstGeom prst="rect">
            <a:avLst/>
          </a:prstGeom>
          <a:noFill/>
          <a:ln w="9525">
            <a:noFill/>
            <a:miter lim="800000"/>
            <a:headEnd/>
            <a:tailEnd/>
          </a:ln>
          <a:effectLst/>
        </p:spPr>
        <p:txBody>
          <a:bodyPr>
            <a:spAutoFit/>
          </a:bodyPr>
          <a:lstStyle/>
          <a:p>
            <a:pPr>
              <a:tabLst>
                <a:tab pos="1609725" algn="r"/>
              </a:tabLst>
            </a:pPr>
            <a:r>
              <a:rPr lang="tr-TR" sz="1200" b="1" dirty="0">
                <a:solidFill>
                  <a:srgbClr val="5F5F5F"/>
                </a:solidFill>
                <a:latin typeface="Verdana" pitchFamily="34" charset="0"/>
              </a:rPr>
              <a:t>Cinsiyet	Karma</a:t>
            </a:r>
          </a:p>
          <a:p>
            <a:pPr>
              <a:tabLst>
                <a:tab pos="1609725" algn="r"/>
              </a:tabLst>
            </a:pPr>
            <a:r>
              <a:rPr lang="tr-TR" sz="1200" b="1" dirty="0">
                <a:solidFill>
                  <a:srgbClr val="5F5F5F"/>
                </a:solidFill>
                <a:latin typeface="Verdana" pitchFamily="34" charset="0"/>
              </a:rPr>
              <a:t>Yaş	25-35</a:t>
            </a:r>
          </a:p>
          <a:p>
            <a:pPr>
              <a:tabLst>
                <a:tab pos="1609725" algn="r"/>
              </a:tabLst>
            </a:pPr>
            <a:r>
              <a:rPr lang="tr-TR" sz="1200" b="1" dirty="0">
                <a:solidFill>
                  <a:srgbClr val="5F5F5F"/>
                </a:solidFill>
                <a:latin typeface="Verdana" pitchFamily="34" charset="0"/>
              </a:rPr>
              <a:t>SES	A-B-C1-C2</a:t>
            </a:r>
          </a:p>
          <a:p>
            <a:pPr>
              <a:tabLst>
                <a:tab pos="1609725" algn="r"/>
              </a:tabLst>
            </a:pPr>
            <a:r>
              <a:rPr lang="tr-TR" sz="1200" b="1" dirty="0">
                <a:solidFill>
                  <a:srgbClr val="5F5F5F"/>
                </a:solidFill>
                <a:latin typeface="Verdana" pitchFamily="34" charset="0"/>
              </a:rPr>
              <a:t>Eğitim	Üst/Orta </a:t>
            </a:r>
          </a:p>
          <a:p>
            <a:pPr>
              <a:tabLst>
                <a:tab pos="1609725" algn="r"/>
              </a:tabLst>
            </a:pPr>
            <a:r>
              <a:rPr lang="tr-TR" sz="1200" b="1" dirty="0">
                <a:solidFill>
                  <a:srgbClr val="5F5F5F"/>
                </a:solidFill>
                <a:latin typeface="Verdana" pitchFamily="34" charset="0"/>
              </a:rPr>
              <a:t>Sayı 	8</a:t>
            </a:r>
          </a:p>
        </p:txBody>
      </p:sp>
      <p:sp>
        <p:nvSpPr>
          <p:cNvPr id="25" name="Text Box 35"/>
          <p:cNvSpPr txBox="1">
            <a:spLocks noChangeArrowheads="1"/>
          </p:cNvSpPr>
          <p:nvPr/>
        </p:nvSpPr>
        <p:spPr bwMode="auto">
          <a:xfrm>
            <a:off x="3707904" y="3171581"/>
            <a:ext cx="1289135" cy="584775"/>
          </a:xfrm>
          <a:prstGeom prst="rect">
            <a:avLst/>
          </a:prstGeom>
          <a:noFill/>
          <a:ln w="9525">
            <a:noFill/>
            <a:miter lim="800000"/>
            <a:headEnd/>
            <a:tailEnd/>
          </a:ln>
          <a:effectLst/>
        </p:spPr>
        <p:txBody>
          <a:bodyPr wrap="none">
            <a:spAutoFit/>
          </a:bodyPr>
          <a:lstStyle/>
          <a:p>
            <a:r>
              <a:rPr lang="tr-TR" sz="1600" b="1" dirty="0">
                <a:solidFill>
                  <a:srgbClr val="990000"/>
                </a:solidFill>
                <a:latin typeface="Verdana" pitchFamily="34" charset="0"/>
                <a:cs typeface="+mn-cs"/>
              </a:rPr>
              <a:t>GRUP -02</a:t>
            </a:r>
          </a:p>
          <a:p>
            <a:endParaRPr lang="tr-TR" sz="1600" b="1" dirty="0">
              <a:solidFill>
                <a:srgbClr val="990000"/>
              </a:solidFill>
              <a:latin typeface="Verdana" pitchFamily="34" charset="0"/>
              <a:cs typeface="+mn-cs"/>
            </a:endParaRPr>
          </a:p>
        </p:txBody>
      </p:sp>
      <p:pic>
        <p:nvPicPr>
          <p:cNvPr id="26" name="Picture 54"/>
          <p:cNvPicPr>
            <a:picLocks noChangeAspect="1" noChangeArrowheads="1"/>
          </p:cNvPicPr>
          <p:nvPr/>
        </p:nvPicPr>
        <p:blipFill>
          <a:blip r:embed="rId3" cstate="print">
            <a:lum bright="70000" contrast="-70000"/>
            <a:grayscl/>
          </a:blip>
          <a:srcRect/>
          <a:stretch>
            <a:fillRect/>
          </a:stretch>
        </p:blipFill>
        <p:spPr bwMode="auto">
          <a:xfrm>
            <a:off x="7317608" y="3138316"/>
            <a:ext cx="1006475" cy="704850"/>
          </a:xfrm>
          <a:prstGeom prst="rect">
            <a:avLst/>
          </a:prstGeom>
          <a:noFill/>
          <a:ln w="9525">
            <a:noFill/>
            <a:miter lim="800000"/>
            <a:headEnd/>
            <a:tailEnd/>
          </a:ln>
          <a:effectLst/>
        </p:spPr>
      </p:pic>
      <p:sp>
        <p:nvSpPr>
          <p:cNvPr id="27" name="Text Box 55"/>
          <p:cNvSpPr txBox="1">
            <a:spLocks noChangeArrowheads="1"/>
          </p:cNvSpPr>
          <p:nvPr/>
        </p:nvSpPr>
        <p:spPr bwMode="auto">
          <a:xfrm>
            <a:off x="6473408" y="3914730"/>
            <a:ext cx="2017402" cy="1015663"/>
          </a:xfrm>
          <a:prstGeom prst="rect">
            <a:avLst/>
          </a:prstGeom>
          <a:noFill/>
          <a:ln w="9525">
            <a:noFill/>
            <a:miter lim="800000"/>
            <a:headEnd/>
            <a:tailEnd/>
          </a:ln>
          <a:effectLst/>
        </p:spPr>
        <p:txBody>
          <a:bodyPr wrap="square">
            <a:spAutoFit/>
          </a:bodyPr>
          <a:lstStyle/>
          <a:p>
            <a:pPr>
              <a:tabLst>
                <a:tab pos="1609725" algn="r"/>
              </a:tabLst>
            </a:pPr>
            <a:r>
              <a:rPr lang="tr-TR" sz="1200" b="1" dirty="0">
                <a:solidFill>
                  <a:srgbClr val="5F5F5F"/>
                </a:solidFill>
                <a:latin typeface="Verdana" pitchFamily="34" charset="0"/>
              </a:rPr>
              <a:t>Cinsiyet	Karma </a:t>
            </a:r>
          </a:p>
          <a:p>
            <a:pPr>
              <a:tabLst>
                <a:tab pos="1609725" algn="r"/>
              </a:tabLst>
            </a:pPr>
            <a:r>
              <a:rPr lang="tr-TR" sz="1200" b="1" dirty="0">
                <a:solidFill>
                  <a:srgbClr val="5F5F5F"/>
                </a:solidFill>
                <a:latin typeface="Verdana" pitchFamily="34" charset="0"/>
              </a:rPr>
              <a:t>Yaş	36-45</a:t>
            </a:r>
          </a:p>
          <a:p>
            <a:pPr>
              <a:tabLst>
                <a:tab pos="1609725" algn="r"/>
              </a:tabLst>
            </a:pPr>
            <a:r>
              <a:rPr lang="tr-TR" sz="1200" b="1" dirty="0">
                <a:solidFill>
                  <a:srgbClr val="5F5F5F"/>
                </a:solidFill>
                <a:latin typeface="Verdana" pitchFamily="34" charset="0"/>
              </a:rPr>
              <a:t>SES	A-B-C1-C2</a:t>
            </a:r>
          </a:p>
          <a:p>
            <a:pPr>
              <a:tabLst>
                <a:tab pos="1609725" algn="r"/>
              </a:tabLst>
            </a:pPr>
            <a:r>
              <a:rPr lang="tr-TR" sz="1200" b="1" dirty="0">
                <a:solidFill>
                  <a:srgbClr val="5F5F5F"/>
                </a:solidFill>
                <a:latin typeface="Verdana" pitchFamily="34" charset="0"/>
              </a:rPr>
              <a:t>Eğitim	Üst/Orta  </a:t>
            </a:r>
          </a:p>
          <a:p>
            <a:pPr>
              <a:tabLst>
                <a:tab pos="1609725" algn="r"/>
              </a:tabLst>
            </a:pPr>
            <a:r>
              <a:rPr lang="tr-TR" sz="1200" b="1" dirty="0">
                <a:solidFill>
                  <a:srgbClr val="5F5F5F"/>
                </a:solidFill>
                <a:latin typeface="Verdana" pitchFamily="34" charset="0"/>
              </a:rPr>
              <a:t>Sayı 	8</a:t>
            </a:r>
          </a:p>
        </p:txBody>
      </p:sp>
      <p:sp>
        <p:nvSpPr>
          <p:cNvPr id="28" name="Text Box 56"/>
          <p:cNvSpPr txBox="1">
            <a:spLocks noChangeArrowheads="1"/>
          </p:cNvSpPr>
          <p:nvPr/>
        </p:nvSpPr>
        <p:spPr bwMode="auto">
          <a:xfrm>
            <a:off x="6500448" y="3171581"/>
            <a:ext cx="1289135" cy="584775"/>
          </a:xfrm>
          <a:prstGeom prst="rect">
            <a:avLst/>
          </a:prstGeom>
          <a:noFill/>
          <a:ln w="9525">
            <a:noFill/>
            <a:miter lim="800000"/>
            <a:headEnd/>
            <a:tailEnd/>
          </a:ln>
          <a:effectLst/>
        </p:spPr>
        <p:txBody>
          <a:bodyPr wrap="none">
            <a:spAutoFit/>
          </a:bodyPr>
          <a:lstStyle/>
          <a:p>
            <a:r>
              <a:rPr lang="tr-TR" sz="1600" b="1" dirty="0">
                <a:solidFill>
                  <a:srgbClr val="990000"/>
                </a:solidFill>
                <a:latin typeface="Verdana" pitchFamily="34" charset="0"/>
                <a:cs typeface="+mn-cs"/>
              </a:rPr>
              <a:t>GRUP -03</a:t>
            </a:r>
          </a:p>
          <a:p>
            <a:endParaRPr lang="tr-TR" sz="1600" b="1" dirty="0">
              <a:solidFill>
                <a:srgbClr val="990000"/>
              </a:solidFill>
              <a:latin typeface="Verdana" pitchFamily="34" charset="0"/>
              <a:cs typeface="+mn-cs"/>
            </a:endParaRPr>
          </a:p>
        </p:txBody>
      </p:sp>
      <p:pic>
        <p:nvPicPr>
          <p:cNvPr id="29" name="Picture 33"/>
          <p:cNvPicPr>
            <a:picLocks noChangeAspect="1" noChangeArrowheads="1"/>
          </p:cNvPicPr>
          <p:nvPr/>
        </p:nvPicPr>
        <p:blipFill>
          <a:blip r:embed="rId3" cstate="print">
            <a:lum bright="70000" contrast="-70000"/>
            <a:grayscl/>
          </a:blip>
          <a:srcRect/>
          <a:stretch>
            <a:fillRect/>
          </a:stretch>
        </p:blipFill>
        <p:spPr bwMode="auto">
          <a:xfrm>
            <a:off x="1720626" y="3158372"/>
            <a:ext cx="1006475" cy="704850"/>
          </a:xfrm>
          <a:prstGeom prst="rect">
            <a:avLst/>
          </a:prstGeom>
          <a:noFill/>
          <a:ln w="9525">
            <a:noFill/>
            <a:miter lim="800000"/>
            <a:headEnd/>
            <a:tailEnd/>
          </a:ln>
          <a:effectLst/>
        </p:spPr>
      </p:pic>
      <p:sp>
        <p:nvSpPr>
          <p:cNvPr id="30" name="Text Box 34"/>
          <p:cNvSpPr txBox="1">
            <a:spLocks noChangeArrowheads="1"/>
          </p:cNvSpPr>
          <p:nvPr/>
        </p:nvSpPr>
        <p:spPr bwMode="auto">
          <a:xfrm>
            <a:off x="915763" y="3920117"/>
            <a:ext cx="1911350" cy="1015663"/>
          </a:xfrm>
          <a:prstGeom prst="rect">
            <a:avLst/>
          </a:prstGeom>
          <a:noFill/>
          <a:ln w="9525">
            <a:noFill/>
            <a:miter lim="800000"/>
            <a:headEnd/>
            <a:tailEnd/>
          </a:ln>
          <a:effectLst/>
        </p:spPr>
        <p:txBody>
          <a:bodyPr>
            <a:spAutoFit/>
          </a:bodyPr>
          <a:lstStyle/>
          <a:p>
            <a:pPr>
              <a:tabLst>
                <a:tab pos="1609725" algn="r"/>
              </a:tabLst>
            </a:pPr>
            <a:r>
              <a:rPr lang="tr-TR" sz="1200" b="1" dirty="0">
                <a:solidFill>
                  <a:srgbClr val="5F5F5F"/>
                </a:solidFill>
                <a:latin typeface="Verdana" pitchFamily="34" charset="0"/>
                <a:cs typeface="+mn-cs"/>
              </a:rPr>
              <a:t>Cinsiyet	Karma</a:t>
            </a:r>
          </a:p>
          <a:p>
            <a:pPr>
              <a:tabLst>
                <a:tab pos="1609725" algn="r"/>
              </a:tabLst>
            </a:pPr>
            <a:r>
              <a:rPr lang="tr-TR" sz="1200" b="1" dirty="0">
                <a:solidFill>
                  <a:srgbClr val="5F5F5F"/>
                </a:solidFill>
                <a:latin typeface="Verdana" pitchFamily="34" charset="0"/>
                <a:cs typeface="+mn-cs"/>
              </a:rPr>
              <a:t>Yaş	16-25</a:t>
            </a:r>
          </a:p>
          <a:p>
            <a:pPr>
              <a:tabLst>
                <a:tab pos="1609725" algn="r"/>
              </a:tabLst>
            </a:pPr>
            <a:r>
              <a:rPr lang="tr-TR" sz="1200" b="1" dirty="0">
                <a:solidFill>
                  <a:srgbClr val="5F5F5F"/>
                </a:solidFill>
                <a:latin typeface="Verdana" pitchFamily="34" charset="0"/>
                <a:cs typeface="+mn-cs"/>
              </a:rPr>
              <a:t>SES	A-B-C1-C2</a:t>
            </a:r>
          </a:p>
          <a:p>
            <a:pPr>
              <a:tabLst>
                <a:tab pos="1609725" algn="r"/>
              </a:tabLst>
            </a:pPr>
            <a:r>
              <a:rPr lang="tr-TR" sz="1200" b="1" dirty="0">
                <a:solidFill>
                  <a:srgbClr val="5F5F5F"/>
                </a:solidFill>
                <a:latin typeface="Verdana" pitchFamily="34" charset="0"/>
                <a:cs typeface="+mn-cs"/>
              </a:rPr>
              <a:t>Eğitim	Üst/Orta </a:t>
            </a:r>
          </a:p>
          <a:p>
            <a:pPr>
              <a:tabLst>
                <a:tab pos="1609725" algn="r"/>
              </a:tabLst>
            </a:pPr>
            <a:r>
              <a:rPr lang="tr-TR" sz="1200" b="1" dirty="0">
                <a:solidFill>
                  <a:srgbClr val="5F5F5F"/>
                </a:solidFill>
                <a:latin typeface="Verdana" pitchFamily="34" charset="0"/>
                <a:cs typeface="+mn-cs"/>
              </a:rPr>
              <a:t>Sayı 	8</a:t>
            </a:r>
          </a:p>
        </p:txBody>
      </p:sp>
      <p:sp>
        <p:nvSpPr>
          <p:cNvPr id="31" name="Text Box 35"/>
          <p:cNvSpPr txBox="1">
            <a:spLocks noChangeArrowheads="1"/>
          </p:cNvSpPr>
          <p:nvPr/>
        </p:nvSpPr>
        <p:spPr bwMode="auto">
          <a:xfrm>
            <a:off x="909413" y="3220285"/>
            <a:ext cx="1289135" cy="584775"/>
          </a:xfrm>
          <a:prstGeom prst="rect">
            <a:avLst/>
          </a:prstGeom>
          <a:noFill/>
          <a:ln w="9525">
            <a:noFill/>
            <a:miter lim="800000"/>
            <a:headEnd/>
            <a:tailEnd/>
          </a:ln>
          <a:effectLst/>
        </p:spPr>
        <p:txBody>
          <a:bodyPr wrap="none">
            <a:spAutoFit/>
          </a:bodyPr>
          <a:lstStyle/>
          <a:p>
            <a:r>
              <a:rPr lang="tr-TR" sz="1600" b="1" dirty="0">
                <a:solidFill>
                  <a:srgbClr val="990000"/>
                </a:solidFill>
                <a:latin typeface="Verdana" pitchFamily="34" charset="0"/>
                <a:cs typeface="+mn-cs"/>
              </a:rPr>
              <a:t>GRUP -01</a:t>
            </a:r>
          </a:p>
          <a:p>
            <a:endParaRPr lang="tr-TR" sz="1600" b="1" dirty="0">
              <a:solidFill>
                <a:srgbClr val="990000"/>
              </a:solidFill>
              <a:latin typeface="Verdana" pitchFamily="34" charset="0"/>
              <a:cs typeface="+mn-cs"/>
            </a:endParaRPr>
          </a:p>
        </p:txBody>
      </p:sp>
      <p:sp>
        <p:nvSpPr>
          <p:cNvPr id="17" name="Yuvarlatılmış Dikdörtgen 16"/>
          <p:cNvSpPr/>
          <p:nvPr/>
        </p:nvSpPr>
        <p:spPr bwMode="auto">
          <a:xfrm>
            <a:off x="144462" y="144095"/>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8" name="Yuvarlatılmış Dikdörtgen 17"/>
          <p:cNvSpPr/>
          <p:nvPr/>
        </p:nvSpPr>
        <p:spPr bwMode="auto">
          <a:xfrm>
            <a:off x="1247412" y="144095"/>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9" name="Rectangle 2"/>
          <p:cNvSpPr txBox="1">
            <a:spLocks noChangeArrowheads="1"/>
          </p:cNvSpPr>
          <p:nvPr/>
        </p:nvSpPr>
        <p:spPr bwMode="auto">
          <a:xfrm>
            <a:off x="209114" y="1310148"/>
            <a:ext cx="8671519" cy="12858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lvl="1" algn="ctr" eaLnBrk="0" hangingPunct="0">
              <a:lnSpc>
                <a:spcPct val="150000"/>
              </a:lnSpc>
              <a:defRPr/>
            </a:pPr>
            <a:r>
              <a:rPr lang="tr-TR" b="1" kern="0" dirty="0"/>
              <a:t>Online </a:t>
            </a:r>
            <a:r>
              <a:rPr lang="tr-TR" b="1" kern="0" dirty="0" err="1"/>
              <a:t>Focus</a:t>
            </a:r>
            <a:r>
              <a:rPr lang="tr-TR" b="1" kern="0" dirty="0"/>
              <a:t> Grup Özellikleri</a:t>
            </a:r>
            <a:r>
              <a:rPr lang="tr-TR" b="1" dirty="0">
                <a:solidFill>
                  <a:srgbClr val="000000"/>
                </a:solidFill>
              </a:rPr>
              <a:t> ⎜Kalitatif</a:t>
            </a:r>
            <a:endParaRPr lang="tr-TR" b="1" kern="0" dirty="0"/>
          </a:p>
          <a:p>
            <a:pPr marL="0" lvl="1" algn="ctr" eaLnBrk="0" hangingPunct="0">
              <a:lnSpc>
                <a:spcPct val="150000"/>
              </a:lnSpc>
              <a:defRPr/>
            </a:pPr>
            <a:r>
              <a:rPr kumimoji="0" lang="tr-TR" sz="1600" b="0" i="0" u="none" strike="noStrike" kern="0" cap="none" spc="0" normalizeH="0" baseline="0" noProof="0" dirty="0">
                <a:ln>
                  <a:noFill/>
                </a:ln>
                <a:solidFill>
                  <a:schemeClr val="tx1"/>
                </a:solidFill>
                <a:effectLst/>
                <a:uLnTx/>
                <a:uFillTx/>
                <a:latin typeface="+mj-lt"/>
              </a:rPr>
              <a:t>16-45 yaş arası ve</a:t>
            </a:r>
            <a:r>
              <a:rPr lang="tr-TR" sz="1600" kern="0" dirty="0">
                <a:latin typeface="+mj-lt"/>
              </a:rPr>
              <a:t> </a:t>
            </a:r>
            <a:r>
              <a:rPr kumimoji="0" lang="tr-TR" sz="1600" b="0" i="0" u="none" strike="noStrike" kern="0" cap="none" spc="0" normalizeH="0" baseline="0" noProof="0" dirty="0">
                <a:ln>
                  <a:noFill/>
                </a:ln>
                <a:solidFill>
                  <a:schemeClr val="tx1"/>
                </a:solidFill>
                <a:effectLst/>
                <a:uLnTx/>
                <a:uFillTx/>
                <a:latin typeface="+mj-lt"/>
              </a:rPr>
              <a:t>A, B, C1, C2 SES grubu</a:t>
            </a:r>
          </a:p>
        </p:txBody>
      </p:sp>
      <p:sp>
        <p:nvSpPr>
          <p:cNvPr id="2" name="Slayt Numarası Yer Tutucusu 1"/>
          <p:cNvSpPr>
            <a:spLocks noGrp="1"/>
          </p:cNvSpPr>
          <p:nvPr>
            <p:ph type="sldNum" sz="quarter" idx="10"/>
          </p:nvPr>
        </p:nvSpPr>
        <p:spPr>
          <a:xfrm>
            <a:off x="4067944" y="6562725"/>
            <a:ext cx="1087439" cy="295275"/>
          </a:xfrm>
        </p:spPr>
        <p:txBody>
          <a:bodyPr/>
          <a:lstStyle/>
          <a:p>
            <a:pPr>
              <a:defRPr/>
            </a:pPr>
            <a:fld id="{D49939CB-6E4F-4E06-87E6-55228A7599A3}" type="slidenum">
              <a:rPr lang="tr-TR" smtClean="0">
                <a:solidFill>
                  <a:srgbClr val="000000"/>
                </a:solidFill>
              </a:rPr>
              <a:pPr>
                <a:defRPr/>
              </a:pPr>
              <a:t>7</a:t>
            </a:fld>
            <a:endParaRPr lang="tr-TR" dirty="0">
              <a:solidFill>
                <a:srgbClr val="000000"/>
              </a:solidFill>
            </a:endParaRPr>
          </a:p>
        </p:txBody>
      </p:sp>
    </p:spTree>
    <p:extLst>
      <p:ext uri="{BB962C8B-B14F-4D97-AF65-F5344CB8AC3E}">
        <p14:creationId xmlns:p14="http://schemas.microsoft.com/office/powerpoint/2010/main" val="678060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22009" y="3416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t>Kalitatif Araştırma</a:t>
            </a:r>
          </a:p>
        </p:txBody>
      </p:sp>
      <p:sp>
        <p:nvSpPr>
          <p:cNvPr id="17" name="Yuvarlatılmış Dikdörtgen 16"/>
          <p:cNvSpPr/>
          <p:nvPr/>
        </p:nvSpPr>
        <p:spPr bwMode="auto">
          <a:xfrm>
            <a:off x="144462" y="144095"/>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8" name="Yuvarlatılmış Dikdörtgen 17"/>
          <p:cNvSpPr/>
          <p:nvPr/>
        </p:nvSpPr>
        <p:spPr bwMode="auto">
          <a:xfrm>
            <a:off x="1247412" y="144095"/>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9" name="Rectangle 2"/>
          <p:cNvSpPr txBox="1">
            <a:spLocks noChangeArrowheads="1"/>
          </p:cNvSpPr>
          <p:nvPr/>
        </p:nvSpPr>
        <p:spPr bwMode="auto">
          <a:xfrm>
            <a:off x="209114" y="1291488"/>
            <a:ext cx="8671519" cy="12858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lvl="1" algn="ctr">
              <a:lnSpc>
                <a:spcPct val="150000"/>
              </a:lnSpc>
            </a:pPr>
            <a:r>
              <a:rPr lang="tr-TR" b="1" dirty="0" err="1">
                <a:solidFill>
                  <a:srgbClr val="000000"/>
                </a:solidFill>
              </a:rPr>
              <a:t>Etnografik</a:t>
            </a:r>
            <a:r>
              <a:rPr lang="tr-TR" b="1" dirty="0">
                <a:solidFill>
                  <a:srgbClr val="000000"/>
                </a:solidFill>
              </a:rPr>
              <a:t> Gözlem  </a:t>
            </a:r>
          </a:p>
          <a:p>
            <a:pPr marL="0" lvl="1" algn="ctr" eaLnBrk="0" hangingPunct="0">
              <a:lnSpc>
                <a:spcPct val="150000"/>
              </a:lnSpc>
              <a:defRPr/>
            </a:pPr>
            <a:r>
              <a:rPr lang="tr-TR" dirty="0"/>
              <a:t>İstanbul ve 5 Anadolu kenti</a:t>
            </a:r>
          </a:p>
          <a:p>
            <a:pPr marL="0" lvl="1" algn="ctr" eaLnBrk="0" hangingPunct="0">
              <a:lnSpc>
                <a:spcPct val="150000"/>
              </a:lnSpc>
              <a:defRPr/>
            </a:pPr>
            <a:r>
              <a:rPr lang="tr-TR" kern="0" dirty="0"/>
              <a:t>Her kentte katılımlı gözlem tekniği</a:t>
            </a:r>
          </a:p>
        </p:txBody>
      </p:sp>
      <p:grpSp>
        <p:nvGrpSpPr>
          <p:cNvPr id="20" name="Group 29"/>
          <p:cNvGrpSpPr>
            <a:grpSpLocks/>
          </p:cNvGrpSpPr>
          <p:nvPr/>
        </p:nvGrpSpPr>
        <p:grpSpPr bwMode="auto">
          <a:xfrm>
            <a:off x="863164" y="2686207"/>
            <a:ext cx="7417671" cy="2938336"/>
            <a:chOff x="351" y="2583"/>
            <a:chExt cx="5028" cy="1824"/>
          </a:xfrm>
        </p:grpSpPr>
        <p:pic>
          <p:nvPicPr>
            <p:cNvPr id="21" name="Picture 5"/>
            <p:cNvPicPr>
              <a:picLocks noChangeAspect="1" noChangeArrowheads="1"/>
            </p:cNvPicPr>
            <p:nvPr/>
          </p:nvPicPr>
          <p:blipFill>
            <a:blip r:embed="rId3" cstate="print">
              <a:duotone>
                <a:prstClr val="black"/>
                <a:srgbClr val="FF0000">
                  <a:tint val="45000"/>
                  <a:satMod val="400000"/>
                </a:srgbClr>
              </a:duotone>
              <a:lum bright="20000" contrast="40000"/>
            </a:blip>
            <a:srcRect/>
            <a:stretch>
              <a:fillRect/>
            </a:stretch>
          </p:blipFill>
          <p:spPr bwMode="auto">
            <a:xfrm>
              <a:off x="351" y="2583"/>
              <a:ext cx="5028" cy="1824"/>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2" name="Text Box 6"/>
            <p:cNvSpPr txBox="1">
              <a:spLocks noChangeArrowheads="1"/>
            </p:cNvSpPr>
            <p:nvPr/>
          </p:nvSpPr>
          <p:spPr bwMode="auto">
            <a:xfrm>
              <a:off x="1893" y="3116"/>
              <a:ext cx="564" cy="172"/>
            </a:xfrm>
            <a:prstGeom prst="rect">
              <a:avLst/>
            </a:prstGeom>
            <a:noFill/>
            <a:ln w="9525" algn="ctr">
              <a:noFill/>
              <a:miter lim="800000"/>
              <a:headEnd/>
              <a:tailEnd/>
            </a:ln>
            <a:effectLst/>
          </p:spPr>
          <p:txBody>
            <a:bodyPr wrap="none">
              <a:spAutoFit/>
            </a:bodyPr>
            <a:lstStyle/>
            <a:p>
              <a:pPr algn="ctr">
                <a:buFontTx/>
                <a:buNone/>
              </a:pPr>
              <a:r>
                <a:rPr lang="tr-TR" sz="1200" dirty="0">
                  <a:solidFill>
                    <a:schemeClr val="tx1"/>
                  </a:solidFill>
                  <a:latin typeface="+mj-lt"/>
                </a:rPr>
                <a:t>ANKARA</a:t>
              </a:r>
            </a:p>
          </p:txBody>
        </p:sp>
        <p:sp>
          <p:nvSpPr>
            <p:cNvPr id="23" name="Text Box 7"/>
            <p:cNvSpPr txBox="1">
              <a:spLocks noChangeArrowheads="1"/>
            </p:cNvSpPr>
            <p:nvPr/>
          </p:nvSpPr>
          <p:spPr bwMode="auto">
            <a:xfrm>
              <a:off x="953" y="2782"/>
              <a:ext cx="654" cy="172"/>
            </a:xfrm>
            <a:prstGeom prst="rect">
              <a:avLst/>
            </a:prstGeom>
            <a:noFill/>
            <a:ln w="9525" algn="ctr">
              <a:noFill/>
              <a:miter lim="800000"/>
              <a:headEnd/>
              <a:tailEnd/>
            </a:ln>
            <a:effectLst/>
          </p:spPr>
          <p:txBody>
            <a:bodyPr wrap="none">
              <a:spAutoFit/>
            </a:bodyPr>
            <a:lstStyle/>
            <a:p>
              <a:pPr algn="ctr">
                <a:buFontTx/>
                <a:buNone/>
              </a:pPr>
              <a:r>
                <a:rPr lang="tr-TR" sz="1200" dirty="0">
                  <a:solidFill>
                    <a:schemeClr val="tx1"/>
                  </a:solidFill>
                  <a:latin typeface="+mj-lt"/>
                </a:rPr>
                <a:t>İSTANBUL</a:t>
              </a:r>
            </a:p>
          </p:txBody>
        </p:sp>
        <p:sp>
          <p:nvSpPr>
            <p:cNvPr id="24" name="Text Box 8"/>
            <p:cNvSpPr txBox="1">
              <a:spLocks noChangeArrowheads="1"/>
            </p:cNvSpPr>
            <p:nvPr/>
          </p:nvSpPr>
          <p:spPr bwMode="auto">
            <a:xfrm>
              <a:off x="413" y="3445"/>
              <a:ext cx="445" cy="172"/>
            </a:xfrm>
            <a:prstGeom prst="rect">
              <a:avLst/>
            </a:prstGeom>
            <a:noFill/>
            <a:ln w="9525" algn="ctr">
              <a:noFill/>
              <a:miter lim="800000"/>
              <a:headEnd/>
              <a:tailEnd/>
            </a:ln>
            <a:effectLst/>
          </p:spPr>
          <p:txBody>
            <a:bodyPr wrap="none">
              <a:spAutoFit/>
            </a:bodyPr>
            <a:lstStyle/>
            <a:p>
              <a:pPr algn="ctr">
                <a:buFontTx/>
                <a:buNone/>
              </a:pPr>
              <a:r>
                <a:rPr lang="tr-TR" sz="1200" dirty="0">
                  <a:solidFill>
                    <a:schemeClr val="tx1"/>
                  </a:solidFill>
                  <a:latin typeface="+mj-lt"/>
                </a:rPr>
                <a:t>İZMİR</a:t>
              </a:r>
            </a:p>
          </p:txBody>
        </p:sp>
        <p:sp>
          <p:nvSpPr>
            <p:cNvPr id="26" name="Text Box 9"/>
            <p:cNvSpPr txBox="1">
              <a:spLocks noChangeArrowheads="1"/>
            </p:cNvSpPr>
            <p:nvPr/>
          </p:nvSpPr>
          <p:spPr bwMode="auto">
            <a:xfrm>
              <a:off x="1450" y="3884"/>
              <a:ext cx="586" cy="172"/>
            </a:xfrm>
            <a:prstGeom prst="rect">
              <a:avLst/>
            </a:prstGeom>
            <a:noFill/>
            <a:ln w="9525" algn="ctr">
              <a:noFill/>
              <a:miter lim="800000"/>
              <a:headEnd/>
              <a:tailEnd/>
            </a:ln>
            <a:effectLst/>
          </p:spPr>
          <p:txBody>
            <a:bodyPr wrap="none">
              <a:spAutoFit/>
            </a:bodyPr>
            <a:lstStyle/>
            <a:p>
              <a:pPr algn="ctr">
                <a:buFontTx/>
                <a:buNone/>
              </a:pPr>
              <a:r>
                <a:rPr lang="tr-TR" sz="1200" dirty="0">
                  <a:solidFill>
                    <a:schemeClr val="tx1"/>
                  </a:solidFill>
                  <a:latin typeface="+mj-lt"/>
                </a:rPr>
                <a:t>ANTALYA</a:t>
              </a:r>
            </a:p>
          </p:txBody>
        </p:sp>
        <p:sp>
          <p:nvSpPr>
            <p:cNvPr id="27" name="Text Box 11"/>
            <p:cNvSpPr txBox="1">
              <a:spLocks noChangeArrowheads="1"/>
            </p:cNvSpPr>
            <p:nvPr/>
          </p:nvSpPr>
          <p:spPr bwMode="auto">
            <a:xfrm>
              <a:off x="955" y="3023"/>
              <a:ext cx="488" cy="172"/>
            </a:xfrm>
            <a:prstGeom prst="rect">
              <a:avLst/>
            </a:prstGeom>
            <a:noFill/>
            <a:ln w="9525" algn="ctr">
              <a:noFill/>
              <a:miter lim="800000"/>
              <a:headEnd/>
              <a:tailEnd/>
            </a:ln>
            <a:effectLst/>
          </p:spPr>
          <p:txBody>
            <a:bodyPr wrap="none">
              <a:spAutoFit/>
            </a:bodyPr>
            <a:lstStyle/>
            <a:p>
              <a:pPr algn="ctr">
                <a:buFontTx/>
                <a:buNone/>
              </a:pPr>
              <a:r>
                <a:rPr lang="tr-TR" sz="1200" dirty="0">
                  <a:solidFill>
                    <a:schemeClr val="tx1"/>
                  </a:solidFill>
                  <a:latin typeface="+mj-lt"/>
                </a:rPr>
                <a:t>BURSA</a:t>
              </a:r>
            </a:p>
          </p:txBody>
        </p:sp>
        <p:sp>
          <p:nvSpPr>
            <p:cNvPr id="30" name="Text Box 13"/>
            <p:cNvSpPr txBox="1">
              <a:spLocks noChangeArrowheads="1"/>
            </p:cNvSpPr>
            <p:nvPr/>
          </p:nvSpPr>
          <p:spPr bwMode="auto">
            <a:xfrm>
              <a:off x="2651" y="3475"/>
              <a:ext cx="584" cy="172"/>
            </a:xfrm>
            <a:prstGeom prst="rect">
              <a:avLst/>
            </a:prstGeom>
            <a:noFill/>
            <a:ln w="9525" algn="ctr">
              <a:noFill/>
              <a:miter lim="800000"/>
              <a:headEnd/>
              <a:tailEnd/>
            </a:ln>
            <a:effectLst/>
          </p:spPr>
          <p:txBody>
            <a:bodyPr wrap="none">
              <a:spAutoFit/>
            </a:bodyPr>
            <a:lstStyle/>
            <a:p>
              <a:pPr algn="ctr">
                <a:buFontTx/>
                <a:buNone/>
              </a:pPr>
              <a:r>
                <a:rPr lang="tr-TR" sz="1200" dirty="0">
                  <a:solidFill>
                    <a:schemeClr val="tx1"/>
                  </a:solidFill>
                  <a:latin typeface="+mj-lt"/>
                </a:rPr>
                <a:t>KAYSERİ</a:t>
              </a:r>
            </a:p>
          </p:txBody>
        </p:sp>
      </p:grpSp>
      <p:sp>
        <p:nvSpPr>
          <p:cNvPr id="2" name="Slayt Numarası Yer Tutucusu 1"/>
          <p:cNvSpPr>
            <a:spLocks noGrp="1"/>
          </p:cNvSpPr>
          <p:nvPr>
            <p:ph type="sldNum" sz="quarter" idx="10"/>
          </p:nvPr>
        </p:nvSpPr>
        <p:spPr>
          <a:xfrm>
            <a:off x="4067944" y="6562725"/>
            <a:ext cx="1087439" cy="295275"/>
          </a:xfrm>
        </p:spPr>
        <p:txBody>
          <a:bodyPr/>
          <a:lstStyle/>
          <a:p>
            <a:pPr>
              <a:defRPr/>
            </a:pPr>
            <a:fld id="{D49939CB-6E4F-4E06-87E6-55228A7599A3}" type="slidenum">
              <a:rPr lang="tr-TR" sz="1000" smtClean="0">
                <a:solidFill>
                  <a:srgbClr val="000000"/>
                </a:solidFill>
              </a:rPr>
              <a:pPr>
                <a:defRPr/>
              </a:pPr>
              <a:t>8</a:t>
            </a:fld>
            <a:endParaRPr lang="tr-TR" sz="1000" dirty="0">
              <a:solidFill>
                <a:srgbClr val="000000"/>
              </a:solidFill>
            </a:endParaRPr>
          </a:p>
        </p:txBody>
      </p:sp>
    </p:spTree>
    <p:extLst>
      <p:ext uri="{BB962C8B-B14F-4D97-AF65-F5344CB8AC3E}">
        <p14:creationId xmlns:p14="http://schemas.microsoft.com/office/powerpoint/2010/main" val="19651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14588"/>
            <a:ext cx="6359425" cy="2024062"/>
          </a:xfrm>
        </p:spPr>
        <p:txBody>
          <a:bodyPr/>
          <a:lstStyle/>
          <a:p>
            <a:pPr eaLnBrk="1" hangingPunct="1">
              <a:tabLst>
                <a:tab pos="627063" algn="l"/>
              </a:tabLst>
            </a:pPr>
            <a:r>
              <a:rPr lang="tr-TR" dirty="0">
                <a:solidFill>
                  <a:schemeClr val="bg1"/>
                </a:solidFill>
              </a:rPr>
              <a:t>ALIŞVERİŞÇİ</a:t>
            </a:r>
            <a:br>
              <a:rPr lang="tr-TR" dirty="0">
                <a:solidFill>
                  <a:schemeClr val="bg1"/>
                </a:solidFill>
              </a:rPr>
            </a:br>
            <a:br>
              <a:rPr lang="tr-TR" dirty="0">
                <a:solidFill>
                  <a:schemeClr val="bg1"/>
                </a:solidFill>
              </a:rPr>
            </a:br>
            <a:r>
              <a:rPr lang="tr-TR" b="0" dirty="0">
                <a:solidFill>
                  <a:schemeClr val="bg1"/>
                </a:solidFill>
              </a:rPr>
              <a:t>Kim Bunlar? </a:t>
            </a:r>
          </a:p>
        </p:txBody>
      </p:sp>
    </p:spTree>
    <p:extLst>
      <p:ext uri="{BB962C8B-B14F-4D97-AF65-F5344CB8AC3E}">
        <p14:creationId xmlns:p14="http://schemas.microsoft.com/office/powerpoint/2010/main" val="184698246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3" y="2433638"/>
            <a:ext cx="5041900" cy="2024062"/>
          </a:xfrm>
        </p:spPr>
        <p:txBody>
          <a:bodyPr/>
          <a:lstStyle/>
          <a:p>
            <a:pPr eaLnBrk="1" hangingPunct="1">
              <a:tabLst>
                <a:tab pos="627063" algn="l"/>
              </a:tabLst>
            </a:pPr>
            <a:r>
              <a:rPr lang="tr-TR" dirty="0">
                <a:solidFill>
                  <a:srgbClr val="FF0000"/>
                </a:solidFill>
              </a:rPr>
              <a:t>Kim Bunlar? | Profil</a:t>
            </a:r>
            <a:endParaRPr lang="tr-TR" b="0" dirty="0">
              <a:solidFill>
                <a:srgbClr val="FF0000"/>
              </a:solidFill>
            </a:endParaRPr>
          </a:p>
        </p:txBody>
      </p:sp>
    </p:spTree>
    <p:extLst>
      <p:ext uri="{BB962C8B-B14F-4D97-AF65-F5344CB8AC3E}">
        <p14:creationId xmlns:p14="http://schemas.microsoft.com/office/powerpoint/2010/main" val="3928096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4196176669"/>
              </p:ext>
            </p:extLst>
          </p:nvPr>
        </p:nvGraphicFramePr>
        <p:xfrm>
          <a:off x="579507" y="1654375"/>
          <a:ext cx="3888432" cy="4365971"/>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0"/>
          <p:cNvSpPr>
            <a:spLocks noChangeArrowheads="1"/>
          </p:cNvSpPr>
          <p:nvPr/>
        </p:nvSpPr>
        <p:spPr bwMode="auto">
          <a:xfrm>
            <a:off x="336010" y="1223964"/>
            <a:ext cx="4164691" cy="369332"/>
          </a:xfrm>
          <a:prstGeom prst="rect">
            <a:avLst/>
          </a:prstGeom>
          <a:noFill/>
          <a:ln w="9525">
            <a:noFill/>
            <a:miter lim="800000"/>
            <a:headEnd/>
            <a:tailEnd/>
          </a:ln>
        </p:spPr>
        <p:txBody>
          <a:bodyPr wrap="square">
            <a:spAutoFit/>
          </a:bodyPr>
          <a:lstStyle/>
          <a:p>
            <a:pPr algn="ctr">
              <a:spcBef>
                <a:spcPct val="50000"/>
              </a:spcBef>
            </a:pPr>
            <a:r>
              <a:rPr lang="tr-TR" b="1" dirty="0">
                <a:solidFill>
                  <a:srgbClr val="000000"/>
                </a:solidFill>
              </a:rPr>
              <a:t>Cinsiyet Dağılımı</a:t>
            </a:r>
          </a:p>
        </p:txBody>
      </p:sp>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solidFill>
                  <a:srgbClr val="C00000"/>
                </a:solidFill>
              </a:rPr>
              <a:t>Demografi</a:t>
            </a:r>
            <a:endParaRPr lang="tr-TR" b="0" kern="0" dirty="0">
              <a:solidFill>
                <a:srgbClr val="C00000"/>
              </a:solidFill>
            </a:endParaRPr>
          </a:p>
        </p:txBody>
      </p:sp>
      <p:sp>
        <p:nvSpPr>
          <p:cNvPr id="8" name="Rectangle 10"/>
          <p:cNvSpPr>
            <a:spLocks noChangeArrowheads="1"/>
          </p:cNvSpPr>
          <p:nvPr/>
        </p:nvSpPr>
        <p:spPr bwMode="auto">
          <a:xfrm>
            <a:off x="4805466" y="1223964"/>
            <a:ext cx="3745625" cy="369332"/>
          </a:xfrm>
          <a:prstGeom prst="rect">
            <a:avLst/>
          </a:prstGeom>
          <a:noFill/>
          <a:ln w="9525">
            <a:noFill/>
            <a:miter lim="800000"/>
            <a:headEnd/>
            <a:tailEnd/>
          </a:ln>
        </p:spPr>
        <p:txBody>
          <a:bodyPr wrap="square">
            <a:spAutoFit/>
          </a:bodyPr>
          <a:lstStyle/>
          <a:p>
            <a:pPr algn="ctr">
              <a:spcBef>
                <a:spcPct val="50000"/>
              </a:spcBef>
            </a:pPr>
            <a:r>
              <a:rPr lang="tr-TR" b="1" dirty="0">
                <a:solidFill>
                  <a:srgbClr val="000000"/>
                </a:solidFill>
              </a:rPr>
              <a:t>Medeni Durum</a:t>
            </a:r>
          </a:p>
        </p:txBody>
      </p:sp>
      <p:graphicFrame>
        <p:nvGraphicFramePr>
          <p:cNvPr id="13" name="Object 2"/>
          <p:cNvGraphicFramePr>
            <a:graphicFrameLocks noChangeAspect="1"/>
          </p:cNvGraphicFramePr>
          <p:nvPr>
            <p:extLst>
              <p:ext uri="{D42A27DB-BD31-4B8C-83A1-F6EECF244321}">
                <p14:modId xmlns:p14="http://schemas.microsoft.com/office/powerpoint/2010/main" val="1117693039"/>
              </p:ext>
            </p:extLst>
          </p:nvPr>
        </p:nvGraphicFramePr>
        <p:xfrm>
          <a:off x="4805466" y="1649282"/>
          <a:ext cx="3888432" cy="4365971"/>
        </p:xfrm>
        <a:graphic>
          <a:graphicData uri="http://schemas.openxmlformats.org/drawingml/2006/chart">
            <c:chart xmlns:c="http://schemas.openxmlformats.org/drawingml/2006/chart" xmlns:r="http://schemas.openxmlformats.org/officeDocument/2006/relationships" r:id="rId3"/>
          </a:graphicData>
        </a:graphic>
      </p:graphicFrame>
      <p:sp>
        <p:nvSpPr>
          <p:cNvPr id="14" name="Yuvarlatılmış Dikdörtgen 13"/>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5" name="Yuvarlatılmış Dikdörtgen 14"/>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Metin kutusu 15"/>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3" name="Slayt Numarası Yer Tutucusu 2"/>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11</a:t>
            </a:fld>
            <a:endParaRPr lang="tr-TR" dirty="0">
              <a:solidFill>
                <a:srgbClr val="000000"/>
              </a:solidFill>
            </a:endParaRPr>
          </a:p>
        </p:txBody>
      </p:sp>
    </p:spTree>
    <p:extLst>
      <p:ext uri="{BB962C8B-B14F-4D97-AF65-F5344CB8AC3E}">
        <p14:creationId xmlns:p14="http://schemas.microsoft.com/office/powerpoint/2010/main" val="960147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solidFill>
                  <a:srgbClr val="C00000"/>
                </a:solidFill>
              </a:rPr>
              <a:t>Demografi</a:t>
            </a:r>
            <a:endParaRPr lang="tr-TR" b="0" kern="0" dirty="0">
              <a:solidFill>
                <a:srgbClr val="C00000"/>
              </a:solidFill>
            </a:endParaRPr>
          </a:p>
        </p:txBody>
      </p:sp>
      <p:sp>
        <p:nvSpPr>
          <p:cNvPr id="9" name="Text Box 3"/>
          <p:cNvSpPr txBox="1">
            <a:spLocks noChangeArrowheads="1"/>
          </p:cNvSpPr>
          <p:nvPr/>
        </p:nvSpPr>
        <p:spPr bwMode="auto">
          <a:xfrm>
            <a:off x="160610" y="1360071"/>
            <a:ext cx="3883302" cy="369332"/>
          </a:xfrm>
          <a:prstGeom prst="rect">
            <a:avLst/>
          </a:prstGeom>
          <a:noFill/>
          <a:ln w="9525">
            <a:noFill/>
            <a:miter lim="800000"/>
            <a:headEnd/>
            <a:tailEnd/>
          </a:ln>
        </p:spPr>
        <p:txBody>
          <a:bodyPr wrap="square">
            <a:spAutoFit/>
          </a:bodyPr>
          <a:lstStyle/>
          <a:p>
            <a:pPr algn="ctr">
              <a:defRPr/>
            </a:pPr>
            <a:r>
              <a:rPr lang="tr-TR" b="1" dirty="0">
                <a:solidFill>
                  <a:srgbClr val="000000"/>
                </a:solidFill>
              </a:rPr>
              <a:t>Yaş Dağılımı</a:t>
            </a:r>
          </a:p>
        </p:txBody>
      </p:sp>
      <p:graphicFrame>
        <p:nvGraphicFramePr>
          <p:cNvPr id="14" name="Object 2"/>
          <p:cNvGraphicFramePr>
            <a:graphicFrameLocks noChangeAspect="1"/>
          </p:cNvGraphicFramePr>
          <p:nvPr>
            <p:extLst>
              <p:ext uri="{D42A27DB-BD31-4B8C-83A1-F6EECF244321}">
                <p14:modId xmlns:p14="http://schemas.microsoft.com/office/powerpoint/2010/main" val="2996515589"/>
              </p:ext>
            </p:extLst>
          </p:nvPr>
        </p:nvGraphicFramePr>
        <p:xfrm>
          <a:off x="467544" y="2039744"/>
          <a:ext cx="3930936" cy="4019798"/>
        </p:xfrm>
        <a:graphic>
          <a:graphicData uri="http://schemas.openxmlformats.org/drawingml/2006/chart">
            <c:chart xmlns:c="http://schemas.openxmlformats.org/drawingml/2006/chart" xmlns:r="http://schemas.openxmlformats.org/officeDocument/2006/relationships" r:id="rId2"/>
          </a:graphicData>
        </a:graphic>
      </p:graphicFrame>
      <p:sp>
        <p:nvSpPr>
          <p:cNvPr id="15" name="11 Metin kutusu"/>
          <p:cNvSpPr txBox="1"/>
          <p:nvPr/>
        </p:nvSpPr>
        <p:spPr>
          <a:xfrm>
            <a:off x="1043608" y="1832850"/>
            <a:ext cx="1656184" cy="307777"/>
          </a:xfrm>
          <a:prstGeom prst="rect">
            <a:avLst/>
          </a:prstGeom>
          <a:noFill/>
        </p:spPr>
        <p:txBody>
          <a:bodyPr wrap="square" rtlCol="0">
            <a:spAutoFit/>
          </a:bodyPr>
          <a:lstStyle/>
          <a:p>
            <a:pPr algn="ctr"/>
            <a:r>
              <a:rPr lang="tr-TR" sz="1400" dirty="0">
                <a:solidFill>
                  <a:srgbClr val="000000"/>
                </a:solidFill>
              </a:rPr>
              <a:t>Ort. 35,5</a:t>
            </a:r>
          </a:p>
        </p:txBody>
      </p:sp>
      <p:sp>
        <p:nvSpPr>
          <p:cNvPr id="16" name="Text Box 3"/>
          <p:cNvSpPr txBox="1">
            <a:spLocks noChangeArrowheads="1"/>
          </p:cNvSpPr>
          <p:nvPr/>
        </p:nvSpPr>
        <p:spPr bwMode="auto">
          <a:xfrm>
            <a:off x="4384676" y="1370798"/>
            <a:ext cx="4289425" cy="369332"/>
          </a:xfrm>
          <a:prstGeom prst="rect">
            <a:avLst/>
          </a:prstGeom>
          <a:noFill/>
          <a:ln w="9525">
            <a:noFill/>
            <a:miter lim="800000"/>
            <a:headEnd/>
            <a:tailEnd/>
          </a:ln>
        </p:spPr>
        <p:txBody>
          <a:bodyPr>
            <a:spAutoFit/>
          </a:bodyPr>
          <a:lstStyle/>
          <a:p>
            <a:pPr algn="ctr">
              <a:defRPr/>
            </a:pPr>
            <a:r>
              <a:rPr lang="tr-TR" b="1" dirty="0">
                <a:solidFill>
                  <a:srgbClr val="000000"/>
                </a:solidFill>
              </a:rPr>
              <a:t>Hane Büyüklüğü</a:t>
            </a:r>
          </a:p>
        </p:txBody>
      </p:sp>
      <p:graphicFrame>
        <p:nvGraphicFramePr>
          <p:cNvPr id="18" name="Object 2"/>
          <p:cNvGraphicFramePr>
            <a:graphicFrameLocks noChangeAspect="1"/>
          </p:cNvGraphicFramePr>
          <p:nvPr>
            <p:extLst>
              <p:ext uri="{D42A27DB-BD31-4B8C-83A1-F6EECF244321}">
                <p14:modId xmlns:p14="http://schemas.microsoft.com/office/powerpoint/2010/main" val="4087922760"/>
              </p:ext>
            </p:extLst>
          </p:nvPr>
        </p:nvGraphicFramePr>
        <p:xfrm>
          <a:off x="4857670" y="2090489"/>
          <a:ext cx="3930936" cy="3962781"/>
        </p:xfrm>
        <a:graphic>
          <a:graphicData uri="http://schemas.openxmlformats.org/drawingml/2006/chart">
            <c:chart xmlns:c="http://schemas.openxmlformats.org/drawingml/2006/chart" xmlns:r="http://schemas.openxmlformats.org/officeDocument/2006/relationships" r:id="rId3"/>
          </a:graphicData>
        </a:graphic>
      </p:graphicFrame>
      <p:sp>
        <p:nvSpPr>
          <p:cNvPr id="20" name="15 Metin kutusu"/>
          <p:cNvSpPr txBox="1"/>
          <p:nvPr/>
        </p:nvSpPr>
        <p:spPr>
          <a:xfrm>
            <a:off x="5508104" y="1867238"/>
            <a:ext cx="1656184" cy="307777"/>
          </a:xfrm>
          <a:prstGeom prst="rect">
            <a:avLst/>
          </a:prstGeom>
          <a:noFill/>
        </p:spPr>
        <p:txBody>
          <a:bodyPr wrap="square" rtlCol="0">
            <a:spAutoFit/>
          </a:bodyPr>
          <a:lstStyle/>
          <a:p>
            <a:pPr algn="ctr"/>
            <a:r>
              <a:rPr lang="tr-TR" sz="1400">
                <a:solidFill>
                  <a:srgbClr val="000000"/>
                </a:solidFill>
              </a:rPr>
              <a:t> Ort. </a:t>
            </a:r>
            <a:r>
              <a:rPr lang="tr-TR" sz="1400" dirty="0">
                <a:solidFill>
                  <a:srgbClr val="000000"/>
                </a:solidFill>
              </a:rPr>
              <a:t>3,2</a:t>
            </a:r>
          </a:p>
        </p:txBody>
      </p:sp>
      <p:sp>
        <p:nvSpPr>
          <p:cNvPr id="21" name="Yuvarlatılmış Dikdörtgen 20"/>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2" name="Yuvarlatılmış Dikdörtgen 21"/>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3" name="Metin kutusu 22"/>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12</a:t>
            </a:fld>
            <a:endParaRPr lang="tr-TR" dirty="0">
              <a:solidFill>
                <a:srgbClr val="000000"/>
              </a:solidFill>
            </a:endParaRPr>
          </a:p>
        </p:txBody>
      </p:sp>
    </p:spTree>
    <p:extLst>
      <p:ext uri="{BB962C8B-B14F-4D97-AF65-F5344CB8AC3E}">
        <p14:creationId xmlns:p14="http://schemas.microsoft.com/office/powerpoint/2010/main" val="1271564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2"/>
          <p:cNvGraphicFramePr>
            <a:graphicFrameLocks noChangeAspect="1"/>
          </p:cNvGraphicFramePr>
          <p:nvPr>
            <p:extLst>
              <p:ext uri="{D42A27DB-BD31-4B8C-83A1-F6EECF244321}">
                <p14:modId xmlns:p14="http://schemas.microsoft.com/office/powerpoint/2010/main" val="4001273091"/>
              </p:ext>
            </p:extLst>
          </p:nvPr>
        </p:nvGraphicFramePr>
        <p:xfrm>
          <a:off x="539552" y="1994167"/>
          <a:ext cx="4032448" cy="4313412"/>
        </p:xfrm>
        <a:graphic>
          <a:graphicData uri="http://schemas.openxmlformats.org/drawingml/2006/chart">
            <c:chart xmlns:c="http://schemas.openxmlformats.org/drawingml/2006/chart" xmlns:r="http://schemas.openxmlformats.org/officeDocument/2006/relationships" r:id="rId2"/>
          </a:graphicData>
        </a:graphic>
      </p:graphicFrame>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solidFill>
                  <a:srgbClr val="C00000"/>
                </a:solidFill>
              </a:rPr>
              <a:t>Demografi</a:t>
            </a:r>
            <a:endParaRPr lang="tr-TR" b="0" kern="0" dirty="0">
              <a:solidFill>
                <a:srgbClr val="C00000"/>
              </a:solidFill>
            </a:endParaRPr>
          </a:p>
        </p:txBody>
      </p:sp>
      <p:sp>
        <p:nvSpPr>
          <p:cNvPr id="9" name="Text Box 3"/>
          <p:cNvSpPr txBox="1">
            <a:spLocks noChangeArrowheads="1"/>
          </p:cNvSpPr>
          <p:nvPr/>
        </p:nvSpPr>
        <p:spPr bwMode="auto">
          <a:xfrm>
            <a:off x="228600" y="1402909"/>
            <a:ext cx="3883302" cy="369332"/>
          </a:xfrm>
          <a:prstGeom prst="rect">
            <a:avLst/>
          </a:prstGeom>
          <a:noFill/>
          <a:ln w="9525">
            <a:noFill/>
            <a:miter lim="800000"/>
            <a:headEnd/>
            <a:tailEnd/>
          </a:ln>
        </p:spPr>
        <p:txBody>
          <a:bodyPr wrap="square">
            <a:spAutoFit/>
          </a:bodyPr>
          <a:lstStyle/>
          <a:p>
            <a:pPr algn="ctr">
              <a:defRPr/>
            </a:pPr>
            <a:r>
              <a:rPr lang="tr-TR" b="1" dirty="0">
                <a:solidFill>
                  <a:srgbClr val="000000"/>
                </a:solidFill>
              </a:rPr>
              <a:t>Aylık Hane Geliri</a:t>
            </a:r>
          </a:p>
        </p:txBody>
      </p:sp>
      <p:sp>
        <p:nvSpPr>
          <p:cNvPr id="13" name="Text Box 3"/>
          <p:cNvSpPr txBox="1">
            <a:spLocks noChangeArrowheads="1"/>
          </p:cNvSpPr>
          <p:nvPr/>
        </p:nvSpPr>
        <p:spPr bwMode="auto">
          <a:xfrm>
            <a:off x="5076055" y="1340768"/>
            <a:ext cx="3765033" cy="646331"/>
          </a:xfrm>
          <a:prstGeom prst="rect">
            <a:avLst/>
          </a:prstGeom>
          <a:noFill/>
          <a:ln w="9525">
            <a:noFill/>
            <a:miter lim="800000"/>
            <a:headEnd/>
            <a:tailEnd/>
          </a:ln>
          <a:effectLst/>
        </p:spPr>
        <p:txBody>
          <a:bodyPr wrap="square">
            <a:spAutoFit/>
          </a:bodyPr>
          <a:lstStyle/>
          <a:p>
            <a:pPr algn="ctr">
              <a:defRPr/>
            </a:pPr>
            <a:r>
              <a:rPr lang="tr-TR" b="1" dirty="0" err="1">
                <a:solidFill>
                  <a:srgbClr val="000000"/>
                </a:solidFill>
              </a:rPr>
              <a:t>Sosyo</a:t>
            </a:r>
            <a:r>
              <a:rPr lang="tr-TR" b="1" dirty="0">
                <a:solidFill>
                  <a:srgbClr val="000000"/>
                </a:solidFill>
              </a:rPr>
              <a:t> Ekonomik</a:t>
            </a:r>
          </a:p>
          <a:p>
            <a:pPr algn="ctr">
              <a:defRPr/>
            </a:pPr>
            <a:r>
              <a:rPr lang="tr-TR" b="1" dirty="0">
                <a:solidFill>
                  <a:srgbClr val="000000"/>
                </a:solidFill>
              </a:rPr>
              <a:t>Statü</a:t>
            </a:r>
          </a:p>
        </p:txBody>
      </p:sp>
      <p:graphicFrame>
        <p:nvGraphicFramePr>
          <p:cNvPr id="17" name="Object 4"/>
          <p:cNvGraphicFramePr>
            <a:graphicFrameLocks noChangeAspect="1"/>
          </p:cNvGraphicFramePr>
          <p:nvPr>
            <p:extLst>
              <p:ext uri="{D42A27DB-BD31-4B8C-83A1-F6EECF244321}">
                <p14:modId xmlns:p14="http://schemas.microsoft.com/office/powerpoint/2010/main" val="1998841978"/>
              </p:ext>
            </p:extLst>
          </p:nvPr>
        </p:nvGraphicFramePr>
        <p:xfrm>
          <a:off x="5215803" y="2321150"/>
          <a:ext cx="3485538" cy="3816424"/>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 Box 20"/>
          <p:cNvSpPr txBox="1">
            <a:spLocks noChangeArrowheads="1"/>
          </p:cNvSpPr>
          <p:nvPr/>
        </p:nvSpPr>
        <p:spPr bwMode="auto">
          <a:xfrm>
            <a:off x="901895" y="1906946"/>
            <a:ext cx="1728192" cy="307777"/>
          </a:xfrm>
          <a:prstGeom prst="rect">
            <a:avLst/>
          </a:prstGeom>
          <a:noFill/>
          <a:ln w="9525">
            <a:noFill/>
            <a:miter lim="800000"/>
            <a:headEnd/>
            <a:tailEnd/>
          </a:ln>
        </p:spPr>
        <p:txBody>
          <a:bodyPr wrap="square">
            <a:spAutoFit/>
          </a:bodyPr>
          <a:lstStyle/>
          <a:p>
            <a:pPr algn="ctr">
              <a:spcBef>
                <a:spcPct val="50000"/>
              </a:spcBef>
              <a:defRPr/>
            </a:pPr>
            <a:r>
              <a:rPr lang="tr-TR" sz="1400" dirty="0">
                <a:solidFill>
                  <a:srgbClr val="000000"/>
                </a:solidFill>
              </a:rPr>
              <a:t>Ort. 3.444,7 TL</a:t>
            </a:r>
            <a:endParaRPr lang="tr-TR" sz="1400" dirty="0">
              <a:solidFill>
                <a:srgbClr val="000000"/>
              </a:solidFill>
              <a:cs typeface="Arial" charset="0"/>
            </a:endParaRPr>
          </a:p>
        </p:txBody>
      </p:sp>
      <p:sp>
        <p:nvSpPr>
          <p:cNvPr id="16" name="Yuvarlatılmış Dikdörtgen 15"/>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8" name="Yuvarlatılmış Dikdörtgen 17"/>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9" name="Metin kutusu 18"/>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13</a:t>
            </a:fld>
            <a:endParaRPr lang="tr-TR" dirty="0">
              <a:solidFill>
                <a:srgbClr val="000000"/>
              </a:solidFill>
            </a:endParaRPr>
          </a:p>
        </p:txBody>
      </p:sp>
    </p:spTree>
    <p:extLst>
      <p:ext uri="{BB962C8B-B14F-4D97-AF65-F5344CB8AC3E}">
        <p14:creationId xmlns:p14="http://schemas.microsoft.com/office/powerpoint/2010/main" val="787806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33638"/>
            <a:ext cx="6863481" cy="2024062"/>
          </a:xfrm>
        </p:spPr>
        <p:txBody>
          <a:bodyPr/>
          <a:lstStyle/>
          <a:p>
            <a:pPr eaLnBrk="1" hangingPunct="1">
              <a:tabLst>
                <a:tab pos="627063" algn="l"/>
              </a:tabLst>
            </a:pPr>
            <a:r>
              <a:rPr lang="tr-TR" dirty="0">
                <a:solidFill>
                  <a:srgbClr val="FF0000"/>
                </a:solidFill>
              </a:rPr>
              <a:t>Kim Bunlar? | Alışveriş Davranışları </a:t>
            </a:r>
            <a:endParaRPr lang="tr-TR" b="0" dirty="0">
              <a:solidFill>
                <a:srgbClr val="FF0000"/>
              </a:solidFill>
            </a:endParaRPr>
          </a:p>
        </p:txBody>
      </p:sp>
    </p:spTree>
    <p:extLst>
      <p:ext uri="{BB962C8B-B14F-4D97-AF65-F5344CB8AC3E}">
        <p14:creationId xmlns:p14="http://schemas.microsoft.com/office/powerpoint/2010/main" val="3663327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Text Box 5"/>
          <p:cNvSpPr txBox="1">
            <a:spLocks noChangeArrowheads="1"/>
          </p:cNvSpPr>
          <p:nvPr/>
        </p:nvSpPr>
        <p:spPr bwMode="auto">
          <a:xfrm>
            <a:off x="251520" y="1096751"/>
            <a:ext cx="8640960" cy="369332"/>
          </a:xfrm>
          <a:prstGeom prst="rect">
            <a:avLst/>
          </a:prstGeom>
          <a:noFill/>
          <a:ln w="9525">
            <a:noFill/>
            <a:miter lim="800000"/>
            <a:headEnd/>
            <a:tailEnd/>
          </a:ln>
        </p:spPr>
        <p:txBody>
          <a:bodyPr wrap="square">
            <a:spAutoFit/>
          </a:bodyPr>
          <a:lstStyle/>
          <a:p>
            <a:pPr algn="ctr">
              <a:defRPr/>
            </a:pPr>
            <a:r>
              <a:rPr lang="tr-TR" b="1" kern="0" dirty="0">
                <a:solidFill>
                  <a:sysClr val="windowText" lastClr="000000"/>
                </a:solidFill>
              </a:rPr>
              <a:t>Aylık </a:t>
            </a:r>
            <a:r>
              <a:rPr lang="tr-TR" b="1" kern="0">
                <a:solidFill>
                  <a:sysClr val="windowText" lastClr="000000"/>
                </a:solidFill>
              </a:rPr>
              <a:t>Alışveriş Sıklığı</a:t>
            </a:r>
            <a:endParaRPr lang="tr-TR" b="1" kern="0" dirty="0">
              <a:solidFill>
                <a:sysClr val="windowText" lastClr="000000"/>
              </a:solidFill>
            </a:endParaRPr>
          </a:p>
        </p:txBody>
      </p:sp>
      <p:sp>
        <p:nvSpPr>
          <p:cNvPr id="28" name="Text Box 15"/>
          <p:cNvSpPr txBox="1">
            <a:spLocks noChangeArrowheads="1"/>
          </p:cNvSpPr>
          <p:nvPr/>
        </p:nvSpPr>
        <p:spPr bwMode="auto">
          <a:xfrm>
            <a:off x="0" y="1699280"/>
            <a:ext cx="1403202" cy="276999"/>
          </a:xfrm>
          <a:prstGeom prst="rect">
            <a:avLst/>
          </a:prstGeom>
          <a:noFill/>
          <a:ln w="9525">
            <a:noFill/>
            <a:miter lim="800000"/>
            <a:headEnd/>
            <a:tailEnd/>
          </a:ln>
        </p:spPr>
        <p:txBody>
          <a:bodyPr wrap="square">
            <a:spAutoFit/>
          </a:bodyPr>
          <a:lstStyle/>
          <a:p>
            <a:pPr algn="ctr">
              <a:defRPr/>
            </a:pPr>
            <a:r>
              <a:rPr lang="tr-TR" sz="1200" kern="0" dirty="0">
                <a:solidFill>
                  <a:sysClr val="windowText" lastClr="000000"/>
                </a:solidFill>
              </a:rPr>
              <a:t>Ayda/Ort.</a:t>
            </a:r>
          </a:p>
        </p:txBody>
      </p:sp>
      <p:graphicFrame>
        <p:nvGraphicFramePr>
          <p:cNvPr id="3" name="Tablo 2"/>
          <p:cNvGraphicFramePr>
            <a:graphicFrameLocks noGrp="1"/>
          </p:cNvGraphicFramePr>
          <p:nvPr>
            <p:extLst>
              <p:ext uri="{D42A27DB-BD31-4B8C-83A1-F6EECF244321}">
                <p14:modId xmlns:p14="http://schemas.microsoft.com/office/powerpoint/2010/main" val="700427070"/>
              </p:ext>
            </p:extLst>
          </p:nvPr>
        </p:nvGraphicFramePr>
        <p:xfrm>
          <a:off x="793750" y="1980453"/>
          <a:ext cx="7985750" cy="261207"/>
        </p:xfrm>
        <a:graphic>
          <a:graphicData uri="http://schemas.openxmlformats.org/drawingml/2006/table">
            <a:tbl>
              <a:tblPr/>
              <a:tblGrid>
                <a:gridCol w="836991">
                  <a:extLst>
                    <a:ext uri="{9D8B030D-6E8A-4147-A177-3AD203B41FA5}">
                      <a16:colId xmlns:a16="http://schemas.microsoft.com/office/drawing/2014/main" val="20000"/>
                    </a:ext>
                  </a:extLst>
                </a:gridCol>
                <a:gridCol w="864035">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720080">
                  <a:extLst>
                    <a:ext uri="{9D8B030D-6E8A-4147-A177-3AD203B41FA5}">
                      <a16:colId xmlns:a16="http://schemas.microsoft.com/office/drawing/2014/main" val="20005"/>
                    </a:ext>
                  </a:extLst>
                </a:gridCol>
                <a:gridCol w="1008112">
                  <a:extLst>
                    <a:ext uri="{9D8B030D-6E8A-4147-A177-3AD203B41FA5}">
                      <a16:colId xmlns:a16="http://schemas.microsoft.com/office/drawing/2014/main" val="20006"/>
                    </a:ext>
                  </a:extLst>
                </a:gridCol>
                <a:gridCol w="838421">
                  <a:extLst>
                    <a:ext uri="{9D8B030D-6E8A-4147-A177-3AD203B41FA5}">
                      <a16:colId xmlns:a16="http://schemas.microsoft.com/office/drawing/2014/main" val="20007"/>
                    </a:ext>
                  </a:extLst>
                </a:gridCol>
                <a:gridCol w="909799">
                  <a:extLst>
                    <a:ext uri="{9D8B030D-6E8A-4147-A177-3AD203B41FA5}">
                      <a16:colId xmlns:a16="http://schemas.microsoft.com/office/drawing/2014/main" val="20008"/>
                    </a:ext>
                  </a:extLst>
                </a:gridCol>
              </a:tblGrid>
              <a:tr h="261207">
                <a:tc>
                  <a:txBody>
                    <a:bodyPr/>
                    <a:lstStyle/>
                    <a:p>
                      <a:pPr algn="ctr" fontAlgn="b"/>
                      <a:r>
                        <a:rPr lang="tr-TR" sz="1200" b="0" i="0" u="none" strike="noStrike" dirty="0">
                          <a:solidFill>
                            <a:srgbClr val="000000"/>
                          </a:solidFill>
                          <a:effectLst/>
                          <a:latin typeface="Verdana" panose="020B0604030504040204" pitchFamily="34" charset="0"/>
                        </a:rPr>
                        <a:t>2,7</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0,9</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0,9</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0,8</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0,4</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0,3</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0,2</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0,2</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Verdana" panose="020B0604030504040204" pitchFamily="34" charset="0"/>
                        </a:rPr>
                        <a:t>0,1</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2" name="Text Box 15"/>
          <p:cNvSpPr txBox="1">
            <a:spLocks noChangeArrowheads="1"/>
          </p:cNvSpPr>
          <p:nvPr/>
        </p:nvSpPr>
        <p:spPr bwMode="auto">
          <a:xfrm>
            <a:off x="271322" y="5801792"/>
            <a:ext cx="642910" cy="230832"/>
          </a:xfrm>
          <a:prstGeom prst="rect">
            <a:avLst/>
          </a:prstGeom>
          <a:noFill/>
          <a:ln w="9525">
            <a:noFill/>
            <a:miter lim="800000"/>
            <a:headEnd/>
            <a:tailEnd/>
          </a:ln>
        </p:spPr>
        <p:txBody>
          <a:bodyPr wrap="square">
            <a:spAutoFit/>
          </a:bodyPr>
          <a:lstStyle/>
          <a:p>
            <a:pPr algn="ctr">
              <a:defRPr/>
            </a:pPr>
            <a:r>
              <a:rPr lang="tr-TR" sz="900" kern="0" dirty="0">
                <a:solidFill>
                  <a:sysClr val="windowText" lastClr="000000"/>
                </a:solidFill>
              </a:rPr>
              <a:t>Baz*:</a:t>
            </a:r>
          </a:p>
        </p:txBody>
      </p:sp>
      <p:graphicFrame>
        <p:nvGraphicFramePr>
          <p:cNvPr id="13" name="12 Tablo"/>
          <p:cNvGraphicFramePr>
            <a:graphicFrameLocks noGrp="1"/>
          </p:cNvGraphicFramePr>
          <p:nvPr>
            <p:extLst>
              <p:ext uri="{D42A27DB-BD31-4B8C-83A1-F6EECF244321}">
                <p14:modId xmlns:p14="http://schemas.microsoft.com/office/powerpoint/2010/main" val="1668402566"/>
              </p:ext>
            </p:extLst>
          </p:nvPr>
        </p:nvGraphicFramePr>
        <p:xfrm>
          <a:off x="782739" y="5815328"/>
          <a:ext cx="7985754" cy="210305"/>
        </p:xfrm>
        <a:graphic>
          <a:graphicData uri="http://schemas.openxmlformats.org/drawingml/2006/table">
            <a:tbl>
              <a:tblPr/>
              <a:tblGrid>
                <a:gridCol w="887306">
                  <a:extLst>
                    <a:ext uri="{9D8B030D-6E8A-4147-A177-3AD203B41FA5}">
                      <a16:colId xmlns:a16="http://schemas.microsoft.com/office/drawing/2014/main" val="20000"/>
                    </a:ext>
                  </a:extLst>
                </a:gridCol>
                <a:gridCol w="887306">
                  <a:extLst>
                    <a:ext uri="{9D8B030D-6E8A-4147-A177-3AD203B41FA5}">
                      <a16:colId xmlns:a16="http://schemas.microsoft.com/office/drawing/2014/main" val="20001"/>
                    </a:ext>
                  </a:extLst>
                </a:gridCol>
                <a:gridCol w="887306">
                  <a:extLst>
                    <a:ext uri="{9D8B030D-6E8A-4147-A177-3AD203B41FA5}">
                      <a16:colId xmlns:a16="http://schemas.microsoft.com/office/drawing/2014/main" val="20002"/>
                    </a:ext>
                  </a:extLst>
                </a:gridCol>
                <a:gridCol w="887306">
                  <a:extLst>
                    <a:ext uri="{9D8B030D-6E8A-4147-A177-3AD203B41FA5}">
                      <a16:colId xmlns:a16="http://schemas.microsoft.com/office/drawing/2014/main" val="20003"/>
                    </a:ext>
                  </a:extLst>
                </a:gridCol>
                <a:gridCol w="887306">
                  <a:extLst>
                    <a:ext uri="{9D8B030D-6E8A-4147-A177-3AD203B41FA5}">
                      <a16:colId xmlns:a16="http://schemas.microsoft.com/office/drawing/2014/main" val="20004"/>
                    </a:ext>
                  </a:extLst>
                </a:gridCol>
                <a:gridCol w="887306">
                  <a:extLst>
                    <a:ext uri="{9D8B030D-6E8A-4147-A177-3AD203B41FA5}">
                      <a16:colId xmlns:a16="http://schemas.microsoft.com/office/drawing/2014/main" val="20005"/>
                    </a:ext>
                  </a:extLst>
                </a:gridCol>
                <a:gridCol w="887306">
                  <a:extLst>
                    <a:ext uri="{9D8B030D-6E8A-4147-A177-3AD203B41FA5}">
                      <a16:colId xmlns:a16="http://schemas.microsoft.com/office/drawing/2014/main" val="20006"/>
                    </a:ext>
                  </a:extLst>
                </a:gridCol>
                <a:gridCol w="887306">
                  <a:extLst>
                    <a:ext uri="{9D8B030D-6E8A-4147-A177-3AD203B41FA5}">
                      <a16:colId xmlns:a16="http://schemas.microsoft.com/office/drawing/2014/main" val="20007"/>
                    </a:ext>
                  </a:extLst>
                </a:gridCol>
                <a:gridCol w="887306">
                  <a:extLst>
                    <a:ext uri="{9D8B030D-6E8A-4147-A177-3AD203B41FA5}">
                      <a16:colId xmlns:a16="http://schemas.microsoft.com/office/drawing/2014/main" val="20008"/>
                    </a:ext>
                  </a:extLst>
                </a:gridCol>
              </a:tblGrid>
              <a:tr h="210305">
                <a:tc>
                  <a:txBody>
                    <a:bodyPr/>
                    <a:lstStyle/>
                    <a:p>
                      <a:pPr algn="ctr" fontAlgn="b"/>
                      <a:r>
                        <a:rPr lang="tr-TR" sz="900" b="0" i="0" u="none" strike="noStrike" dirty="0">
                          <a:solidFill>
                            <a:srgbClr val="000000"/>
                          </a:solidFill>
                          <a:effectLst/>
                          <a:latin typeface="Verdana" panose="020B0604030504040204" pitchFamily="34" charset="0"/>
                        </a:rPr>
                        <a:t>1536</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1059</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1536</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1408</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788</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1536</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872</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983</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Verdana" panose="020B0604030504040204" pitchFamily="34" charset="0"/>
                        </a:rPr>
                        <a:t>1244</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5" name="10 Metin kutusu"/>
          <p:cNvSpPr txBox="1"/>
          <p:nvPr/>
        </p:nvSpPr>
        <p:spPr>
          <a:xfrm>
            <a:off x="1748975" y="6119785"/>
            <a:ext cx="5006293" cy="230832"/>
          </a:xfrm>
          <a:prstGeom prst="rect">
            <a:avLst/>
          </a:prstGeom>
          <a:noFill/>
        </p:spPr>
        <p:txBody>
          <a:bodyPr wrap="square" rtlCol="0">
            <a:spAutoFit/>
          </a:bodyPr>
          <a:lstStyle/>
          <a:p>
            <a:r>
              <a:rPr lang="tr-TR" sz="900" dirty="0">
                <a:solidFill>
                  <a:srgbClr val="000000"/>
                </a:solidFill>
              </a:rPr>
              <a:t>* Her bir ürün kategorisi için satın aldığını belirtenler üzerinden sorgulanmıştır.</a:t>
            </a:r>
          </a:p>
        </p:txBody>
      </p:sp>
      <p:graphicFrame>
        <p:nvGraphicFramePr>
          <p:cNvPr id="29" name="24 Grafik"/>
          <p:cNvGraphicFramePr>
            <a:graphicFrameLocks/>
          </p:cNvGraphicFramePr>
          <p:nvPr>
            <p:extLst>
              <p:ext uri="{D42A27DB-BD31-4B8C-83A1-F6EECF244321}">
                <p14:modId xmlns:p14="http://schemas.microsoft.com/office/powerpoint/2010/main" val="1825212035"/>
              </p:ext>
            </p:extLst>
          </p:nvPr>
        </p:nvGraphicFramePr>
        <p:xfrm>
          <a:off x="128460" y="2241660"/>
          <a:ext cx="8873897" cy="3530683"/>
        </p:xfrm>
        <a:graphic>
          <a:graphicData uri="http://schemas.openxmlformats.org/drawingml/2006/chart">
            <c:chart xmlns:c="http://schemas.openxmlformats.org/drawingml/2006/chart" xmlns:r="http://schemas.openxmlformats.org/officeDocument/2006/relationships" r:id="rId3"/>
          </a:graphicData>
        </a:graphic>
      </p:graphicFrame>
      <p:sp>
        <p:nvSpPr>
          <p:cNvPr id="5" name="Dikdörtgen 4"/>
          <p:cNvSpPr/>
          <p:nvPr/>
        </p:nvSpPr>
        <p:spPr>
          <a:xfrm>
            <a:off x="251785" y="1983047"/>
            <a:ext cx="575799" cy="276999"/>
          </a:xfrm>
          <a:prstGeom prst="rect">
            <a:avLst/>
          </a:prstGeom>
        </p:spPr>
        <p:txBody>
          <a:bodyPr wrap="none">
            <a:spAutoFit/>
          </a:bodyPr>
          <a:lstStyle/>
          <a:p>
            <a:r>
              <a:rPr lang="tr-TR" sz="1200" kern="0" dirty="0">
                <a:solidFill>
                  <a:sysClr val="windowText" lastClr="000000"/>
                </a:solidFill>
              </a:rPr>
              <a:t>2016</a:t>
            </a:r>
            <a:endParaRPr lang="tr-TR" sz="1200" dirty="0">
              <a:solidFill>
                <a:srgbClr val="000000"/>
              </a:solidFill>
            </a:endParaRPr>
          </a:p>
        </p:txBody>
      </p:sp>
      <p:sp>
        <p:nvSpPr>
          <p:cNvPr id="17" name="Yuvarlatılmış Dikdörtgen 16"/>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8" name="Yuvarlatılmış Dikdörtgen 17"/>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p:txBody>
          <a:bodyPr/>
          <a:lstStyle/>
          <a:p>
            <a:fld id="{00BD915F-4D7E-49A7-930D-26A5E6CBA600}" type="slidenum">
              <a:rPr lang="tr-TR" smtClean="0">
                <a:solidFill>
                  <a:srgbClr val="000000"/>
                </a:solidFill>
              </a:rPr>
              <a:pPr/>
              <a:t>15</a:t>
            </a:fld>
            <a:endParaRPr lang="tr-TR" dirty="0">
              <a:solidFill>
                <a:srgbClr val="000000"/>
              </a:solidFill>
            </a:endParaRPr>
          </a:p>
        </p:txBody>
      </p:sp>
      <p:sp>
        <p:nvSpPr>
          <p:cNvPr id="14"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sz="1600" kern="0" dirty="0"/>
              <a:t>Alışveriş Davranışları</a:t>
            </a:r>
          </a:p>
        </p:txBody>
      </p:sp>
    </p:spTree>
    <p:extLst>
      <p:ext uri="{BB962C8B-B14F-4D97-AF65-F5344CB8AC3E}">
        <p14:creationId xmlns:p14="http://schemas.microsoft.com/office/powerpoint/2010/main" val="252893472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Text Box 5"/>
          <p:cNvSpPr txBox="1">
            <a:spLocks noChangeArrowheads="1"/>
          </p:cNvSpPr>
          <p:nvPr/>
        </p:nvSpPr>
        <p:spPr bwMode="auto">
          <a:xfrm>
            <a:off x="251520" y="1096751"/>
            <a:ext cx="8640960" cy="369332"/>
          </a:xfrm>
          <a:prstGeom prst="rect">
            <a:avLst/>
          </a:prstGeom>
          <a:noFill/>
          <a:ln w="9525">
            <a:noFill/>
            <a:miter lim="800000"/>
            <a:headEnd/>
            <a:tailEnd/>
          </a:ln>
        </p:spPr>
        <p:txBody>
          <a:bodyPr wrap="square">
            <a:spAutoFit/>
          </a:bodyPr>
          <a:lstStyle/>
          <a:p>
            <a:pPr algn="ctr">
              <a:defRPr/>
            </a:pPr>
            <a:r>
              <a:rPr lang="tr-TR" b="1" kern="0">
                <a:solidFill>
                  <a:sysClr val="windowText" lastClr="000000"/>
                </a:solidFill>
              </a:rPr>
              <a:t>Aylık Harcama Miktarı</a:t>
            </a:r>
            <a:endParaRPr lang="tr-TR" b="1" kern="0" dirty="0">
              <a:solidFill>
                <a:sysClr val="windowText" lastClr="000000"/>
              </a:solidFill>
            </a:endParaRPr>
          </a:p>
        </p:txBody>
      </p:sp>
      <p:graphicFrame>
        <p:nvGraphicFramePr>
          <p:cNvPr id="3" name="Tablo 2"/>
          <p:cNvGraphicFramePr>
            <a:graphicFrameLocks noGrp="1"/>
          </p:cNvGraphicFramePr>
          <p:nvPr>
            <p:extLst>
              <p:ext uri="{D42A27DB-BD31-4B8C-83A1-F6EECF244321}">
                <p14:modId xmlns:p14="http://schemas.microsoft.com/office/powerpoint/2010/main" val="51736630"/>
              </p:ext>
            </p:extLst>
          </p:nvPr>
        </p:nvGraphicFramePr>
        <p:xfrm>
          <a:off x="793750" y="1980453"/>
          <a:ext cx="7985750" cy="261207"/>
        </p:xfrm>
        <a:graphic>
          <a:graphicData uri="http://schemas.openxmlformats.org/drawingml/2006/table">
            <a:tbl>
              <a:tblPr/>
              <a:tblGrid>
                <a:gridCol w="836991">
                  <a:extLst>
                    <a:ext uri="{9D8B030D-6E8A-4147-A177-3AD203B41FA5}">
                      <a16:colId xmlns:a16="http://schemas.microsoft.com/office/drawing/2014/main" val="20000"/>
                    </a:ext>
                  </a:extLst>
                </a:gridCol>
                <a:gridCol w="864035">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720080">
                  <a:extLst>
                    <a:ext uri="{9D8B030D-6E8A-4147-A177-3AD203B41FA5}">
                      <a16:colId xmlns:a16="http://schemas.microsoft.com/office/drawing/2014/main" val="20005"/>
                    </a:ext>
                  </a:extLst>
                </a:gridCol>
                <a:gridCol w="1008112">
                  <a:extLst>
                    <a:ext uri="{9D8B030D-6E8A-4147-A177-3AD203B41FA5}">
                      <a16:colId xmlns:a16="http://schemas.microsoft.com/office/drawing/2014/main" val="20006"/>
                    </a:ext>
                  </a:extLst>
                </a:gridCol>
                <a:gridCol w="838421">
                  <a:extLst>
                    <a:ext uri="{9D8B030D-6E8A-4147-A177-3AD203B41FA5}">
                      <a16:colId xmlns:a16="http://schemas.microsoft.com/office/drawing/2014/main" val="20007"/>
                    </a:ext>
                  </a:extLst>
                </a:gridCol>
                <a:gridCol w="909799">
                  <a:extLst>
                    <a:ext uri="{9D8B030D-6E8A-4147-A177-3AD203B41FA5}">
                      <a16:colId xmlns:a16="http://schemas.microsoft.com/office/drawing/2014/main" val="20008"/>
                    </a:ext>
                  </a:extLst>
                </a:gridCol>
              </a:tblGrid>
              <a:tr h="261207">
                <a:tc>
                  <a:txBody>
                    <a:bodyPr/>
                    <a:lstStyle/>
                    <a:p>
                      <a:pPr algn="ctr" fontAlgn="b"/>
                      <a:r>
                        <a:rPr lang="tr-TR" sz="1200" b="0" i="0" u="none" strike="noStrike" dirty="0">
                          <a:solidFill>
                            <a:srgbClr val="000000"/>
                          </a:solidFill>
                          <a:effectLst/>
                          <a:latin typeface="+mj-lt"/>
                        </a:rPr>
                        <a:t>133,0</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123,4</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83,7</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78,8</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72,9</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72,2</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43,7</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37,7</a:t>
                      </a:r>
                    </a:p>
                  </a:txBody>
                  <a:tcPr marL="9525" marR="9525" marT="9525" marB="0" anchor="ctr">
                    <a:lnL>
                      <a:noFill/>
                    </a:lnL>
                    <a:lnR>
                      <a:noFill/>
                    </a:lnR>
                    <a:lnT>
                      <a:noFill/>
                    </a:lnT>
                    <a:lnB>
                      <a:noFill/>
                    </a:lnB>
                  </a:tcPr>
                </a:tc>
                <a:tc>
                  <a:txBody>
                    <a:bodyPr/>
                    <a:lstStyle/>
                    <a:p>
                      <a:pPr algn="ctr" fontAlgn="b"/>
                      <a:r>
                        <a:rPr lang="tr-TR" sz="1200" b="0" i="0" u="none" strike="noStrike" dirty="0">
                          <a:solidFill>
                            <a:srgbClr val="000000"/>
                          </a:solidFill>
                          <a:effectLst/>
                          <a:latin typeface="+mj-lt"/>
                        </a:rPr>
                        <a:t>36,3</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2" name="Text Box 15"/>
          <p:cNvSpPr txBox="1">
            <a:spLocks noChangeArrowheads="1"/>
          </p:cNvSpPr>
          <p:nvPr/>
        </p:nvSpPr>
        <p:spPr bwMode="auto">
          <a:xfrm>
            <a:off x="271322" y="5801792"/>
            <a:ext cx="642910" cy="230832"/>
          </a:xfrm>
          <a:prstGeom prst="rect">
            <a:avLst/>
          </a:prstGeom>
          <a:noFill/>
          <a:ln w="9525">
            <a:noFill/>
            <a:miter lim="800000"/>
            <a:headEnd/>
            <a:tailEnd/>
          </a:ln>
        </p:spPr>
        <p:txBody>
          <a:bodyPr wrap="square">
            <a:spAutoFit/>
          </a:bodyPr>
          <a:lstStyle/>
          <a:p>
            <a:pPr algn="ctr">
              <a:defRPr/>
            </a:pPr>
            <a:r>
              <a:rPr lang="tr-TR" sz="900" kern="0" dirty="0">
                <a:solidFill>
                  <a:sysClr val="windowText" lastClr="000000"/>
                </a:solidFill>
              </a:rPr>
              <a:t>Baz*:</a:t>
            </a:r>
          </a:p>
        </p:txBody>
      </p:sp>
      <p:graphicFrame>
        <p:nvGraphicFramePr>
          <p:cNvPr id="13" name="12 Tablo"/>
          <p:cNvGraphicFramePr>
            <a:graphicFrameLocks noGrp="1"/>
          </p:cNvGraphicFramePr>
          <p:nvPr>
            <p:extLst>
              <p:ext uri="{D42A27DB-BD31-4B8C-83A1-F6EECF244321}">
                <p14:modId xmlns:p14="http://schemas.microsoft.com/office/powerpoint/2010/main" val="938992517"/>
              </p:ext>
            </p:extLst>
          </p:nvPr>
        </p:nvGraphicFramePr>
        <p:xfrm>
          <a:off x="782739" y="5815328"/>
          <a:ext cx="7985754" cy="210305"/>
        </p:xfrm>
        <a:graphic>
          <a:graphicData uri="http://schemas.openxmlformats.org/drawingml/2006/table">
            <a:tbl>
              <a:tblPr/>
              <a:tblGrid>
                <a:gridCol w="887306">
                  <a:extLst>
                    <a:ext uri="{9D8B030D-6E8A-4147-A177-3AD203B41FA5}">
                      <a16:colId xmlns:a16="http://schemas.microsoft.com/office/drawing/2014/main" val="20000"/>
                    </a:ext>
                  </a:extLst>
                </a:gridCol>
                <a:gridCol w="887306">
                  <a:extLst>
                    <a:ext uri="{9D8B030D-6E8A-4147-A177-3AD203B41FA5}">
                      <a16:colId xmlns:a16="http://schemas.microsoft.com/office/drawing/2014/main" val="20001"/>
                    </a:ext>
                  </a:extLst>
                </a:gridCol>
                <a:gridCol w="887306">
                  <a:extLst>
                    <a:ext uri="{9D8B030D-6E8A-4147-A177-3AD203B41FA5}">
                      <a16:colId xmlns:a16="http://schemas.microsoft.com/office/drawing/2014/main" val="20002"/>
                    </a:ext>
                  </a:extLst>
                </a:gridCol>
                <a:gridCol w="887306">
                  <a:extLst>
                    <a:ext uri="{9D8B030D-6E8A-4147-A177-3AD203B41FA5}">
                      <a16:colId xmlns:a16="http://schemas.microsoft.com/office/drawing/2014/main" val="20003"/>
                    </a:ext>
                  </a:extLst>
                </a:gridCol>
                <a:gridCol w="887306">
                  <a:extLst>
                    <a:ext uri="{9D8B030D-6E8A-4147-A177-3AD203B41FA5}">
                      <a16:colId xmlns:a16="http://schemas.microsoft.com/office/drawing/2014/main" val="20004"/>
                    </a:ext>
                  </a:extLst>
                </a:gridCol>
                <a:gridCol w="887306">
                  <a:extLst>
                    <a:ext uri="{9D8B030D-6E8A-4147-A177-3AD203B41FA5}">
                      <a16:colId xmlns:a16="http://schemas.microsoft.com/office/drawing/2014/main" val="20005"/>
                    </a:ext>
                  </a:extLst>
                </a:gridCol>
                <a:gridCol w="887306">
                  <a:extLst>
                    <a:ext uri="{9D8B030D-6E8A-4147-A177-3AD203B41FA5}">
                      <a16:colId xmlns:a16="http://schemas.microsoft.com/office/drawing/2014/main" val="20006"/>
                    </a:ext>
                  </a:extLst>
                </a:gridCol>
                <a:gridCol w="887306">
                  <a:extLst>
                    <a:ext uri="{9D8B030D-6E8A-4147-A177-3AD203B41FA5}">
                      <a16:colId xmlns:a16="http://schemas.microsoft.com/office/drawing/2014/main" val="20007"/>
                    </a:ext>
                  </a:extLst>
                </a:gridCol>
                <a:gridCol w="887306">
                  <a:extLst>
                    <a:ext uri="{9D8B030D-6E8A-4147-A177-3AD203B41FA5}">
                      <a16:colId xmlns:a16="http://schemas.microsoft.com/office/drawing/2014/main" val="20008"/>
                    </a:ext>
                  </a:extLst>
                </a:gridCol>
              </a:tblGrid>
              <a:tr h="210305">
                <a:tc>
                  <a:txBody>
                    <a:bodyPr/>
                    <a:lstStyle/>
                    <a:p>
                      <a:pPr algn="ctr" fontAlgn="b"/>
                      <a:r>
                        <a:rPr lang="tr-TR" sz="900" b="0" i="0" u="none" strike="noStrike" dirty="0">
                          <a:solidFill>
                            <a:srgbClr val="000000"/>
                          </a:solidFill>
                          <a:effectLst/>
                          <a:latin typeface="+mj-lt"/>
                        </a:rPr>
                        <a:t>1244</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1536</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1536</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872</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1536</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983</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1408</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788</a:t>
                      </a:r>
                    </a:p>
                  </a:txBody>
                  <a:tcPr marL="9525" marR="9525" marT="9525" marB="0" anchor="ctr">
                    <a:lnL>
                      <a:noFill/>
                    </a:lnL>
                    <a:lnR>
                      <a:noFill/>
                    </a:lnR>
                    <a:lnT>
                      <a:noFill/>
                    </a:lnT>
                    <a:lnB>
                      <a:noFill/>
                    </a:lnB>
                  </a:tcPr>
                </a:tc>
                <a:tc>
                  <a:txBody>
                    <a:bodyPr/>
                    <a:lstStyle/>
                    <a:p>
                      <a:pPr algn="ctr" fontAlgn="b"/>
                      <a:r>
                        <a:rPr lang="tr-TR" sz="900" b="0" i="0" u="none" strike="noStrike" dirty="0">
                          <a:solidFill>
                            <a:srgbClr val="000000"/>
                          </a:solidFill>
                          <a:effectLst/>
                          <a:latin typeface="+mj-lt"/>
                        </a:rPr>
                        <a:t>1059</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5" name="10 Metin kutusu"/>
          <p:cNvSpPr txBox="1"/>
          <p:nvPr/>
        </p:nvSpPr>
        <p:spPr>
          <a:xfrm>
            <a:off x="1734399" y="6092915"/>
            <a:ext cx="5078301" cy="230832"/>
          </a:xfrm>
          <a:prstGeom prst="rect">
            <a:avLst/>
          </a:prstGeom>
          <a:noFill/>
        </p:spPr>
        <p:txBody>
          <a:bodyPr wrap="square" rtlCol="0">
            <a:spAutoFit/>
          </a:bodyPr>
          <a:lstStyle/>
          <a:p>
            <a:r>
              <a:rPr lang="tr-TR" sz="900" dirty="0">
                <a:solidFill>
                  <a:srgbClr val="000000"/>
                </a:solidFill>
              </a:rPr>
              <a:t>* Her bir ürün kategorisi için satın aldığını belirtenler üzerinden sorgulanmıştır.</a:t>
            </a:r>
          </a:p>
        </p:txBody>
      </p:sp>
      <p:graphicFrame>
        <p:nvGraphicFramePr>
          <p:cNvPr id="29" name="24 Grafik"/>
          <p:cNvGraphicFramePr>
            <a:graphicFrameLocks/>
          </p:cNvGraphicFramePr>
          <p:nvPr>
            <p:extLst>
              <p:ext uri="{D42A27DB-BD31-4B8C-83A1-F6EECF244321}">
                <p14:modId xmlns:p14="http://schemas.microsoft.com/office/powerpoint/2010/main" val="1430718654"/>
              </p:ext>
            </p:extLst>
          </p:nvPr>
        </p:nvGraphicFramePr>
        <p:xfrm>
          <a:off x="128460" y="2241660"/>
          <a:ext cx="8873897" cy="3530683"/>
        </p:xfrm>
        <a:graphic>
          <a:graphicData uri="http://schemas.openxmlformats.org/drawingml/2006/chart">
            <c:chart xmlns:c="http://schemas.openxmlformats.org/drawingml/2006/chart" xmlns:r="http://schemas.openxmlformats.org/officeDocument/2006/relationships" r:id="rId3"/>
          </a:graphicData>
        </a:graphic>
      </p:graphicFrame>
      <p:sp>
        <p:nvSpPr>
          <p:cNvPr id="40"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kern="0" dirty="0"/>
              <a:t>Alışveriş sıklığı en düşük olan elektronik kategorisinde aylık harcama tutarı en yüksektir. Aylık harcama tutarı sıralamasında toplu gıda ikinci sırada yer almaktadır.</a:t>
            </a:r>
          </a:p>
        </p:txBody>
      </p:sp>
      <p:sp>
        <p:nvSpPr>
          <p:cNvPr id="5" name="Dikdörtgen 4"/>
          <p:cNvSpPr/>
          <p:nvPr/>
        </p:nvSpPr>
        <p:spPr>
          <a:xfrm>
            <a:off x="251519" y="1970470"/>
            <a:ext cx="575799" cy="276999"/>
          </a:xfrm>
          <a:prstGeom prst="rect">
            <a:avLst/>
          </a:prstGeom>
        </p:spPr>
        <p:txBody>
          <a:bodyPr wrap="none">
            <a:spAutoFit/>
          </a:bodyPr>
          <a:lstStyle/>
          <a:p>
            <a:r>
              <a:rPr lang="tr-TR" sz="1200" kern="0" dirty="0">
                <a:solidFill>
                  <a:sysClr val="windowText" lastClr="000000"/>
                </a:solidFill>
              </a:rPr>
              <a:t>2016</a:t>
            </a:r>
            <a:endParaRPr lang="tr-TR" sz="1200" dirty="0">
              <a:solidFill>
                <a:srgbClr val="000000"/>
              </a:solidFill>
            </a:endParaRPr>
          </a:p>
        </p:txBody>
      </p:sp>
      <p:sp>
        <p:nvSpPr>
          <p:cNvPr id="17" name="Yuvarlatılmış Dikdörtgen 16"/>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8" name="Yuvarlatılmış Dikdörtgen 17"/>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p:txBody>
          <a:bodyPr/>
          <a:lstStyle/>
          <a:p>
            <a:fld id="{00BD915F-4D7E-49A7-930D-26A5E6CBA600}" type="slidenum">
              <a:rPr lang="tr-TR" smtClean="0">
                <a:solidFill>
                  <a:srgbClr val="000000"/>
                </a:solidFill>
              </a:rPr>
              <a:pPr/>
              <a:t>16</a:t>
            </a:fld>
            <a:endParaRPr lang="tr-TR" dirty="0">
              <a:solidFill>
                <a:srgbClr val="000000"/>
              </a:solidFill>
            </a:endParaRPr>
          </a:p>
        </p:txBody>
      </p:sp>
      <p:sp>
        <p:nvSpPr>
          <p:cNvPr id="16" name="Text Box 15"/>
          <p:cNvSpPr txBox="1">
            <a:spLocks noChangeArrowheads="1"/>
          </p:cNvSpPr>
          <p:nvPr/>
        </p:nvSpPr>
        <p:spPr bwMode="auto">
          <a:xfrm>
            <a:off x="0" y="1699280"/>
            <a:ext cx="1403202" cy="276999"/>
          </a:xfrm>
          <a:prstGeom prst="rect">
            <a:avLst/>
          </a:prstGeom>
          <a:noFill/>
          <a:ln w="9525">
            <a:noFill/>
            <a:miter lim="800000"/>
            <a:headEnd/>
            <a:tailEnd/>
          </a:ln>
        </p:spPr>
        <p:txBody>
          <a:bodyPr wrap="square">
            <a:spAutoFit/>
          </a:bodyPr>
          <a:lstStyle/>
          <a:p>
            <a:pPr algn="ctr">
              <a:defRPr/>
            </a:pPr>
            <a:r>
              <a:rPr lang="tr-TR" sz="1200" kern="0" dirty="0">
                <a:solidFill>
                  <a:sysClr val="windowText" lastClr="000000"/>
                </a:solidFill>
              </a:rPr>
              <a:t>Ayda/Ort.</a:t>
            </a:r>
          </a:p>
        </p:txBody>
      </p:sp>
    </p:spTree>
    <p:extLst>
      <p:ext uri="{BB962C8B-B14F-4D97-AF65-F5344CB8AC3E}">
        <p14:creationId xmlns:p14="http://schemas.microsoft.com/office/powerpoint/2010/main" val="218603882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0"/>
          <p:cNvSpPr>
            <a:spLocks noChangeArrowheads="1"/>
          </p:cNvSpPr>
          <p:nvPr/>
        </p:nvSpPr>
        <p:spPr bwMode="auto">
          <a:xfrm>
            <a:off x="1474862" y="1409306"/>
            <a:ext cx="6192687" cy="369332"/>
          </a:xfrm>
          <a:prstGeom prst="rect">
            <a:avLst/>
          </a:prstGeom>
          <a:noFill/>
          <a:ln w="9525">
            <a:noFill/>
            <a:miter lim="800000"/>
            <a:headEnd/>
            <a:tailEnd/>
          </a:ln>
        </p:spPr>
        <p:txBody>
          <a:bodyPr wrap="square">
            <a:spAutoFit/>
          </a:bodyPr>
          <a:lstStyle/>
          <a:p>
            <a:pPr algn="ctr"/>
            <a:r>
              <a:rPr lang="tr-TR" b="1" dirty="0">
                <a:solidFill>
                  <a:srgbClr val="000000"/>
                </a:solidFill>
              </a:rPr>
              <a:t>Ev Dışında Yemek Yeme Davranışı  </a:t>
            </a:r>
          </a:p>
        </p:txBody>
      </p:sp>
      <p:sp>
        <p:nvSpPr>
          <p:cNvPr id="13" name="Yuvarlatılmış Dikdörtgen 12"/>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4" name="Yuvarlatılmış Dikdörtgen 13"/>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graphicFrame>
        <p:nvGraphicFramePr>
          <p:cNvPr id="15" name="Object 2"/>
          <p:cNvGraphicFramePr>
            <a:graphicFrameLocks noChangeAspect="1"/>
          </p:cNvGraphicFramePr>
          <p:nvPr>
            <p:extLst>
              <p:ext uri="{D42A27DB-BD31-4B8C-83A1-F6EECF244321}">
                <p14:modId xmlns:p14="http://schemas.microsoft.com/office/powerpoint/2010/main" val="1748392986"/>
              </p:ext>
            </p:extLst>
          </p:nvPr>
        </p:nvGraphicFramePr>
        <p:xfrm>
          <a:off x="1043608" y="1877814"/>
          <a:ext cx="6840760" cy="4215482"/>
        </p:xfrm>
        <a:graphic>
          <a:graphicData uri="http://schemas.openxmlformats.org/drawingml/2006/chart">
            <c:chart xmlns:c="http://schemas.openxmlformats.org/drawingml/2006/chart" xmlns:r="http://schemas.openxmlformats.org/officeDocument/2006/relationships" r:id="rId3"/>
          </a:graphicData>
        </a:graphic>
      </p:graphicFrame>
      <p:sp>
        <p:nvSpPr>
          <p:cNvPr id="16" name="Dikdörtgen 15"/>
          <p:cNvSpPr/>
          <p:nvPr/>
        </p:nvSpPr>
        <p:spPr>
          <a:xfrm>
            <a:off x="5218987" y="5165351"/>
            <a:ext cx="2882520" cy="784830"/>
          </a:xfrm>
          <a:prstGeom prst="rect">
            <a:avLst/>
          </a:prstGeom>
        </p:spPr>
        <p:txBody>
          <a:bodyPr wrap="none" anchor="ctr">
            <a:spAutoFit/>
          </a:bodyPr>
          <a:lstStyle/>
          <a:p>
            <a:pPr algn="r">
              <a:spcBef>
                <a:spcPct val="50000"/>
              </a:spcBef>
            </a:pPr>
            <a:r>
              <a:rPr lang="tr-TR" dirty="0">
                <a:solidFill>
                  <a:srgbClr val="000000"/>
                </a:solidFill>
              </a:rPr>
              <a:t>Sıklık </a:t>
            </a:r>
            <a:r>
              <a:rPr lang="tr-TR" b="1" dirty="0">
                <a:solidFill>
                  <a:srgbClr val="000000"/>
                </a:solidFill>
              </a:rPr>
              <a:t>5,2 Kez/Ay</a:t>
            </a:r>
          </a:p>
          <a:p>
            <a:pPr algn="r">
              <a:spcBef>
                <a:spcPct val="50000"/>
              </a:spcBef>
            </a:pPr>
            <a:r>
              <a:rPr lang="tr-TR" dirty="0">
                <a:solidFill>
                  <a:srgbClr val="000000"/>
                </a:solidFill>
              </a:rPr>
              <a:t>Harcama </a:t>
            </a:r>
            <a:r>
              <a:rPr lang="tr-TR" b="1" dirty="0">
                <a:solidFill>
                  <a:srgbClr val="000000"/>
                </a:solidFill>
              </a:rPr>
              <a:t>26,3 TL/Kişi</a:t>
            </a:r>
          </a:p>
        </p:txBody>
      </p:sp>
      <p:pic>
        <p:nvPicPr>
          <p:cNvPr id="17" name="Picture 4" descr="Dışarıda yemek yemeyenler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2238390"/>
            <a:ext cx="1945331" cy="1512168"/>
          </a:xfrm>
          <a:prstGeom prst="rect">
            <a:avLst/>
          </a:prstGeom>
          <a:ln>
            <a:noFill/>
          </a:ln>
          <a:effectLst>
            <a:outerShdw blurRad="292100" dist="139700" dir="2700000" algn="tl" rotWithShape="0">
              <a:srgbClr val="333333">
                <a:alpha val="65000"/>
              </a:srgbClr>
            </a:outerShdw>
          </a:effectLst>
          <a:extLst/>
        </p:spPr>
      </p:pic>
      <p:pic>
        <p:nvPicPr>
          <p:cNvPr id="18" name="Picture 4" descr="Dışarıda yemek yeme ile ilgili gö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561" y="4205367"/>
            <a:ext cx="1902403" cy="1512168"/>
          </a:xfrm>
          <a:prstGeom prst="rect">
            <a:avLst/>
          </a:prstGeom>
          <a:ln>
            <a:noFill/>
          </a:ln>
          <a:effectLst>
            <a:outerShdw blurRad="292100" dist="139700" dir="2700000" algn="tl" rotWithShape="0">
              <a:srgbClr val="333333">
                <a:alpha val="65000"/>
              </a:srgbClr>
            </a:outerShdw>
          </a:effectLst>
          <a:extLst/>
        </p:spPr>
      </p:pic>
      <p:sp>
        <p:nvSpPr>
          <p:cNvPr id="22" name="Metin kutusu 21"/>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3"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AVM ziyaretçilerinin %93’ü ayda en az 1 kez ev dışında yemek yemektedir. </a:t>
            </a: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17</a:t>
            </a:fld>
            <a:endParaRPr lang="tr-TR" dirty="0">
              <a:solidFill>
                <a:srgbClr val="000000"/>
              </a:solidFill>
            </a:endParaRPr>
          </a:p>
        </p:txBody>
      </p:sp>
    </p:spTree>
    <p:extLst>
      <p:ext uri="{BB962C8B-B14F-4D97-AF65-F5344CB8AC3E}">
        <p14:creationId xmlns:p14="http://schemas.microsoft.com/office/powerpoint/2010/main" val="2404338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descr="Dışarıda yemek yeme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9037" y="1752611"/>
            <a:ext cx="1945331" cy="1512167"/>
          </a:xfrm>
          <a:prstGeom prst="rect">
            <a:avLst/>
          </a:prstGeom>
          <a:ln>
            <a:noFill/>
          </a:ln>
          <a:effectLst>
            <a:outerShdw blurRad="292100" dist="139700" dir="2700000" algn="tl" rotWithShape="0">
              <a:srgbClr val="333333">
                <a:alpha val="65000"/>
              </a:srgbClr>
            </a:outerShdw>
          </a:effectLst>
          <a:extLst/>
        </p:spPr>
      </p:pic>
      <p:pic>
        <p:nvPicPr>
          <p:cNvPr id="26" name="Picture 2" descr="shopping center food court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9956" y="3783719"/>
            <a:ext cx="1902403" cy="1512167"/>
          </a:xfrm>
          <a:prstGeom prst="rect">
            <a:avLst/>
          </a:prstGeom>
          <a:ln>
            <a:noFill/>
          </a:ln>
          <a:effectLst>
            <a:outerShdw blurRad="292100" dist="139700" dir="2700000" algn="tl" rotWithShape="0">
              <a:srgbClr val="333333">
                <a:alpha val="65000"/>
              </a:srgbClr>
            </a:outerShdw>
          </a:effectLst>
          <a:extLst/>
        </p:spPr>
      </p:pic>
      <p:sp>
        <p:nvSpPr>
          <p:cNvPr id="19" name="Rectangle 10"/>
          <p:cNvSpPr>
            <a:spLocks noChangeArrowheads="1"/>
          </p:cNvSpPr>
          <p:nvPr/>
        </p:nvSpPr>
        <p:spPr bwMode="auto">
          <a:xfrm>
            <a:off x="863589" y="1275301"/>
            <a:ext cx="7416822" cy="369332"/>
          </a:xfrm>
          <a:prstGeom prst="rect">
            <a:avLst/>
          </a:prstGeom>
          <a:noFill/>
          <a:ln w="9525">
            <a:noFill/>
            <a:miter lim="800000"/>
            <a:headEnd/>
            <a:tailEnd/>
          </a:ln>
        </p:spPr>
        <p:txBody>
          <a:bodyPr wrap="square">
            <a:spAutoFit/>
          </a:bodyPr>
          <a:lstStyle/>
          <a:p>
            <a:pPr algn="ctr"/>
            <a:r>
              <a:rPr lang="tr-TR" b="1" dirty="0">
                <a:solidFill>
                  <a:srgbClr val="000000"/>
                </a:solidFill>
              </a:rPr>
              <a:t>AVM İçerisinde Yemek Yeme Durumu</a:t>
            </a:r>
          </a:p>
        </p:txBody>
      </p:sp>
      <p:sp>
        <p:nvSpPr>
          <p:cNvPr id="15" name="Yuvarlatılmış Dikdörtgen 14"/>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6" name="Yuvarlatılmış Dikdörtgen 15"/>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7"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AVM ziyaretçilerinin %88’inin AVM içinde yemek yediği gözlemlenmektedir.</a:t>
            </a:r>
          </a:p>
        </p:txBody>
      </p:sp>
      <p:graphicFrame>
        <p:nvGraphicFramePr>
          <p:cNvPr id="18" name="Object 2"/>
          <p:cNvGraphicFramePr>
            <a:graphicFrameLocks noChangeAspect="1"/>
          </p:cNvGraphicFramePr>
          <p:nvPr>
            <p:extLst>
              <p:ext uri="{D42A27DB-BD31-4B8C-83A1-F6EECF244321}">
                <p14:modId xmlns:p14="http://schemas.microsoft.com/office/powerpoint/2010/main" val="1549535770"/>
              </p:ext>
            </p:extLst>
          </p:nvPr>
        </p:nvGraphicFramePr>
        <p:xfrm>
          <a:off x="1043608" y="1589782"/>
          <a:ext cx="6840760" cy="4215482"/>
        </p:xfrm>
        <a:graphic>
          <a:graphicData uri="http://schemas.openxmlformats.org/drawingml/2006/chart">
            <c:chart xmlns:c="http://schemas.openxmlformats.org/drawingml/2006/chart" xmlns:r="http://schemas.openxmlformats.org/officeDocument/2006/relationships" r:id="rId5"/>
          </a:graphicData>
        </a:graphic>
      </p:graphicFrame>
      <p:sp>
        <p:nvSpPr>
          <p:cNvPr id="25" name="Metin kutusu 24"/>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18</a:t>
            </a:fld>
            <a:endParaRPr lang="tr-TR" dirty="0">
              <a:solidFill>
                <a:srgbClr val="000000"/>
              </a:solidFill>
            </a:endParaRPr>
          </a:p>
        </p:txBody>
      </p:sp>
      <p:sp>
        <p:nvSpPr>
          <p:cNvPr id="12" name="Dikdörtgen 11"/>
          <p:cNvSpPr/>
          <p:nvPr/>
        </p:nvSpPr>
        <p:spPr>
          <a:xfrm>
            <a:off x="5218987" y="5173635"/>
            <a:ext cx="2882520" cy="784830"/>
          </a:xfrm>
          <a:prstGeom prst="rect">
            <a:avLst/>
          </a:prstGeom>
        </p:spPr>
        <p:txBody>
          <a:bodyPr wrap="none" anchor="ctr">
            <a:spAutoFit/>
          </a:bodyPr>
          <a:lstStyle/>
          <a:p>
            <a:pPr algn="r">
              <a:spcBef>
                <a:spcPct val="50000"/>
              </a:spcBef>
            </a:pPr>
            <a:r>
              <a:rPr lang="tr-TR" dirty="0">
                <a:solidFill>
                  <a:srgbClr val="000000"/>
                </a:solidFill>
              </a:rPr>
              <a:t>Sıklık </a:t>
            </a:r>
            <a:r>
              <a:rPr lang="tr-TR" b="1" dirty="0">
                <a:solidFill>
                  <a:srgbClr val="000000"/>
                </a:solidFill>
              </a:rPr>
              <a:t>3,1 Kez/Ay</a:t>
            </a:r>
          </a:p>
          <a:p>
            <a:pPr algn="r">
              <a:spcBef>
                <a:spcPct val="50000"/>
              </a:spcBef>
            </a:pPr>
            <a:r>
              <a:rPr lang="tr-TR" dirty="0">
                <a:solidFill>
                  <a:srgbClr val="000000"/>
                </a:solidFill>
              </a:rPr>
              <a:t>Harcama </a:t>
            </a:r>
            <a:r>
              <a:rPr lang="tr-TR" b="1" dirty="0">
                <a:solidFill>
                  <a:srgbClr val="000000"/>
                </a:solidFill>
              </a:rPr>
              <a:t>26,6 TL/Kişi</a:t>
            </a:r>
          </a:p>
        </p:txBody>
      </p:sp>
    </p:spTree>
    <p:extLst>
      <p:ext uri="{BB962C8B-B14F-4D97-AF65-F5344CB8AC3E}">
        <p14:creationId xmlns:p14="http://schemas.microsoft.com/office/powerpoint/2010/main" val="360769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2"/>
          <p:cNvGraphicFramePr>
            <a:graphicFrameLocks noChangeAspect="1"/>
          </p:cNvGraphicFramePr>
          <p:nvPr>
            <p:extLst>
              <p:ext uri="{D42A27DB-BD31-4B8C-83A1-F6EECF244321}">
                <p14:modId xmlns:p14="http://schemas.microsoft.com/office/powerpoint/2010/main" val="3437942635"/>
              </p:ext>
            </p:extLst>
          </p:nvPr>
        </p:nvGraphicFramePr>
        <p:xfrm>
          <a:off x="529932" y="1726862"/>
          <a:ext cx="3888432" cy="4365971"/>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0"/>
          <p:cNvSpPr>
            <a:spLocks noChangeArrowheads="1"/>
          </p:cNvSpPr>
          <p:nvPr/>
        </p:nvSpPr>
        <p:spPr bwMode="auto">
          <a:xfrm>
            <a:off x="251520" y="1215043"/>
            <a:ext cx="4241358" cy="646331"/>
          </a:xfrm>
          <a:prstGeom prst="rect">
            <a:avLst/>
          </a:prstGeom>
          <a:noFill/>
          <a:ln w="9525">
            <a:noFill/>
            <a:miter lim="800000"/>
            <a:headEnd/>
            <a:tailEnd/>
          </a:ln>
        </p:spPr>
        <p:txBody>
          <a:bodyPr wrap="square">
            <a:spAutoFit/>
          </a:bodyPr>
          <a:lstStyle/>
          <a:p>
            <a:pPr algn="ctr"/>
            <a:r>
              <a:rPr lang="tr-TR" b="1" dirty="0">
                <a:solidFill>
                  <a:srgbClr val="000000"/>
                </a:solidFill>
              </a:rPr>
              <a:t>Eğlence Amacıyla</a:t>
            </a:r>
          </a:p>
          <a:p>
            <a:pPr algn="ctr"/>
            <a:r>
              <a:rPr lang="tr-TR" b="1">
                <a:solidFill>
                  <a:srgbClr val="000000"/>
                </a:solidFill>
              </a:rPr>
              <a:t>AVM Ziyareti</a:t>
            </a:r>
            <a:endParaRPr lang="tr-TR" b="1" dirty="0">
              <a:solidFill>
                <a:srgbClr val="000000"/>
              </a:solidFill>
            </a:endParaRPr>
          </a:p>
        </p:txBody>
      </p:sp>
      <p:sp>
        <p:nvSpPr>
          <p:cNvPr id="8" name="Rectangle 10"/>
          <p:cNvSpPr>
            <a:spLocks noChangeArrowheads="1"/>
          </p:cNvSpPr>
          <p:nvPr/>
        </p:nvSpPr>
        <p:spPr bwMode="auto">
          <a:xfrm>
            <a:off x="4526842" y="1215043"/>
            <a:ext cx="4440949" cy="646331"/>
          </a:xfrm>
          <a:prstGeom prst="rect">
            <a:avLst/>
          </a:prstGeom>
          <a:noFill/>
          <a:ln w="9525">
            <a:noFill/>
            <a:miter lim="800000"/>
            <a:headEnd/>
            <a:tailEnd/>
          </a:ln>
        </p:spPr>
        <p:txBody>
          <a:bodyPr wrap="square">
            <a:spAutoFit/>
          </a:bodyPr>
          <a:lstStyle/>
          <a:p>
            <a:pPr algn="ctr"/>
            <a:r>
              <a:rPr lang="tr-TR" b="1" dirty="0">
                <a:solidFill>
                  <a:srgbClr val="000000"/>
                </a:solidFill>
              </a:rPr>
              <a:t>Eğlence Amacıyla</a:t>
            </a:r>
          </a:p>
          <a:p>
            <a:pPr algn="ctr"/>
            <a:r>
              <a:rPr lang="tr-TR" b="1" dirty="0">
                <a:solidFill>
                  <a:srgbClr val="000000"/>
                </a:solidFill>
              </a:rPr>
              <a:t>AVM’lerde Ziyaret Edilen </a:t>
            </a:r>
            <a:r>
              <a:rPr lang="tr-TR" b="1">
                <a:solidFill>
                  <a:srgbClr val="000000"/>
                </a:solidFill>
              </a:rPr>
              <a:t>Alanlar </a:t>
            </a:r>
            <a:endParaRPr lang="tr-TR" b="1" dirty="0">
              <a:solidFill>
                <a:srgbClr val="000000"/>
              </a:solidFill>
            </a:endParaRPr>
          </a:p>
        </p:txBody>
      </p:sp>
      <p:graphicFrame>
        <p:nvGraphicFramePr>
          <p:cNvPr id="9" name="Object 2"/>
          <p:cNvGraphicFramePr>
            <a:graphicFrameLocks noChangeAspect="1"/>
          </p:cNvGraphicFramePr>
          <p:nvPr>
            <p:extLst>
              <p:ext uri="{D42A27DB-BD31-4B8C-83A1-F6EECF244321}">
                <p14:modId xmlns:p14="http://schemas.microsoft.com/office/powerpoint/2010/main" val="2776873742"/>
              </p:ext>
            </p:extLst>
          </p:nvPr>
        </p:nvGraphicFramePr>
        <p:xfrm>
          <a:off x="4139952" y="1776876"/>
          <a:ext cx="4571737" cy="4265942"/>
        </p:xfrm>
        <a:graphic>
          <a:graphicData uri="http://schemas.openxmlformats.org/drawingml/2006/chart">
            <c:chart xmlns:c="http://schemas.openxmlformats.org/drawingml/2006/chart" xmlns:r="http://schemas.openxmlformats.org/officeDocument/2006/relationships" r:id="rId3"/>
          </a:graphicData>
        </a:graphic>
      </p:graphicFrame>
      <p:sp>
        <p:nvSpPr>
          <p:cNvPr id="13" name="Metin kutusu 12"/>
          <p:cNvSpPr txBox="1"/>
          <p:nvPr/>
        </p:nvSpPr>
        <p:spPr>
          <a:xfrm>
            <a:off x="7369334" y="5238889"/>
            <a:ext cx="1318099" cy="507831"/>
          </a:xfrm>
          <a:prstGeom prst="rect">
            <a:avLst/>
          </a:prstGeom>
          <a:noFill/>
        </p:spPr>
        <p:txBody>
          <a:bodyPr wrap="square" rtlCol="0">
            <a:spAutoFit/>
          </a:bodyPr>
          <a:lstStyle/>
          <a:p>
            <a:pPr algn="r"/>
            <a:r>
              <a:rPr lang="tr-TR" sz="900" dirty="0">
                <a:solidFill>
                  <a:srgbClr val="000000"/>
                </a:solidFill>
              </a:rPr>
              <a:t>%2,0’ın altındaki değerler grafiğe dahil edilmemiştir.</a:t>
            </a:r>
          </a:p>
        </p:txBody>
      </p:sp>
      <p:sp>
        <p:nvSpPr>
          <p:cNvPr id="16" name="9 Metin kutusu"/>
          <p:cNvSpPr txBox="1"/>
          <p:nvPr/>
        </p:nvSpPr>
        <p:spPr>
          <a:xfrm>
            <a:off x="7390834" y="4941168"/>
            <a:ext cx="1296599" cy="230832"/>
          </a:xfrm>
          <a:prstGeom prst="rect">
            <a:avLst/>
          </a:prstGeom>
          <a:noFill/>
        </p:spPr>
        <p:txBody>
          <a:bodyPr wrap="square">
            <a:spAutoFit/>
          </a:bodyPr>
          <a:lstStyle/>
          <a:p>
            <a:pPr algn="r">
              <a:defRPr/>
            </a:pPr>
            <a:r>
              <a:rPr lang="tr-TR" sz="900" dirty="0">
                <a:solidFill>
                  <a:srgbClr val="000000"/>
                </a:solidFill>
              </a:rPr>
              <a:t>Çoklu yanıt</a:t>
            </a:r>
          </a:p>
        </p:txBody>
      </p:sp>
      <p:sp>
        <p:nvSpPr>
          <p:cNvPr id="17" name="Yuvarlatılmış Dikdörtgen 16"/>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8" name="Yuvarlatılmış Dikdörtgen 17"/>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9"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Perakende ile eğlenceyi birleştiren konseptler önem kazanmaktadır. </a:t>
            </a:r>
            <a:r>
              <a:rPr lang="tr-TR" sz="1200" b="0" dirty="0"/>
              <a:t>Eğlencenin, AVM ziyaretinde önemli bir motivasyon olduğu görülmektedir. Mevcut durumda sunulan eğlence içerisinde, sinema ön sırada yer almaktadır.</a:t>
            </a:r>
          </a:p>
        </p:txBody>
      </p:sp>
      <p:sp>
        <p:nvSpPr>
          <p:cNvPr id="21" name="Metin kutusu 20"/>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3" name="Slayt Numarası Yer Tutucusu 2"/>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19</a:t>
            </a:fld>
            <a:endParaRPr lang="tr-TR" dirty="0">
              <a:solidFill>
                <a:srgbClr val="000000"/>
              </a:solidFill>
            </a:endParaRPr>
          </a:p>
        </p:txBody>
      </p:sp>
    </p:spTree>
    <p:extLst>
      <p:ext uri="{BB962C8B-B14F-4D97-AF65-F5344CB8AC3E}">
        <p14:creationId xmlns:p14="http://schemas.microsoft.com/office/powerpoint/2010/main" val="1386305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noChangeArrowheads="1"/>
          </p:cNvSpPr>
          <p:nvPr/>
        </p:nvSpPr>
        <p:spPr bwMode="auto">
          <a:xfrm>
            <a:off x="2139750" y="1180597"/>
            <a:ext cx="5236092" cy="369332"/>
          </a:xfrm>
          <a:prstGeom prst="rect">
            <a:avLst/>
          </a:prstGeom>
          <a:noFill/>
          <a:ln w="9525">
            <a:noFill/>
            <a:miter lim="800000"/>
            <a:headEnd/>
            <a:tailEnd/>
          </a:ln>
        </p:spPr>
        <p:txBody>
          <a:bodyPr wrap="square">
            <a:spAutoFit/>
          </a:bodyPr>
          <a:lstStyle/>
          <a:p>
            <a:pPr algn="ctr">
              <a:spcBef>
                <a:spcPct val="50000"/>
              </a:spcBef>
            </a:pPr>
            <a:r>
              <a:rPr lang="tr-TR" b="1" dirty="0">
                <a:solidFill>
                  <a:srgbClr val="000000"/>
                </a:solidFill>
              </a:rPr>
              <a:t>AVM İçinde Sinemalara </a:t>
            </a:r>
            <a:r>
              <a:rPr lang="tr-TR" b="1">
                <a:solidFill>
                  <a:srgbClr val="000000"/>
                </a:solidFill>
              </a:rPr>
              <a:t>Gitme Sıklığı</a:t>
            </a:r>
            <a:endParaRPr lang="tr-TR" b="1" dirty="0">
              <a:solidFill>
                <a:srgbClr val="000000"/>
              </a:solidFill>
            </a:endParaRPr>
          </a:p>
        </p:txBody>
      </p:sp>
      <p:graphicFrame>
        <p:nvGraphicFramePr>
          <p:cNvPr id="33" name="Object 2"/>
          <p:cNvGraphicFramePr>
            <a:graphicFrameLocks noChangeAspect="1"/>
          </p:cNvGraphicFramePr>
          <p:nvPr>
            <p:extLst>
              <p:ext uri="{D42A27DB-BD31-4B8C-83A1-F6EECF244321}">
                <p14:modId xmlns:p14="http://schemas.microsoft.com/office/powerpoint/2010/main" val="1333876814"/>
              </p:ext>
            </p:extLst>
          </p:nvPr>
        </p:nvGraphicFramePr>
        <p:xfrm>
          <a:off x="2627784" y="2284214"/>
          <a:ext cx="5112568" cy="3804962"/>
        </p:xfrm>
        <a:graphic>
          <a:graphicData uri="http://schemas.openxmlformats.org/drawingml/2006/chart">
            <c:chart xmlns:c="http://schemas.openxmlformats.org/drawingml/2006/chart" xmlns:r="http://schemas.openxmlformats.org/officeDocument/2006/relationships" r:id="rId2"/>
          </a:graphicData>
        </a:graphic>
      </p:graphicFrame>
      <p:pic>
        <p:nvPicPr>
          <p:cNvPr id="3" name="Resim 2"/>
          <p:cNvPicPr>
            <a:picLocks noChangeAspect="1"/>
          </p:cNvPicPr>
          <p:nvPr/>
        </p:nvPicPr>
        <p:blipFill rotWithShape="1">
          <a:blip r:embed="rId3" cstate="print">
            <a:extLst>
              <a:ext uri="{28A0092B-C50C-407E-A947-70E740481C1C}">
                <a14:useLocalDpi xmlns:a14="http://schemas.microsoft.com/office/drawing/2010/main" val="0"/>
              </a:ext>
            </a:extLst>
          </a:blip>
          <a:srcRect t="12295" r="53918" b="9942"/>
          <a:stretch/>
        </p:blipFill>
        <p:spPr>
          <a:xfrm>
            <a:off x="702278" y="1258472"/>
            <a:ext cx="1293455" cy="1450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Dikdörtgen 4"/>
          <p:cNvSpPr/>
          <p:nvPr/>
        </p:nvSpPr>
        <p:spPr>
          <a:xfrm>
            <a:off x="288868" y="2905491"/>
            <a:ext cx="1850882" cy="1169551"/>
          </a:xfrm>
          <a:prstGeom prst="rect">
            <a:avLst/>
          </a:prstGeom>
        </p:spPr>
        <p:txBody>
          <a:bodyPr wrap="square">
            <a:spAutoFit/>
          </a:bodyPr>
          <a:lstStyle/>
          <a:p>
            <a:pPr algn="r"/>
            <a:r>
              <a:rPr lang="tr-TR" sz="1400" dirty="0">
                <a:solidFill>
                  <a:srgbClr val="000000"/>
                </a:solidFill>
              </a:rPr>
              <a:t>16-24 yaş grubu, diğer yaş gruplarına </a:t>
            </a:r>
            <a:r>
              <a:rPr lang="tr-TR" sz="1400">
                <a:solidFill>
                  <a:srgbClr val="000000"/>
                </a:solidFill>
              </a:rPr>
              <a:t>göre sinemaya daha </a:t>
            </a:r>
            <a:r>
              <a:rPr lang="tr-TR" sz="1400" dirty="0">
                <a:solidFill>
                  <a:srgbClr val="000000"/>
                </a:solidFill>
              </a:rPr>
              <a:t>sık gitmektedir. </a:t>
            </a:r>
            <a:endParaRPr lang="tr-TR" sz="1400" kern="0" dirty="0">
              <a:solidFill>
                <a:srgbClr val="808080"/>
              </a:solidFill>
            </a:endParaRPr>
          </a:p>
        </p:txBody>
      </p:sp>
      <p:grpSp>
        <p:nvGrpSpPr>
          <p:cNvPr id="14" name="Grup 13"/>
          <p:cNvGrpSpPr/>
          <p:nvPr/>
        </p:nvGrpSpPr>
        <p:grpSpPr>
          <a:xfrm>
            <a:off x="3327246" y="1520134"/>
            <a:ext cx="1955503" cy="806903"/>
            <a:chOff x="1174280" y="2173612"/>
            <a:chExt cx="1576897" cy="806903"/>
          </a:xfrm>
        </p:grpSpPr>
        <p:grpSp>
          <p:nvGrpSpPr>
            <p:cNvPr id="15" name="Grup 14"/>
            <p:cNvGrpSpPr/>
            <p:nvPr/>
          </p:nvGrpSpPr>
          <p:grpSpPr>
            <a:xfrm>
              <a:off x="1174280" y="2669396"/>
              <a:ext cx="1574545" cy="311119"/>
              <a:chOff x="1028417" y="2863096"/>
              <a:chExt cx="1574545" cy="311119"/>
            </a:xfrm>
          </p:grpSpPr>
          <p:sp>
            <p:nvSpPr>
              <p:cNvPr id="23" name="Metin kutusu 22"/>
              <p:cNvSpPr txBox="1"/>
              <p:nvPr/>
            </p:nvSpPr>
            <p:spPr>
              <a:xfrm>
                <a:off x="1364066" y="2866438"/>
                <a:ext cx="1238896" cy="307777"/>
              </a:xfrm>
              <a:prstGeom prst="rect">
                <a:avLst/>
              </a:prstGeom>
              <a:noFill/>
            </p:spPr>
            <p:txBody>
              <a:bodyPr wrap="square" rtlCol="0" anchor="ctr">
                <a:spAutoFit/>
              </a:bodyPr>
              <a:lstStyle/>
              <a:p>
                <a:pPr algn="ctr" fontAlgn="base">
                  <a:spcBef>
                    <a:spcPct val="0"/>
                  </a:spcBef>
                  <a:spcAft>
                    <a:spcPct val="0"/>
                  </a:spcAft>
                </a:pPr>
                <a:r>
                  <a:rPr lang="tr-TR" sz="1400" dirty="0">
                    <a:solidFill>
                      <a:srgbClr val="000000"/>
                    </a:solidFill>
                    <a:cs typeface="Arial" charset="0"/>
                  </a:rPr>
                  <a:t>1,0 kez</a:t>
                </a:r>
              </a:p>
            </p:txBody>
          </p:sp>
          <p:sp>
            <p:nvSpPr>
              <p:cNvPr id="24" name="Metin kutusu 23"/>
              <p:cNvSpPr txBox="1"/>
              <p:nvPr/>
            </p:nvSpPr>
            <p:spPr>
              <a:xfrm>
                <a:off x="1028417" y="2863096"/>
                <a:ext cx="606826" cy="307777"/>
              </a:xfrm>
              <a:prstGeom prst="rect">
                <a:avLst/>
              </a:prstGeom>
              <a:noFill/>
            </p:spPr>
            <p:txBody>
              <a:bodyPr wrap="square" rtlCol="0" anchor="ctr">
                <a:spAutoFit/>
              </a:bodyPr>
              <a:lstStyle/>
              <a:p>
                <a:pPr algn="ctr"/>
                <a:r>
                  <a:rPr lang="tr-TR" sz="1400" dirty="0">
                    <a:solidFill>
                      <a:srgbClr val="000000"/>
                    </a:solidFill>
                  </a:rPr>
                  <a:t>2016</a:t>
                </a:r>
              </a:p>
            </p:txBody>
          </p:sp>
        </p:grpSp>
        <p:grpSp>
          <p:nvGrpSpPr>
            <p:cNvPr id="16" name="Grup 15"/>
            <p:cNvGrpSpPr/>
            <p:nvPr/>
          </p:nvGrpSpPr>
          <p:grpSpPr>
            <a:xfrm>
              <a:off x="1178518" y="2419833"/>
              <a:ext cx="1572659" cy="311119"/>
              <a:chOff x="1056850" y="2366640"/>
              <a:chExt cx="1572659" cy="311119"/>
            </a:xfrm>
          </p:grpSpPr>
          <p:sp>
            <p:nvSpPr>
              <p:cNvPr id="21" name="Metin kutusu 20"/>
              <p:cNvSpPr txBox="1"/>
              <p:nvPr/>
            </p:nvSpPr>
            <p:spPr>
              <a:xfrm>
                <a:off x="1390613" y="2369982"/>
                <a:ext cx="1238896" cy="307777"/>
              </a:xfrm>
              <a:prstGeom prst="rect">
                <a:avLst/>
              </a:prstGeom>
              <a:noFill/>
            </p:spPr>
            <p:txBody>
              <a:bodyPr wrap="square" rtlCol="0" anchor="ctr">
                <a:spAutoFit/>
              </a:bodyPr>
              <a:lstStyle/>
              <a:p>
                <a:pPr algn="ctr" fontAlgn="base">
                  <a:spcBef>
                    <a:spcPct val="0"/>
                  </a:spcBef>
                  <a:spcAft>
                    <a:spcPct val="0"/>
                  </a:spcAft>
                </a:pPr>
                <a:r>
                  <a:rPr lang="tr-TR" sz="1400" dirty="0">
                    <a:solidFill>
                      <a:srgbClr val="000000"/>
                    </a:solidFill>
                    <a:cs typeface="Arial" charset="0"/>
                  </a:rPr>
                  <a:t>0,9 kez</a:t>
                </a:r>
              </a:p>
            </p:txBody>
          </p:sp>
          <p:sp>
            <p:nvSpPr>
              <p:cNvPr id="22" name="Metin kutusu 21"/>
              <p:cNvSpPr txBox="1"/>
              <p:nvPr/>
            </p:nvSpPr>
            <p:spPr>
              <a:xfrm>
                <a:off x="1056850" y="2366640"/>
                <a:ext cx="606826" cy="307777"/>
              </a:xfrm>
              <a:prstGeom prst="rect">
                <a:avLst/>
              </a:prstGeom>
              <a:noFill/>
            </p:spPr>
            <p:txBody>
              <a:bodyPr wrap="square" rtlCol="0" anchor="ctr">
                <a:spAutoFit/>
              </a:bodyPr>
              <a:lstStyle/>
              <a:p>
                <a:pPr algn="ctr"/>
                <a:r>
                  <a:rPr lang="tr-TR" sz="1400" dirty="0">
                    <a:solidFill>
                      <a:srgbClr val="000000"/>
                    </a:solidFill>
                  </a:rPr>
                  <a:t>2013</a:t>
                </a:r>
              </a:p>
            </p:txBody>
          </p:sp>
        </p:grpSp>
        <p:grpSp>
          <p:nvGrpSpPr>
            <p:cNvPr id="18" name="Grup 17"/>
            <p:cNvGrpSpPr/>
            <p:nvPr/>
          </p:nvGrpSpPr>
          <p:grpSpPr>
            <a:xfrm>
              <a:off x="1185497" y="2173612"/>
              <a:ext cx="1563328" cy="311119"/>
              <a:chOff x="1060182" y="1882760"/>
              <a:chExt cx="1563328" cy="311119"/>
            </a:xfrm>
          </p:grpSpPr>
          <p:sp>
            <p:nvSpPr>
              <p:cNvPr id="19" name="Metin kutusu 18"/>
              <p:cNvSpPr txBox="1"/>
              <p:nvPr/>
            </p:nvSpPr>
            <p:spPr>
              <a:xfrm>
                <a:off x="1384614" y="1886102"/>
                <a:ext cx="1238896" cy="307777"/>
              </a:xfrm>
              <a:prstGeom prst="rect">
                <a:avLst/>
              </a:prstGeom>
              <a:noFill/>
            </p:spPr>
            <p:txBody>
              <a:bodyPr wrap="square" rtlCol="0" anchor="ctr">
                <a:spAutoFit/>
              </a:bodyPr>
              <a:lstStyle/>
              <a:p>
                <a:pPr algn="ctr" fontAlgn="base">
                  <a:spcBef>
                    <a:spcPct val="0"/>
                  </a:spcBef>
                  <a:spcAft>
                    <a:spcPct val="0"/>
                  </a:spcAft>
                </a:pPr>
                <a:r>
                  <a:rPr lang="tr-TR" sz="1400" dirty="0">
                    <a:solidFill>
                      <a:srgbClr val="000000"/>
                    </a:solidFill>
                    <a:cs typeface="Arial" charset="0"/>
                  </a:rPr>
                  <a:t>0,7 kez</a:t>
                </a:r>
              </a:p>
            </p:txBody>
          </p:sp>
          <p:sp>
            <p:nvSpPr>
              <p:cNvPr id="20" name="Metin kutusu 19"/>
              <p:cNvSpPr txBox="1"/>
              <p:nvPr/>
            </p:nvSpPr>
            <p:spPr>
              <a:xfrm>
                <a:off x="1060182" y="1882760"/>
                <a:ext cx="606826" cy="307777"/>
              </a:xfrm>
              <a:prstGeom prst="rect">
                <a:avLst/>
              </a:prstGeom>
              <a:noFill/>
            </p:spPr>
            <p:txBody>
              <a:bodyPr wrap="square" rtlCol="0" anchor="ctr">
                <a:spAutoFit/>
              </a:bodyPr>
              <a:lstStyle/>
              <a:p>
                <a:pPr algn="ctr"/>
                <a:r>
                  <a:rPr lang="tr-TR" sz="1400" dirty="0">
                    <a:solidFill>
                      <a:srgbClr val="000000"/>
                    </a:solidFill>
                  </a:rPr>
                  <a:t>2012</a:t>
                </a:r>
              </a:p>
            </p:txBody>
          </p:sp>
        </p:grpSp>
      </p:grpSp>
      <p:sp>
        <p:nvSpPr>
          <p:cNvPr id="25" name="Yuvarlatılmış Dikdörtgen 24"/>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6" name="Yuvarlatılmış Dikdörtgen 25"/>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AVM ziyaretçilerinin %36’sı ayda en az bir defa sinemaya gitmektedir. </a:t>
            </a:r>
          </a:p>
        </p:txBody>
      </p:sp>
      <p:sp>
        <p:nvSpPr>
          <p:cNvPr id="29" name="Metin kutusu 28"/>
          <p:cNvSpPr txBox="1"/>
          <p:nvPr/>
        </p:nvSpPr>
        <p:spPr>
          <a:xfrm>
            <a:off x="3684845" y="6123298"/>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4" name="Slayt Numarası Yer Tutucusu 3"/>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20</a:t>
            </a:fld>
            <a:endParaRPr lang="tr-TR" dirty="0">
              <a:solidFill>
                <a:srgbClr val="000000"/>
              </a:solidFill>
            </a:endParaRPr>
          </a:p>
        </p:txBody>
      </p:sp>
      <p:sp>
        <p:nvSpPr>
          <p:cNvPr id="27" name="Text Box 15"/>
          <p:cNvSpPr txBox="1">
            <a:spLocks noChangeArrowheads="1"/>
          </p:cNvSpPr>
          <p:nvPr/>
        </p:nvSpPr>
        <p:spPr bwMode="auto">
          <a:xfrm>
            <a:off x="2152085" y="1848314"/>
            <a:ext cx="1403202" cy="276999"/>
          </a:xfrm>
          <a:prstGeom prst="rect">
            <a:avLst/>
          </a:prstGeom>
          <a:noFill/>
          <a:ln w="9525">
            <a:noFill/>
            <a:miter lim="800000"/>
            <a:headEnd/>
            <a:tailEnd/>
          </a:ln>
        </p:spPr>
        <p:txBody>
          <a:bodyPr wrap="square">
            <a:spAutoFit/>
          </a:bodyPr>
          <a:lstStyle/>
          <a:p>
            <a:pPr algn="ctr">
              <a:defRPr/>
            </a:pPr>
            <a:r>
              <a:rPr lang="tr-TR" sz="1200" kern="0" dirty="0">
                <a:solidFill>
                  <a:sysClr val="windowText" lastClr="000000"/>
                </a:solidFill>
              </a:rPr>
              <a:t>Ayda/Ort.</a:t>
            </a:r>
          </a:p>
        </p:txBody>
      </p:sp>
    </p:spTree>
    <p:extLst>
      <p:ext uri="{BB962C8B-B14F-4D97-AF65-F5344CB8AC3E}">
        <p14:creationId xmlns:p14="http://schemas.microsoft.com/office/powerpoint/2010/main" val="3335633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3885614890"/>
              </p:ext>
            </p:extLst>
          </p:nvPr>
        </p:nvGraphicFramePr>
        <p:xfrm>
          <a:off x="1043608" y="1678041"/>
          <a:ext cx="5976664" cy="4457985"/>
        </p:xfrm>
        <a:graphic>
          <a:graphicData uri="http://schemas.openxmlformats.org/drawingml/2006/chart">
            <c:chart xmlns:c="http://schemas.openxmlformats.org/drawingml/2006/chart" xmlns:r="http://schemas.openxmlformats.org/officeDocument/2006/relationships" r:id="rId2"/>
          </a:graphicData>
        </a:graphic>
      </p:graphicFrame>
      <p:sp>
        <p:nvSpPr>
          <p:cNvPr id="10" name="Slayt Numarası Yer Tutucusu 3"/>
          <p:cNvSpPr txBox="1">
            <a:spLocks/>
          </p:cNvSpPr>
          <p:nvPr/>
        </p:nvSpPr>
        <p:spPr>
          <a:xfrm>
            <a:off x="4273550" y="6562725"/>
            <a:ext cx="396000" cy="295275"/>
          </a:xfrm>
          <a:prstGeom prst="rect">
            <a:avLst/>
          </a:prstGeom>
        </p:spPr>
        <p:txBody>
          <a:bodyPr/>
          <a:lstStyle/>
          <a:p>
            <a:pPr>
              <a:defRPr/>
            </a:pPr>
            <a:fld id="{FC1B229A-ACC0-4A14-B9EB-B677B095F5F7}" type="slidenum">
              <a:rPr lang="tr-TR" sz="900" smtClean="0">
                <a:solidFill>
                  <a:srgbClr val="000000"/>
                </a:solidFill>
              </a:rPr>
              <a:pPr>
                <a:defRPr/>
              </a:pPr>
              <a:t>21</a:t>
            </a:fld>
            <a:endParaRPr lang="tr-TR" sz="900" dirty="0">
              <a:solidFill>
                <a:srgbClr val="000000"/>
              </a:solidFill>
            </a:endParaRPr>
          </a:p>
        </p:txBody>
      </p:sp>
      <p:sp>
        <p:nvSpPr>
          <p:cNvPr id="12" name="Text Box 8"/>
          <p:cNvSpPr txBox="1">
            <a:spLocks noChangeArrowheads="1"/>
          </p:cNvSpPr>
          <p:nvPr/>
        </p:nvSpPr>
        <p:spPr bwMode="auto">
          <a:xfrm>
            <a:off x="5508104" y="5308451"/>
            <a:ext cx="1368152" cy="507831"/>
          </a:xfrm>
          <a:prstGeom prst="rect">
            <a:avLst/>
          </a:prstGeom>
          <a:noFill/>
          <a:ln w="9525">
            <a:noFill/>
            <a:miter lim="800000"/>
            <a:headEnd/>
            <a:tailEnd/>
          </a:ln>
        </p:spPr>
        <p:txBody>
          <a:bodyPr wrap="square">
            <a:spAutoFit/>
          </a:bodyPr>
          <a:lstStyle/>
          <a:p>
            <a:pPr algn="r" fontAlgn="base">
              <a:spcBef>
                <a:spcPct val="0"/>
              </a:spcBef>
              <a:spcAft>
                <a:spcPct val="0"/>
              </a:spcAft>
            </a:pPr>
            <a:r>
              <a:rPr lang="tr-TR" sz="900" dirty="0">
                <a:solidFill>
                  <a:srgbClr val="000000"/>
                </a:solidFill>
                <a:cs typeface="Arial" charset="0"/>
              </a:rPr>
              <a:t>%3,5’in altındaki değerler grafiğe dahil edilmemiştir.</a:t>
            </a:r>
          </a:p>
        </p:txBody>
      </p:sp>
      <p:sp>
        <p:nvSpPr>
          <p:cNvPr id="13" name="Rectangle 10"/>
          <p:cNvSpPr>
            <a:spLocks noChangeArrowheads="1"/>
          </p:cNvSpPr>
          <p:nvPr/>
        </p:nvSpPr>
        <p:spPr bwMode="auto">
          <a:xfrm>
            <a:off x="977789" y="1187460"/>
            <a:ext cx="7128792" cy="369332"/>
          </a:xfrm>
          <a:prstGeom prst="rect">
            <a:avLst/>
          </a:prstGeom>
          <a:noFill/>
          <a:ln w="9525">
            <a:noFill/>
            <a:miter lim="800000"/>
            <a:headEnd/>
            <a:tailEnd/>
          </a:ln>
        </p:spPr>
        <p:txBody>
          <a:bodyPr wrap="square">
            <a:spAutoFit/>
          </a:bodyPr>
          <a:lstStyle/>
          <a:p>
            <a:pPr algn="ctr">
              <a:spcBef>
                <a:spcPct val="50000"/>
              </a:spcBef>
            </a:pPr>
            <a:r>
              <a:rPr lang="tr-TR" b="1" dirty="0">
                <a:solidFill>
                  <a:srgbClr val="000000"/>
                </a:solidFill>
              </a:rPr>
              <a:t>Yeni AVM Ziyaretinde Etkili Olan </a:t>
            </a:r>
            <a:r>
              <a:rPr lang="tr-TR" b="1">
                <a:solidFill>
                  <a:srgbClr val="000000"/>
                </a:solidFill>
              </a:rPr>
              <a:t>Bilgi Kaynakları</a:t>
            </a:r>
            <a:endParaRPr lang="tr-TR" sz="900" b="1" dirty="0">
              <a:solidFill>
                <a:srgbClr val="808080"/>
              </a:solidFill>
            </a:endParaRPr>
          </a:p>
        </p:txBody>
      </p:sp>
      <p:sp>
        <p:nvSpPr>
          <p:cNvPr id="16" name="Metin kutusu 15"/>
          <p:cNvSpPr txBox="1"/>
          <p:nvPr/>
        </p:nvSpPr>
        <p:spPr>
          <a:xfrm>
            <a:off x="3961191" y="6257275"/>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18" name="9 Metin kutusu"/>
          <p:cNvSpPr txBox="1"/>
          <p:nvPr/>
        </p:nvSpPr>
        <p:spPr>
          <a:xfrm>
            <a:off x="5543880" y="4973535"/>
            <a:ext cx="1296599" cy="230832"/>
          </a:xfrm>
          <a:prstGeom prst="rect">
            <a:avLst/>
          </a:prstGeom>
          <a:noFill/>
        </p:spPr>
        <p:txBody>
          <a:bodyPr wrap="square">
            <a:spAutoFit/>
          </a:bodyPr>
          <a:lstStyle/>
          <a:p>
            <a:pPr algn="r">
              <a:defRPr/>
            </a:pPr>
            <a:r>
              <a:rPr lang="tr-TR" sz="900" dirty="0">
                <a:solidFill>
                  <a:srgbClr val="000000"/>
                </a:solidFill>
              </a:rPr>
              <a:t>Çoklu yanıt</a:t>
            </a:r>
          </a:p>
        </p:txBody>
      </p:sp>
      <p:sp>
        <p:nvSpPr>
          <p:cNvPr id="19" name="Yuvarlatılmış Dikdörtgen 1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0" name="Yuvarlatılmış Dikdörtgen 19"/>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1"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Her 2 kişiden 1’i, sosyal etkileşime dayalı olarak yeni bir AVM ziyaretinde bulunmaktadır. %9’luk kesim ise yeni AVM ziyaretini sosyal medyaya dayalı olarak gerçekleştirmektedir.</a:t>
            </a:r>
            <a:endParaRPr lang="tr-TR" sz="1600" b="0" kern="0" dirty="0">
              <a:solidFill>
                <a:srgbClr val="808080"/>
              </a:solidFill>
            </a:endParaRPr>
          </a:p>
        </p:txBody>
      </p:sp>
    </p:spTree>
    <p:extLst>
      <p:ext uri="{BB962C8B-B14F-4D97-AF65-F5344CB8AC3E}">
        <p14:creationId xmlns:p14="http://schemas.microsoft.com/office/powerpoint/2010/main" val="3143032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2089167142"/>
              </p:ext>
            </p:extLst>
          </p:nvPr>
        </p:nvGraphicFramePr>
        <p:xfrm>
          <a:off x="1043608" y="1678041"/>
          <a:ext cx="5976664" cy="4457985"/>
        </p:xfrm>
        <a:graphic>
          <a:graphicData uri="http://schemas.openxmlformats.org/drawingml/2006/chart">
            <c:chart xmlns:c="http://schemas.openxmlformats.org/drawingml/2006/chart" xmlns:r="http://schemas.openxmlformats.org/officeDocument/2006/relationships" r:id="rId2"/>
          </a:graphicData>
        </a:graphic>
      </p:graphicFrame>
      <p:sp>
        <p:nvSpPr>
          <p:cNvPr id="10" name="Slayt Numarası Yer Tutucusu 3"/>
          <p:cNvSpPr txBox="1">
            <a:spLocks/>
          </p:cNvSpPr>
          <p:nvPr/>
        </p:nvSpPr>
        <p:spPr>
          <a:xfrm>
            <a:off x="4273550" y="6562725"/>
            <a:ext cx="396000" cy="295275"/>
          </a:xfrm>
          <a:prstGeom prst="rect">
            <a:avLst/>
          </a:prstGeom>
        </p:spPr>
        <p:txBody>
          <a:bodyPr/>
          <a:lstStyle/>
          <a:p>
            <a:pPr>
              <a:defRPr/>
            </a:pPr>
            <a:fld id="{FC1B229A-ACC0-4A14-B9EB-B677B095F5F7}" type="slidenum">
              <a:rPr lang="tr-TR" sz="900" smtClean="0">
                <a:solidFill>
                  <a:srgbClr val="000000"/>
                </a:solidFill>
              </a:rPr>
              <a:pPr>
                <a:defRPr/>
              </a:pPr>
              <a:t>22</a:t>
            </a:fld>
            <a:endParaRPr lang="tr-TR" sz="900" dirty="0">
              <a:solidFill>
                <a:srgbClr val="000000"/>
              </a:solidFill>
            </a:endParaRPr>
          </a:p>
        </p:txBody>
      </p:sp>
      <p:sp>
        <p:nvSpPr>
          <p:cNvPr id="13" name="Rectangle 10"/>
          <p:cNvSpPr>
            <a:spLocks noChangeArrowheads="1"/>
          </p:cNvSpPr>
          <p:nvPr/>
        </p:nvSpPr>
        <p:spPr bwMode="auto">
          <a:xfrm>
            <a:off x="977789" y="1187460"/>
            <a:ext cx="7128792" cy="369332"/>
          </a:xfrm>
          <a:prstGeom prst="rect">
            <a:avLst/>
          </a:prstGeom>
          <a:noFill/>
          <a:ln w="9525">
            <a:noFill/>
            <a:miter lim="800000"/>
            <a:headEnd/>
            <a:tailEnd/>
          </a:ln>
        </p:spPr>
        <p:txBody>
          <a:bodyPr wrap="square">
            <a:spAutoFit/>
          </a:bodyPr>
          <a:lstStyle/>
          <a:p>
            <a:pPr algn="ctr"/>
            <a:r>
              <a:rPr lang="tr-TR" b="1">
                <a:solidFill>
                  <a:srgbClr val="000000"/>
                </a:solidFill>
              </a:rPr>
              <a:t>AVM Tercihinde Etkili Olan Kriterlerin Önem Derecesi</a:t>
            </a:r>
            <a:endParaRPr lang="tr-TR" b="1" dirty="0">
              <a:solidFill>
                <a:srgbClr val="000000"/>
              </a:solidFill>
            </a:endParaRPr>
          </a:p>
        </p:txBody>
      </p:sp>
      <p:sp>
        <p:nvSpPr>
          <p:cNvPr id="16" name="Metin kutusu 15"/>
          <p:cNvSpPr txBox="1"/>
          <p:nvPr/>
        </p:nvSpPr>
        <p:spPr>
          <a:xfrm>
            <a:off x="3961191" y="6257275"/>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19" name="Yuvarlatılmış Dikdörtgen 1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0" name="Yuvarlatılmış Dikdörtgen 19"/>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1"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err="1"/>
              <a:t>AVM’nin</a:t>
            </a:r>
            <a:r>
              <a:rPr lang="tr-TR" sz="1600" dirty="0"/>
              <a:t> konumu ve mağaza karması, tercih üzerinde en önemli iki unsuru oluşturmaktadır. </a:t>
            </a:r>
            <a:endParaRPr lang="tr-TR" sz="1600" b="0" kern="0" dirty="0">
              <a:solidFill>
                <a:srgbClr val="808080"/>
              </a:solidFill>
            </a:endParaRPr>
          </a:p>
        </p:txBody>
      </p:sp>
    </p:spTree>
    <p:extLst>
      <p:ext uri="{BB962C8B-B14F-4D97-AF65-F5344CB8AC3E}">
        <p14:creationId xmlns:p14="http://schemas.microsoft.com/office/powerpoint/2010/main" val="326578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3435802604"/>
              </p:ext>
            </p:extLst>
          </p:nvPr>
        </p:nvGraphicFramePr>
        <p:xfrm>
          <a:off x="1008646" y="1941449"/>
          <a:ext cx="5976664" cy="3839191"/>
        </p:xfrm>
        <a:graphic>
          <a:graphicData uri="http://schemas.openxmlformats.org/drawingml/2006/chart">
            <c:chart xmlns:c="http://schemas.openxmlformats.org/drawingml/2006/chart" xmlns:r="http://schemas.openxmlformats.org/officeDocument/2006/relationships" r:id="rId2"/>
          </a:graphicData>
        </a:graphic>
      </p:graphicFrame>
      <p:sp>
        <p:nvSpPr>
          <p:cNvPr id="10" name="Slayt Numarası Yer Tutucusu 3"/>
          <p:cNvSpPr txBox="1">
            <a:spLocks/>
          </p:cNvSpPr>
          <p:nvPr/>
        </p:nvSpPr>
        <p:spPr>
          <a:xfrm>
            <a:off x="4273550" y="6562725"/>
            <a:ext cx="396000" cy="295275"/>
          </a:xfrm>
          <a:prstGeom prst="rect">
            <a:avLst/>
          </a:prstGeom>
        </p:spPr>
        <p:txBody>
          <a:bodyPr/>
          <a:lstStyle/>
          <a:p>
            <a:pPr>
              <a:defRPr/>
            </a:pPr>
            <a:fld id="{FC1B229A-ACC0-4A14-B9EB-B677B095F5F7}" type="slidenum">
              <a:rPr lang="tr-TR" sz="900" smtClean="0">
                <a:solidFill>
                  <a:srgbClr val="000000"/>
                </a:solidFill>
              </a:rPr>
              <a:pPr>
                <a:defRPr/>
              </a:pPr>
              <a:t>23</a:t>
            </a:fld>
            <a:endParaRPr lang="tr-TR" sz="900" dirty="0">
              <a:solidFill>
                <a:srgbClr val="000000"/>
              </a:solidFill>
            </a:endParaRPr>
          </a:p>
        </p:txBody>
      </p:sp>
      <p:sp>
        <p:nvSpPr>
          <p:cNvPr id="13" name="Rectangle 10"/>
          <p:cNvSpPr>
            <a:spLocks noChangeArrowheads="1"/>
          </p:cNvSpPr>
          <p:nvPr/>
        </p:nvSpPr>
        <p:spPr bwMode="auto">
          <a:xfrm>
            <a:off x="977789" y="1187460"/>
            <a:ext cx="7128792" cy="369332"/>
          </a:xfrm>
          <a:prstGeom prst="rect">
            <a:avLst/>
          </a:prstGeom>
          <a:noFill/>
          <a:ln w="9525">
            <a:noFill/>
            <a:miter lim="800000"/>
            <a:headEnd/>
            <a:tailEnd/>
          </a:ln>
        </p:spPr>
        <p:txBody>
          <a:bodyPr wrap="square">
            <a:spAutoFit/>
          </a:bodyPr>
          <a:lstStyle/>
          <a:p>
            <a:pPr algn="ctr">
              <a:spcBef>
                <a:spcPct val="50000"/>
              </a:spcBef>
            </a:pPr>
            <a:r>
              <a:rPr lang="tr-TR" b="1">
                <a:solidFill>
                  <a:srgbClr val="000000"/>
                </a:solidFill>
              </a:rPr>
              <a:t>Alışveriş Merkezlerine </a:t>
            </a:r>
            <a:r>
              <a:rPr lang="tr-TR" b="1">
                <a:solidFill>
                  <a:srgbClr val="000000"/>
                </a:solidFill>
                <a:cs typeface="Arial" charset="0"/>
              </a:rPr>
              <a:t>Birlikte Gidilen Kişiler</a:t>
            </a:r>
            <a:endParaRPr lang="tr-TR" b="1" dirty="0">
              <a:solidFill>
                <a:srgbClr val="000000"/>
              </a:solidFill>
              <a:cs typeface="Arial" charset="0"/>
            </a:endParaRPr>
          </a:p>
        </p:txBody>
      </p:sp>
      <p:sp>
        <p:nvSpPr>
          <p:cNvPr id="16" name="Metin kutusu 15"/>
          <p:cNvSpPr txBox="1"/>
          <p:nvPr/>
        </p:nvSpPr>
        <p:spPr>
          <a:xfrm>
            <a:off x="3961191" y="6257275"/>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19" name="Yuvarlatılmış Dikdörtgen 1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0" name="Yuvarlatılmış Dikdörtgen 19"/>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9" name="9 Metin kutusu"/>
          <p:cNvSpPr txBox="1"/>
          <p:nvPr/>
        </p:nvSpPr>
        <p:spPr>
          <a:xfrm>
            <a:off x="5012493" y="6222504"/>
            <a:ext cx="1296599" cy="230832"/>
          </a:xfrm>
          <a:prstGeom prst="rect">
            <a:avLst/>
          </a:prstGeom>
          <a:noFill/>
        </p:spPr>
        <p:txBody>
          <a:bodyPr wrap="square">
            <a:spAutoFit/>
          </a:bodyPr>
          <a:lstStyle/>
          <a:p>
            <a:pPr algn="r">
              <a:defRPr/>
            </a:pPr>
            <a:r>
              <a:rPr lang="tr-TR" sz="900" dirty="0">
                <a:solidFill>
                  <a:srgbClr val="000000"/>
                </a:solidFill>
              </a:rPr>
              <a:t>Çoklu yanıt</a:t>
            </a:r>
          </a:p>
        </p:txBody>
      </p:sp>
      <p:sp>
        <p:nvSpPr>
          <p:cNvPr id="11"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a:solidFill>
                  <a:srgbClr val="C00000"/>
                </a:solidFill>
              </a:rPr>
              <a:t>Alışveriş Davranışları </a:t>
            </a:r>
            <a:endParaRPr lang="tr-TR" b="0" kern="0" dirty="0">
              <a:solidFill>
                <a:srgbClr val="C00000"/>
              </a:solidFill>
            </a:endParaRPr>
          </a:p>
        </p:txBody>
      </p:sp>
    </p:spTree>
    <p:extLst>
      <p:ext uri="{BB962C8B-B14F-4D97-AF65-F5344CB8AC3E}">
        <p14:creationId xmlns:p14="http://schemas.microsoft.com/office/powerpoint/2010/main" val="283150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33638"/>
            <a:ext cx="6863481" cy="2024062"/>
          </a:xfrm>
        </p:spPr>
        <p:txBody>
          <a:bodyPr/>
          <a:lstStyle/>
          <a:p>
            <a:pPr eaLnBrk="1" hangingPunct="1">
              <a:tabLst>
                <a:tab pos="627063" algn="l"/>
              </a:tabLst>
            </a:pPr>
            <a:r>
              <a:rPr lang="tr-TR" dirty="0">
                <a:solidFill>
                  <a:srgbClr val="FF0000"/>
                </a:solidFill>
              </a:rPr>
              <a:t>Kim Bunlar? | </a:t>
            </a:r>
            <a:r>
              <a:rPr lang="tr-TR" dirty="0" err="1">
                <a:solidFill>
                  <a:srgbClr val="FF0000"/>
                </a:solidFill>
              </a:rPr>
              <a:t>Segmentasyon</a:t>
            </a:r>
            <a:r>
              <a:rPr lang="tr-TR" dirty="0">
                <a:solidFill>
                  <a:srgbClr val="FF0000"/>
                </a:solidFill>
              </a:rPr>
              <a:t> </a:t>
            </a:r>
            <a:endParaRPr lang="tr-TR" b="0" dirty="0">
              <a:solidFill>
                <a:srgbClr val="FF0000"/>
              </a:solidFill>
            </a:endParaRPr>
          </a:p>
        </p:txBody>
      </p:sp>
    </p:spTree>
    <p:extLst>
      <p:ext uri="{BB962C8B-B14F-4D97-AF65-F5344CB8AC3E}">
        <p14:creationId xmlns:p14="http://schemas.microsoft.com/office/powerpoint/2010/main" val="1906443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solidFill>
                  <a:srgbClr val="C00000"/>
                </a:solidFill>
              </a:rPr>
              <a:t>Müşteri Segmentasyonu</a:t>
            </a:r>
          </a:p>
        </p:txBody>
      </p:sp>
      <p:sp>
        <p:nvSpPr>
          <p:cNvPr id="12" name="Rectangle 3"/>
          <p:cNvSpPr txBox="1">
            <a:spLocks noChangeArrowheads="1"/>
          </p:cNvSpPr>
          <p:nvPr/>
        </p:nvSpPr>
        <p:spPr bwMode="auto">
          <a:xfrm>
            <a:off x="228600" y="1245958"/>
            <a:ext cx="5855568"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180975" indent="-180975" algn="l" rtl="0" eaLnBrk="0" fontAlgn="base" hangingPunct="0">
              <a:spcBef>
                <a:spcPct val="20000"/>
              </a:spcBef>
              <a:spcAft>
                <a:spcPct val="0"/>
              </a:spcAft>
              <a:buChar char="•"/>
              <a:defRPr sz="3200" b="1">
                <a:solidFill>
                  <a:schemeClr val="tx1"/>
                </a:solidFill>
                <a:latin typeface="+mn-lt"/>
                <a:ea typeface="+mn-ea"/>
                <a:cs typeface="+mn-cs"/>
              </a:defRPr>
            </a:lvl1pPr>
            <a:lvl2pPr marL="541338" indent="-180975" algn="l" rtl="0" eaLnBrk="0" fontAlgn="base" hangingPunct="0">
              <a:spcBef>
                <a:spcPct val="20000"/>
              </a:spcBef>
              <a:spcAft>
                <a:spcPct val="0"/>
              </a:spcAft>
              <a:buChar char="•"/>
              <a:defRPr sz="2800">
                <a:solidFill>
                  <a:schemeClr val="tx1"/>
                </a:solidFill>
                <a:latin typeface="+mn-lt"/>
              </a:defRPr>
            </a:lvl2pPr>
            <a:lvl3pPr marL="900113" indent="-179388" algn="l" rtl="0" eaLnBrk="0" fontAlgn="base" hangingPunct="0">
              <a:spcBef>
                <a:spcPct val="20000"/>
              </a:spcBef>
              <a:spcAft>
                <a:spcPct val="0"/>
              </a:spcAft>
              <a:buChar char="•"/>
              <a:defRPr sz="2400">
                <a:solidFill>
                  <a:schemeClr val="tx1"/>
                </a:solidFill>
                <a:latin typeface="+mn-lt"/>
              </a:defRPr>
            </a:lvl3pPr>
            <a:lvl4pPr marL="1250950" indent="-171450" algn="l" rtl="0" eaLnBrk="0" fontAlgn="base" hangingPunct="0">
              <a:spcBef>
                <a:spcPct val="20000"/>
              </a:spcBef>
              <a:spcAft>
                <a:spcPct val="0"/>
              </a:spcAft>
              <a:buChar char="•"/>
              <a:defRPr sz="2000">
                <a:solidFill>
                  <a:schemeClr val="tx1"/>
                </a:solidFill>
                <a:latin typeface="+mn-lt"/>
              </a:defRPr>
            </a:lvl4pPr>
            <a:lvl5pPr marL="1612900" indent="-180975" algn="l" rtl="0" eaLnBrk="0" fontAlgn="base" hangingPunct="0">
              <a:spcBef>
                <a:spcPct val="20000"/>
              </a:spcBef>
              <a:spcAft>
                <a:spcPct val="0"/>
              </a:spcAft>
              <a:buChar char="•"/>
              <a:defRPr sz="2000">
                <a:solidFill>
                  <a:schemeClr val="tx1"/>
                </a:solidFill>
                <a:latin typeface="+mn-lt"/>
              </a:defRPr>
            </a:lvl5pPr>
            <a:lvl6pPr marL="2070100" indent="-180975" algn="l" rtl="0" fontAlgn="base">
              <a:spcBef>
                <a:spcPct val="20000"/>
              </a:spcBef>
              <a:spcAft>
                <a:spcPct val="0"/>
              </a:spcAft>
              <a:buChar char="•"/>
              <a:defRPr>
                <a:solidFill>
                  <a:schemeClr val="tx1"/>
                </a:solidFill>
                <a:latin typeface="+mn-lt"/>
              </a:defRPr>
            </a:lvl6pPr>
            <a:lvl7pPr marL="2527300" indent="-180975" algn="l" rtl="0" fontAlgn="base">
              <a:spcBef>
                <a:spcPct val="20000"/>
              </a:spcBef>
              <a:spcAft>
                <a:spcPct val="0"/>
              </a:spcAft>
              <a:buChar char="•"/>
              <a:defRPr>
                <a:solidFill>
                  <a:schemeClr val="tx1"/>
                </a:solidFill>
                <a:latin typeface="+mn-lt"/>
              </a:defRPr>
            </a:lvl7pPr>
            <a:lvl8pPr marL="2984500" indent="-180975" algn="l" rtl="0" fontAlgn="base">
              <a:spcBef>
                <a:spcPct val="20000"/>
              </a:spcBef>
              <a:spcAft>
                <a:spcPct val="0"/>
              </a:spcAft>
              <a:buChar char="•"/>
              <a:defRPr>
                <a:solidFill>
                  <a:schemeClr val="tx1"/>
                </a:solidFill>
                <a:latin typeface="+mn-lt"/>
              </a:defRPr>
            </a:lvl8pPr>
            <a:lvl9pPr marL="3441700" indent="-180975" algn="l" rtl="0" fontAlgn="base">
              <a:spcBef>
                <a:spcPct val="20000"/>
              </a:spcBef>
              <a:spcAft>
                <a:spcPct val="0"/>
              </a:spcAft>
              <a:buChar char="•"/>
              <a:defRPr>
                <a:solidFill>
                  <a:schemeClr val="tx1"/>
                </a:solidFill>
                <a:latin typeface="+mn-lt"/>
              </a:defRPr>
            </a:lvl9pPr>
          </a:lstStyle>
          <a:p>
            <a:pPr marL="0" indent="0">
              <a:defRPr/>
            </a:pPr>
            <a:r>
              <a:rPr lang="tr-TR" sz="1600" b="0" kern="0" dirty="0">
                <a:solidFill>
                  <a:srgbClr val="000000"/>
                </a:solidFill>
              </a:rPr>
              <a:t> Rekabetin hızla arttığı pazarlarda daha fazla satın alma yolları ve daha fazla mesaj araçları mevcuttur.</a:t>
            </a:r>
          </a:p>
          <a:p>
            <a:pPr marL="823913" lvl="1">
              <a:defRPr/>
            </a:pPr>
            <a:r>
              <a:rPr lang="tr-TR" sz="1600" kern="0" dirty="0">
                <a:solidFill>
                  <a:srgbClr val="000000"/>
                </a:solidFill>
              </a:rPr>
              <a:t>Üretim ve tüketimde yer alan tüm mal üreten ve hizmet sunan firmalarda olduğu gibi sektörün tüketicileri de homojen bir yapı sergilememektedir.</a:t>
            </a:r>
          </a:p>
          <a:p>
            <a:pPr marL="823913" lvl="1">
              <a:defRPr/>
            </a:pPr>
            <a:r>
              <a:rPr lang="tr-TR" sz="1600" kern="0" dirty="0">
                <a:solidFill>
                  <a:srgbClr val="000000"/>
                </a:solidFill>
              </a:rPr>
              <a:t>Hedef tüketici (müşteri) kitlesi olarak adlandırılan kitle, kendi içerisinde farklı homojen grupların bir araya gelerek heterojen bir yapı sergilemesi ile oluşmaktadır.</a:t>
            </a:r>
          </a:p>
          <a:p>
            <a:pPr marL="823913" lvl="1">
              <a:defRPr/>
            </a:pPr>
            <a:r>
              <a:rPr lang="tr-TR" sz="1600" kern="0" dirty="0">
                <a:solidFill>
                  <a:srgbClr val="000000"/>
                </a:solidFill>
              </a:rPr>
              <a:t>Pazarın içerisinde benzer ihtiyaçlara, satın alma eğilimleri ve davranışlarına, üretim şekline ve türüne sahip her bir kitle o pazar için segmente edilmiş kitleyi oluşturmaktadır.</a:t>
            </a:r>
          </a:p>
          <a:p>
            <a:pPr marL="823913" lvl="1">
              <a:defRPr/>
            </a:pPr>
            <a:r>
              <a:rPr lang="tr-TR" sz="1600" kern="0" dirty="0">
                <a:solidFill>
                  <a:srgbClr val="000000"/>
                </a:solidFill>
              </a:rPr>
              <a:t>Firmaların üretim ve satış stratejilerini segment bazında belirlemeleri ve her segmentin firmaya kattığı değer oranında gündeme alınması başarının kaçınılmaz yoludur.</a:t>
            </a:r>
          </a:p>
        </p:txBody>
      </p:sp>
      <p:sp>
        <p:nvSpPr>
          <p:cNvPr id="13" name="Text Box 4"/>
          <p:cNvSpPr txBox="1">
            <a:spLocks noChangeArrowheads="1"/>
          </p:cNvSpPr>
          <p:nvPr/>
        </p:nvSpPr>
        <p:spPr bwMode="auto">
          <a:xfrm>
            <a:off x="5796136" y="1264620"/>
            <a:ext cx="2890838" cy="4832092"/>
          </a:xfrm>
          <a:prstGeom prst="rect">
            <a:avLst/>
          </a:prstGeom>
          <a:noFill/>
          <a:ln w="9525">
            <a:noFill/>
            <a:miter lim="800000"/>
            <a:headEnd/>
            <a:tailEnd/>
          </a:ln>
        </p:spPr>
        <p:txBody>
          <a:bodyPr>
            <a:spAutoFit/>
          </a:bodyPr>
          <a:lstStyle/>
          <a:p>
            <a:pPr algn="r">
              <a:lnSpc>
                <a:spcPct val="110000"/>
              </a:lnSpc>
            </a:pPr>
            <a:r>
              <a:rPr lang="tr-TR" sz="2000" b="1" dirty="0">
                <a:solidFill>
                  <a:srgbClr val="A50021"/>
                </a:solidFill>
                <a:latin typeface="Times New Roman" pitchFamily="18" charset="0"/>
              </a:rPr>
              <a:t>Etkili Segmentasyon</a:t>
            </a:r>
          </a:p>
          <a:p>
            <a:pPr algn="r">
              <a:lnSpc>
                <a:spcPct val="110000"/>
              </a:lnSpc>
            </a:pPr>
            <a:endParaRPr lang="tr-TR" sz="2000" b="1" dirty="0">
              <a:solidFill>
                <a:srgbClr val="A50021"/>
              </a:solidFill>
              <a:latin typeface="Times New Roman" pitchFamily="18" charset="0"/>
            </a:endParaRPr>
          </a:p>
          <a:p>
            <a:pPr algn="r">
              <a:lnSpc>
                <a:spcPct val="110000"/>
              </a:lnSpc>
            </a:pPr>
            <a:r>
              <a:rPr lang="tr-TR" sz="2000" b="1" dirty="0">
                <a:solidFill>
                  <a:srgbClr val="A50021"/>
                </a:solidFill>
                <a:latin typeface="Times New Roman" pitchFamily="18" charset="0"/>
              </a:rPr>
              <a:t>Ölçülebilir</a:t>
            </a:r>
            <a:br>
              <a:rPr lang="tr-TR" sz="2000" b="1" dirty="0">
                <a:solidFill>
                  <a:srgbClr val="A50021"/>
                </a:solidFill>
                <a:latin typeface="Times New Roman" pitchFamily="18" charset="0"/>
              </a:rPr>
            </a:br>
            <a:r>
              <a:rPr lang="tr-TR" sz="2000" i="1" dirty="0">
                <a:solidFill>
                  <a:srgbClr val="A50021"/>
                </a:solidFill>
                <a:latin typeface="Times New Roman" pitchFamily="18" charset="0"/>
              </a:rPr>
              <a:t>Measurable</a:t>
            </a:r>
          </a:p>
          <a:p>
            <a:pPr algn="r">
              <a:lnSpc>
                <a:spcPct val="110000"/>
              </a:lnSpc>
            </a:pPr>
            <a:r>
              <a:rPr lang="tr-TR" sz="2000" b="1" dirty="0">
                <a:solidFill>
                  <a:srgbClr val="A50021"/>
                </a:solidFill>
                <a:latin typeface="Times New Roman" pitchFamily="18" charset="0"/>
              </a:rPr>
              <a:t>Değerli</a:t>
            </a:r>
            <a:br>
              <a:rPr lang="tr-TR" sz="2000" b="1" dirty="0">
                <a:solidFill>
                  <a:srgbClr val="A50021"/>
                </a:solidFill>
                <a:latin typeface="Times New Roman" pitchFamily="18" charset="0"/>
              </a:rPr>
            </a:br>
            <a:r>
              <a:rPr lang="tr-TR" sz="2000" i="1" dirty="0">
                <a:solidFill>
                  <a:srgbClr val="A50021"/>
                </a:solidFill>
                <a:latin typeface="Times New Roman" pitchFamily="18" charset="0"/>
              </a:rPr>
              <a:t>Substantial</a:t>
            </a:r>
          </a:p>
          <a:p>
            <a:pPr algn="r">
              <a:lnSpc>
                <a:spcPct val="110000"/>
              </a:lnSpc>
            </a:pPr>
            <a:r>
              <a:rPr lang="tr-TR" sz="2000" b="1" dirty="0">
                <a:solidFill>
                  <a:srgbClr val="A50021"/>
                </a:solidFill>
                <a:latin typeface="Times New Roman" pitchFamily="18" charset="0"/>
              </a:rPr>
              <a:t>Ulaşılabilir</a:t>
            </a:r>
            <a:br>
              <a:rPr lang="tr-TR" sz="2000" b="1" dirty="0">
                <a:solidFill>
                  <a:srgbClr val="A50021"/>
                </a:solidFill>
                <a:latin typeface="Times New Roman" pitchFamily="18" charset="0"/>
              </a:rPr>
            </a:br>
            <a:r>
              <a:rPr lang="tr-TR" sz="2000" i="1" dirty="0">
                <a:solidFill>
                  <a:srgbClr val="A50021"/>
                </a:solidFill>
                <a:latin typeface="Times New Roman" pitchFamily="18" charset="0"/>
              </a:rPr>
              <a:t>Accessible</a:t>
            </a:r>
          </a:p>
          <a:p>
            <a:pPr algn="r">
              <a:lnSpc>
                <a:spcPct val="110000"/>
              </a:lnSpc>
            </a:pPr>
            <a:r>
              <a:rPr lang="tr-TR" sz="2000" b="1" dirty="0">
                <a:solidFill>
                  <a:srgbClr val="A50021"/>
                </a:solidFill>
                <a:latin typeface="Times New Roman" pitchFamily="18" charset="0"/>
              </a:rPr>
              <a:t>Ayırt Edilebilir</a:t>
            </a:r>
            <a:br>
              <a:rPr lang="tr-TR" sz="2000" b="1" dirty="0">
                <a:solidFill>
                  <a:srgbClr val="A50021"/>
                </a:solidFill>
                <a:latin typeface="Times New Roman" pitchFamily="18" charset="0"/>
              </a:rPr>
            </a:br>
            <a:r>
              <a:rPr lang="tr-TR" sz="2000" i="1" dirty="0">
                <a:solidFill>
                  <a:srgbClr val="A50021"/>
                </a:solidFill>
                <a:latin typeface="Times New Roman" pitchFamily="18" charset="0"/>
              </a:rPr>
              <a:t>Differentiable</a:t>
            </a:r>
          </a:p>
          <a:p>
            <a:pPr algn="r">
              <a:lnSpc>
                <a:spcPct val="110000"/>
              </a:lnSpc>
            </a:pPr>
            <a:r>
              <a:rPr lang="tr-TR" sz="2000" b="1" dirty="0">
                <a:solidFill>
                  <a:srgbClr val="A50021"/>
                </a:solidFill>
                <a:latin typeface="Times New Roman" pitchFamily="18" charset="0"/>
              </a:rPr>
              <a:t>Hayata Geçirilebilir</a:t>
            </a:r>
            <a:br>
              <a:rPr lang="tr-TR" sz="2000" b="1" dirty="0">
                <a:solidFill>
                  <a:srgbClr val="A50021"/>
                </a:solidFill>
                <a:latin typeface="Times New Roman" pitchFamily="18" charset="0"/>
              </a:rPr>
            </a:br>
            <a:r>
              <a:rPr lang="tr-TR" sz="2000" i="1" dirty="0">
                <a:solidFill>
                  <a:srgbClr val="A50021"/>
                </a:solidFill>
                <a:latin typeface="Times New Roman" pitchFamily="18" charset="0"/>
              </a:rPr>
              <a:t>Actionable</a:t>
            </a:r>
          </a:p>
          <a:p>
            <a:pPr algn="r">
              <a:lnSpc>
                <a:spcPct val="110000"/>
              </a:lnSpc>
            </a:pPr>
            <a:endParaRPr lang="tr-TR" sz="2000" i="1" dirty="0">
              <a:solidFill>
                <a:srgbClr val="A50021"/>
              </a:solidFill>
              <a:latin typeface="Times New Roman" pitchFamily="18" charset="0"/>
            </a:endParaRPr>
          </a:p>
          <a:p>
            <a:pPr algn="r">
              <a:lnSpc>
                <a:spcPct val="110000"/>
              </a:lnSpc>
            </a:pPr>
            <a:r>
              <a:rPr lang="tr-TR" sz="2000" b="1" dirty="0">
                <a:solidFill>
                  <a:srgbClr val="A50021"/>
                </a:solidFill>
                <a:latin typeface="Times New Roman" pitchFamily="18" charset="0"/>
              </a:rPr>
              <a:t>olmalıdır</a:t>
            </a:r>
          </a:p>
        </p:txBody>
      </p:sp>
      <p:sp>
        <p:nvSpPr>
          <p:cNvPr id="8" name="Yuvarlatılmış Dikdörtgen 7"/>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25</a:t>
            </a:fld>
            <a:endParaRPr lang="tr-TR" dirty="0">
              <a:solidFill>
                <a:srgbClr val="000000"/>
              </a:solidFill>
            </a:endParaRPr>
          </a:p>
        </p:txBody>
      </p:sp>
    </p:spTree>
    <p:extLst>
      <p:ext uri="{BB962C8B-B14F-4D97-AF65-F5344CB8AC3E}">
        <p14:creationId xmlns:p14="http://schemas.microsoft.com/office/powerpoint/2010/main" val="4230479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solidFill>
                  <a:srgbClr val="C00000"/>
                </a:solidFill>
              </a:rPr>
              <a:t>Müşteri Segmentasyonu</a:t>
            </a:r>
          </a:p>
        </p:txBody>
      </p:sp>
      <p:sp>
        <p:nvSpPr>
          <p:cNvPr id="4" name="Text Box 3"/>
          <p:cNvSpPr txBox="1">
            <a:spLocks noChangeArrowheads="1"/>
          </p:cNvSpPr>
          <p:nvPr/>
        </p:nvSpPr>
        <p:spPr bwMode="auto">
          <a:xfrm>
            <a:off x="467544" y="1484784"/>
            <a:ext cx="5400675" cy="3724096"/>
          </a:xfrm>
          <a:prstGeom prst="rect">
            <a:avLst/>
          </a:prstGeom>
          <a:noFill/>
          <a:ln w="9525">
            <a:noFill/>
            <a:miter lim="800000"/>
            <a:headEnd/>
            <a:tailEnd/>
          </a:ln>
          <a:effectLst/>
        </p:spPr>
        <p:txBody>
          <a:bodyPr>
            <a:spAutoFit/>
          </a:bodyPr>
          <a:lstStyle/>
          <a:p>
            <a:pPr>
              <a:lnSpc>
                <a:spcPct val="125000"/>
              </a:lnSpc>
              <a:spcBef>
                <a:spcPct val="50000"/>
              </a:spcBef>
              <a:defRPr/>
            </a:pPr>
            <a:r>
              <a:rPr lang="tr-TR" sz="1600" dirty="0">
                <a:solidFill>
                  <a:srgbClr val="000000"/>
                </a:solidFill>
              </a:rPr>
              <a:t>Mağaza müşterileri segmentasyon analizi ile fiyat ve zaman boyutlarında dört gruba ayrılmaktadır.</a:t>
            </a:r>
          </a:p>
          <a:p>
            <a:pPr>
              <a:lnSpc>
                <a:spcPct val="125000"/>
              </a:lnSpc>
              <a:spcBef>
                <a:spcPct val="50000"/>
              </a:spcBef>
              <a:buFontTx/>
              <a:buChar char="•"/>
              <a:defRPr/>
            </a:pPr>
            <a:r>
              <a:rPr lang="tr-TR" sz="1600" dirty="0">
                <a:solidFill>
                  <a:srgbClr val="000000"/>
                </a:solidFill>
              </a:rPr>
              <a:t> Fiyat boyutu:</a:t>
            </a:r>
          </a:p>
          <a:p>
            <a:pPr lvl="1">
              <a:lnSpc>
                <a:spcPct val="125000"/>
              </a:lnSpc>
              <a:spcBef>
                <a:spcPct val="50000"/>
              </a:spcBef>
              <a:buFontTx/>
              <a:buChar char="•"/>
              <a:defRPr/>
            </a:pPr>
            <a:r>
              <a:rPr lang="tr-TR" sz="1600" dirty="0">
                <a:solidFill>
                  <a:srgbClr val="000000"/>
                </a:solidFill>
              </a:rPr>
              <a:t> “Fiyata değer bulanlar”</a:t>
            </a:r>
          </a:p>
          <a:p>
            <a:pPr lvl="1">
              <a:lnSpc>
                <a:spcPct val="125000"/>
              </a:lnSpc>
              <a:spcBef>
                <a:spcPct val="50000"/>
              </a:spcBef>
              <a:buFontTx/>
              <a:buChar char="•"/>
              <a:defRPr/>
            </a:pPr>
            <a:r>
              <a:rPr lang="tr-TR" sz="1600" dirty="0">
                <a:solidFill>
                  <a:srgbClr val="000000"/>
                </a:solidFill>
              </a:rPr>
              <a:t> “Fiyata duyarlılar”</a:t>
            </a:r>
          </a:p>
          <a:p>
            <a:pPr lvl="1">
              <a:lnSpc>
                <a:spcPct val="125000"/>
              </a:lnSpc>
              <a:spcBef>
                <a:spcPct val="50000"/>
              </a:spcBef>
              <a:defRPr/>
            </a:pPr>
            <a:endParaRPr lang="tr-TR" sz="1600" dirty="0">
              <a:solidFill>
                <a:srgbClr val="000000"/>
              </a:solidFill>
            </a:endParaRPr>
          </a:p>
          <a:p>
            <a:pPr>
              <a:lnSpc>
                <a:spcPct val="125000"/>
              </a:lnSpc>
              <a:spcBef>
                <a:spcPct val="50000"/>
              </a:spcBef>
              <a:buFontTx/>
              <a:buChar char="•"/>
              <a:defRPr/>
            </a:pPr>
            <a:r>
              <a:rPr lang="tr-TR" sz="1600" dirty="0">
                <a:solidFill>
                  <a:srgbClr val="000000"/>
                </a:solidFill>
              </a:rPr>
              <a:t> Zaman boyutu:</a:t>
            </a:r>
          </a:p>
          <a:p>
            <a:pPr lvl="1">
              <a:lnSpc>
                <a:spcPct val="125000"/>
              </a:lnSpc>
              <a:spcBef>
                <a:spcPct val="50000"/>
              </a:spcBef>
              <a:buFontTx/>
              <a:buChar char="•"/>
              <a:defRPr/>
            </a:pPr>
            <a:r>
              <a:rPr lang="tr-TR" sz="1600" dirty="0">
                <a:solidFill>
                  <a:srgbClr val="000000"/>
                </a:solidFill>
              </a:rPr>
              <a:t> “Zaman geçirenler” </a:t>
            </a:r>
          </a:p>
          <a:p>
            <a:pPr lvl="1">
              <a:lnSpc>
                <a:spcPct val="125000"/>
              </a:lnSpc>
              <a:spcBef>
                <a:spcPct val="50000"/>
              </a:spcBef>
              <a:buFontTx/>
              <a:buChar char="•"/>
              <a:defRPr/>
            </a:pPr>
            <a:r>
              <a:rPr lang="tr-TR" sz="1600" dirty="0">
                <a:solidFill>
                  <a:srgbClr val="000000"/>
                </a:solidFill>
              </a:rPr>
              <a:t> “Zaman kazananlar”</a:t>
            </a:r>
          </a:p>
        </p:txBody>
      </p:sp>
      <p:pic>
        <p:nvPicPr>
          <p:cNvPr id="5" name="Picture 4" descr="tl"/>
          <p:cNvPicPr>
            <a:picLocks noChangeAspect="1" noChangeArrowheads="1"/>
          </p:cNvPicPr>
          <p:nvPr/>
        </p:nvPicPr>
        <p:blipFill>
          <a:blip r:embed="rId2" cstate="print"/>
          <a:srcRect/>
          <a:stretch>
            <a:fillRect/>
          </a:stretch>
        </p:blipFill>
        <p:spPr bwMode="auto">
          <a:xfrm>
            <a:off x="6228184" y="1418052"/>
            <a:ext cx="2447925" cy="1833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Yuvarlatılmış Dikdörtgen 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1" name="Yuvarlatılmış Dikdörtgen 10"/>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pic>
        <p:nvPicPr>
          <p:cNvPr id="12" name="Picture 5" descr="saat"/>
          <p:cNvPicPr>
            <a:picLocks noChangeAspect="1" noChangeArrowheads="1"/>
          </p:cNvPicPr>
          <p:nvPr/>
        </p:nvPicPr>
        <p:blipFill>
          <a:blip r:embed="rId3" cstate="print"/>
          <a:srcRect/>
          <a:stretch>
            <a:fillRect/>
          </a:stretch>
        </p:blipFill>
        <p:spPr bwMode="auto">
          <a:xfrm>
            <a:off x="6228183" y="3470788"/>
            <a:ext cx="2447925" cy="1833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26</a:t>
            </a:fld>
            <a:endParaRPr lang="tr-TR" dirty="0">
              <a:solidFill>
                <a:srgbClr val="000000"/>
              </a:solidFill>
            </a:endParaRPr>
          </a:p>
        </p:txBody>
      </p:sp>
    </p:spTree>
    <p:extLst>
      <p:ext uri="{BB962C8B-B14F-4D97-AF65-F5344CB8AC3E}">
        <p14:creationId xmlns:p14="http://schemas.microsoft.com/office/powerpoint/2010/main" val="167683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solidFill>
                  <a:srgbClr val="C00000"/>
                </a:solidFill>
              </a:rPr>
              <a:t>Müşteri Segmentasyonu</a:t>
            </a:r>
          </a:p>
        </p:txBody>
      </p:sp>
      <p:sp>
        <p:nvSpPr>
          <p:cNvPr id="5" name="Text Box 3"/>
          <p:cNvSpPr txBox="1">
            <a:spLocks noChangeArrowheads="1"/>
          </p:cNvSpPr>
          <p:nvPr/>
        </p:nvSpPr>
        <p:spPr bwMode="auto">
          <a:xfrm>
            <a:off x="228600" y="1202004"/>
            <a:ext cx="8686800" cy="5047536"/>
          </a:xfrm>
          <a:prstGeom prst="rect">
            <a:avLst/>
          </a:prstGeom>
          <a:noFill/>
          <a:ln w="9525">
            <a:noFill/>
            <a:miter lim="800000"/>
            <a:headEnd/>
            <a:tailEnd/>
          </a:ln>
        </p:spPr>
        <p:txBody>
          <a:bodyPr wrap="square" anchor="ctr">
            <a:spAutoFit/>
          </a:bodyPr>
          <a:lstStyle/>
          <a:p>
            <a:pPr algn="just">
              <a:spcBef>
                <a:spcPts val="600"/>
              </a:spcBef>
              <a:spcAft>
                <a:spcPts val="600"/>
              </a:spcAft>
            </a:pPr>
            <a:r>
              <a:rPr lang="tr-TR" sz="1600" dirty="0">
                <a:solidFill>
                  <a:srgbClr val="000000"/>
                </a:solidFill>
              </a:rPr>
              <a:t>Müşteri </a:t>
            </a:r>
            <a:r>
              <a:rPr lang="tr-TR" sz="1600" dirty="0" err="1">
                <a:solidFill>
                  <a:srgbClr val="000000"/>
                </a:solidFill>
              </a:rPr>
              <a:t>segmentasyonunda</a:t>
            </a:r>
            <a:r>
              <a:rPr lang="tr-TR" sz="1600" dirty="0">
                <a:solidFill>
                  <a:srgbClr val="000000"/>
                </a:solidFill>
              </a:rPr>
              <a:t>;</a:t>
            </a:r>
          </a:p>
          <a:p>
            <a:pPr lvl="1" algn="just">
              <a:spcBef>
                <a:spcPts val="600"/>
              </a:spcBef>
              <a:spcAft>
                <a:spcPts val="600"/>
              </a:spcAft>
              <a:buSzPct val="150000"/>
              <a:buFont typeface="Arial" pitchFamily="34" charset="0"/>
              <a:buChar char="•"/>
            </a:pPr>
            <a:r>
              <a:rPr lang="tr-TR" sz="1600" b="1" dirty="0">
                <a:solidFill>
                  <a:srgbClr val="000000"/>
                </a:solidFill>
              </a:rPr>
              <a:t> Fiyata duyarlılar;</a:t>
            </a:r>
          </a:p>
          <a:p>
            <a:pPr lvl="2" algn="just">
              <a:spcBef>
                <a:spcPts val="200"/>
              </a:spcBef>
              <a:spcAft>
                <a:spcPts val="200"/>
              </a:spcAft>
              <a:buFontTx/>
              <a:buChar char="•"/>
            </a:pPr>
            <a:r>
              <a:rPr lang="tr-TR" sz="1600" dirty="0">
                <a:solidFill>
                  <a:srgbClr val="000000"/>
                </a:solidFill>
              </a:rPr>
              <a:t> En basit ürünlerin bile </a:t>
            </a:r>
            <a:r>
              <a:rPr lang="tr-TR" sz="1600" u="sng" dirty="0">
                <a:solidFill>
                  <a:srgbClr val="000000"/>
                </a:solidFill>
              </a:rPr>
              <a:t>fiyatını karşılaştırır</a:t>
            </a:r>
            <a:r>
              <a:rPr lang="tr-TR" sz="1600" dirty="0">
                <a:solidFill>
                  <a:srgbClr val="000000"/>
                </a:solidFill>
              </a:rPr>
              <a:t>,</a:t>
            </a:r>
          </a:p>
          <a:p>
            <a:pPr lvl="2" algn="just">
              <a:spcBef>
                <a:spcPts val="200"/>
              </a:spcBef>
              <a:spcAft>
                <a:spcPts val="200"/>
              </a:spcAft>
              <a:buFontTx/>
              <a:buChar char="•"/>
            </a:pPr>
            <a:r>
              <a:rPr lang="tr-TR" sz="1600" dirty="0">
                <a:solidFill>
                  <a:srgbClr val="000000"/>
                </a:solidFill>
              </a:rPr>
              <a:t> Promosyonları takip eder ve alışverişini </a:t>
            </a:r>
            <a:r>
              <a:rPr lang="tr-TR" sz="1600" u="sng" dirty="0">
                <a:solidFill>
                  <a:srgbClr val="000000"/>
                </a:solidFill>
              </a:rPr>
              <a:t>promosyon</a:t>
            </a:r>
            <a:r>
              <a:rPr lang="tr-TR" sz="1600" dirty="0">
                <a:solidFill>
                  <a:srgbClr val="000000"/>
                </a:solidFill>
              </a:rPr>
              <a:t> hangi alışveriş merkezindeyse ona göre yapar,</a:t>
            </a:r>
          </a:p>
          <a:p>
            <a:pPr lvl="2" algn="just">
              <a:spcBef>
                <a:spcPts val="200"/>
              </a:spcBef>
              <a:spcAft>
                <a:spcPts val="200"/>
              </a:spcAft>
              <a:buFontTx/>
              <a:buChar char="•"/>
            </a:pPr>
            <a:r>
              <a:rPr lang="tr-TR" sz="1600" dirty="0">
                <a:solidFill>
                  <a:srgbClr val="000000"/>
                </a:solidFill>
              </a:rPr>
              <a:t> Alışveriş yapmak için uzak olsa bile </a:t>
            </a:r>
            <a:r>
              <a:rPr lang="tr-TR" sz="1600" u="sng" dirty="0">
                <a:solidFill>
                  <a:srgbClr val="000000"/>
                </a:solidFill>
              </a:rPr>
              <a:t>indirim mağazaları</a:t>
            </a:r>
            <a:r>
              <a:rPr lang="tr-TR" sz="1600" dirty="0">
                <a:solidFill>
                  <a:srgbClr val="000000"/>
                </a:solidFill>
              </a:rPr>
              <a:t>nın olduğu alışveriş merkezlerine gider,</a:t>
            </a:r>
          </a:p>
          <a:p>
            <a:pPr lvl="2" algn="just">
              <a:spcBef>
                <a:spcPts val="200"/>
              </a:spcBef>
              <a:spcAft>
                <a:spcPts val="200"/>
              </a:spcAft>
              <a:buFontTx/>
              <a:buChar char="•"/>
            </a:pPr>
            <a:r>
              <a:rPr lang="tr-TR" sz="1600" dirty="0">
                <a:solidFill>
                  <a:srgbClr val="000000"/>
                </a:solidFill>
              </a:rPr>
              <a:t> Bir ürünü daha ucuz fiyatlı alabileceği bir yer varsa </a:t>
            </a:r>
            <a:r>
              <a:rPr lang="tr-TR" sz="1600" u="sng" dirty="0">
                <a:solidFill>
                  <a:srgbClr val="000000"/>
                </a:solidFill>
              </a:rPr>
              <a:t>birkaç alışveriş merkezinden alışveriş yapmak</a:t>
            </a:r>
            <a:r>
              <a:rPr lang="tr-TR" sz="1600" dirty="0">
                <a:solidFill>
                  <a:srgbClr val="000000"/>
                </a:solidFill>
              </a:rPr>
              <a:t>tan kaçınmaz.</a:t>
            </a:r>
          </a:p>
          <a:p>
            <a:pPr lvl="2" algn="just">
              <a:buFontTx/>
              <a:buChar char="•"/>
            </a:pPr>
            <a:endParaRPr lang="tr-TR" sz="1600" dirty="0">
              <a:solidFill>
                <a:srgbClr val="000000"/>
              </a:solidFill>
            </a:endParaRPr>
          </a:p>
          <a:p>
            <a:pPr lvl="1" algn="just">
              <a:spcBef>
                <a:spcPts val="600"/>
              </a:spcBef>
              <a:spcAft>
                <a:spcPts val="600"/>
              </a:spcAft>
              <a:buFontTx/>
              <a:buChar char="•"/>
            </a:pPr>
            <a:r>
              <a:rPr lang="tr-TR" sz="1600" b="1" dirty="0">
                <a:solidFill>
                  <a:srgbClr val="000000"/>
                </a:solidFill>
              </a:rPr>
              <a:t> Fiyata değer bulanlar;</a:t>
            </a:r>
          </a:p>
          <a:p>
            <a:pPr lvl="2" algn="just">
              <a:spcBef>
                <a:spcPts val="200"/>
              </a:spcBef>
              <a:spcAft>
                <a:spcPts val="200"/>
              </a:spcAft>
              <a:buFontTx/>
              <a:buChar char="•"/>
            </a:pPr>
            <a:r>
              <a:rPr lang="tr-TR" sz="1600" dirty="0">
                <a:solidFill>
                  <a:srgbClr val="000000"/>
                </a:solidFill>
              </a:rPr>
              <a:t> Aranılan mağazanın rahatça bulunabileceği </a:t>
            </a:r>
            <a:r>
              <a:rPr lang="tr-TR" sz="1600" u="sng" dirty="0">
                <a:solidFill>
                  <a:srgbClr val="000000"/>
                </a:solidFill>
              </a:rPr>
              <a:t>ferah alışveriş </a:t>
            </a:r>
            <a:r>
              <a:rPr lang="tr-TR" sz="1600" dirty="0">
                <a:solidFill>
                  <a:srgbClr val="000000"/>
                </a:solidFill>
              </a:rPr>
              <a:t>merkezlerini tercih eder,</a:t>
            </a:r>
          </a:p>
          <a:p>
            <a:pPr lvl="2" algn="just">
              <a:spcBef>
                <a:spcPts val="200"/>
              </a:spcBef>
              <a:spcAft>
                <a:spcPts val="200"/>
              </a:spcAft>
              <a:buFontTx/>
              <a:buChar char="•"/>
            </a:pPr>
            <a:r>
              <a:rPr lang="tr-TR" sz="1600" dirty="0">
                <a:solidFill>
                  <a:srgbClr val="000000"/>
                </a:solidFill>
              </a:rPr>
              <a:t> Müşteri memnuniyetine önem veren yerlerden alışveriş yapar,</a:t>
            </a:r>
          </a:p>
          <a:p>
            <a:pPr lvl="2" algn="just">
              <a:spcBef>
                <a:spcPts val="200"/>
              </a:spcBef>
              <a:spcAft>
                <a:spcPts val="200"/>
              </a:spcAft>
              <a:buFontTx/>
              <a:buChar char="•"/>
            </a:pPr>
            <a:r>
              <a:rPr lang="tr-TR" sz="1600" dirty="0">
                <a:solidFill>
                  <a:srgbClr val="000000"/>
                </a:solidFill>
              </a:rPr>
              <a:t> Satın alma aşamasında bir </a:t>
            </a:r>
            <a:r>
              <a:rPr lang="tr-TR" sz="1600" u="sng" dirty="0">
                <a:solidFill>
                  <a:srgbClr val="000000"/>
                </a:solidFill>
              </a:rPr>
              <a:t>ürünü beğenmek </a:t>
            </a:r>
            <a:r>
              <a:rPr lang="tr-TR" sz="1600" dirty="0">
                <a:solidFill>
                  <a:srgbClr val="000000"/>
                </a:solidFill>
              </a:rPr>
              <a:t>fiyatından daha önemlidir,</a:t>
            </a:r>
          </a:p>
          <a:p>
            <a:pPr lvl="2" algn="just">
              <a:spcBef>
                <a:spcPts val="200"/>
              </a:spcBef>
              <a:spcAft>
                <a:spcPts val="200"/>
              </a:spcAft>
              <a:buFontTx/>
              <a:buChar char="•"/>
            </a:pPr>
            <a:r>
              <a:rPr lang="tr-TR" sz="1600" dirty="0">
                <a:solidFill>
                  <a:srgbClr val="000000"/>
                </a:solidFill>
              </a:rPr>
              <a:t> Markalı, </a:t>
            </a:r>
            <a:r>
              <a:rPr lang="tr-TR" sz="1600" u="sng" dirty="0">
                <a:solidFill>
                  <a:srgbClr val="000000"/>
                </a:solidFill>
              </a:rPr>
              <a:t>kaliteli ürünleri alırken harcadığı paraya değer</a:t>
            </a:r>
            <a:r>
              <a:rPr lang="tr-TR" sz="1600" dirty="0">
                <a:solidFill>
                  <a:srgbClr val="000000"/>
                </a:solidFill>
              </a:rPr>
              <a:t> olduğunu düşünür.</a:t>
            </a:r>
          </a:p>
        </p:txBody>
      </p:sp>
      <p:sp>
        <p:nvSpPr>
          <p:cNvPr id="8" name="Yuvarlatılmış Dikdörtgen 7"/>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27</a:t>
            </a:fld>
            <a:endParaRPr lang="tr-TR" dirty="0">
              <a:solidFill>
                <a:srgbClr val="000000"/>
              </a:solidFill>
            </a:endParaRPr>
          </a:p>
        </p:txBody>
      </p:sp>
    </p:spTree>
    <p:extLst>
      <p:ext uri="{BB962C8B-B14F-4D97-AF65-F5344CB8AC3E}">
        <p14:creationId xmlns:p14="http://schemas.microsoft.com/office/powerpoint/2010/main" val="2384507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dirty="0">
                <a:solidFill>
                  <a:srgbClr val="C00000"/>
                </a:solidFill>
              </a:rPr>
              <a:t>Müşteri Segmentasyonu</a:t>
            </a:r>
          </a:p>
        </p:txBody>
      </p:sp>
      <p:sp>
        <p:nvSpPr>
          <p:cNvPr id="5" name="Text Box 3"/>
          <p:cNvSpPr txBox="1">
            <a:spLocks noChangeArrowheads="1"/>
          </p:cNvSpPr>
          <p:nvPr/>
        </p:nvSpPr>
        <p:spPr bwMode="auto">
          <a:xfrm>
            <a:off x="-69850" y="836712"/>
            <a:ext cx="8985250" cy="5278368"/>
          </a:xfrm>
          <a:prstGeom prst="rect">
            <a:avLst/>
          </a:prstGeom>
          <a:noFill/>
          <a:ln w="9525">
            <a:noFill/>
            <a:miter lim="800000"/>
            <a:headEnd/>
            <a:tailEnd/>
          </a:ln>
        </p:spPr>
        <p:txBody>
          <a:bodyPr wrap="square" anchor="ctr">
            <a:spAutoFit/>
          </a:bodyPr>
          <a:lstStyle/>
          <a:p>
            <a:pPr algn="just">
              <a:spcBef>
                <a:spcPts val="600"/>
              </a:spcBef>
              <a:spcAft>
                <a:spcPts val="600"/>
              </a:spcAft>
            </a:pPr>
            <a:endParaRPr lang="tr-TR" sz="1600" dirty="0">
              <a:solidFill>
                <a:srgbClr val="000000"/>
              </a:solidFill>
            </a:endParaRPr>
          </a:p>
          <a:p>
            <a:pPr lvl="1" algn="just">
              <a:spcBef>
                <a:spcPts val="600"/>
              </a:spcBef>
              <a:spcAft>
                <a:spcPts val="600"/>
              </a:spcAft>
              <a:buSzPct val="150000"/>
              <a:buFont typeface="Arial" pitchFamily="34" charset="0"/>
              <a:buChar char="•"/>
            </a:pPr>
            <a:r>
              <a:rPr lang="tr-TR" sz="1600" b="1" dirty="0">
                <a:solidFill>
                  <a:srgbClr val="000000"/>
                </a:solidFill>
              </a:rPr>
              <a:t> Zaman geçirenler;</a:t>
            </a:r>
          </a:p>
          <a:p>
            <a:pPr lvl="2" algn="just">
              <a:spcBef>
                <a:spcPts val="600"/>
              </a:spcBef>
              <a:buFontTx/>
              <a:buChar char="•"/>
            </a:pPr>
            <a:r>
              <a:rPr lang="tr-TR" sz="1600" dirty="0">
                <a:solidFill>
                  <a:srgbClr val="000000"/>
                </a:solidFill>
              </a:rPr>
              <a:t> Yakınları/arkadaşları ile </a:t>
            </a:r>
            <a:r>
              <a:rPr lang="tr-TR" sz="1600" u="sng" dirty="0">
                <a:solidFill>
                  <a:srgbClr val="000000"/>
                </a:solidFill>
              </a:rPr>
              <a:t>hoş vakit geçireceği</a:t>
            </a:r>
            <a:r>
              <a:rPr lang="tr-TR" sz="1600" dirty="0">
                <a:solidFill>
                  <a:srgbClr val="000000"/>
                </a:solidFill>
              </a:rPr>
              <a:t> alanı olan alışveriş merkezlerinden alışveriş yapmayı tercih eder,</a:t>
            </a:r>
          </a:p>
          <a:p>
            <a:pPr lvl="2" algn="just">
              <a:spcBef>
                <a:spcPts val="600"/>
              </a:spcBef>
              <a:buFontTx/>
              <a:buChar char="•"/>
            </a:pPr>
            <a:r>
              <a:rPr lang="tr-TR" sz="1600" dirty="0">
                <a:solidFill>
                  <a:srgbClr val="000000"/>
                </a:solidFill>
              </a:rPr>
              <a:t> Çocukları/ailesi ile </a:t>
            </a:r>
            <a:r>
              <a:rPr lang="tr-TR" sz="1600" u="sng" dirty="0">
                <a:solidFill>
                  <a:srgbClr val="000000"/>
                </a:solidFill>
              </a:rPr>
              <a:t>birlikte alışverişe</a:t>
            </a:r>
            <a:r>
              <a:rPr lang="tr-TR" sz="1600" dirty="0">
                <a:solidFill>
                  <a:srgbClr val="000000"/>
                </a:solidFill>
              </a:rPr>
              <a:t> gitmeyi sever,</a:t>
            </a:r>
          </a:p>
          <a:p>
            <a:pPr lvl="2" algn="just">
              <a:spcBef>
                <a:spcPts val="600"/>
              </a:spcBef>
              <a:buFontTx/>
              <a:buChar char="•"/>
            </a:pPr>
            <a:r>
              <a:rPr lang="tr-TR" sz="1600" dirty="0">
                <a:solidFill>
                  <a:srgbClr val="000000"/>
                </a:solidFill>
              </a:rPr>
              <a:t> Alışveriş yapmak için uzak olsa bile </a:t>
            </a:r>
            <a:r>
              <a:rPr lang="tr-TR" sz="1600" u="sng" dirty="0">
                <a:solidFill>
                  <a:srgbClr val="000000"/>
                </a:solidFill>
              </a:rPr>
              <a:t>sosyalleşebileceği</a:t>
            </a:r>
            <a:r>
              <a:rPr lang="tr-TR" sz="1600" dirty="0">
                <a:solidFill>
                  <a:srgbClr val="000000"/>
                </a:solidFill>
              </a:rPr>
              <a:t> olduğu alışveriş merkezlerine gider,</a:t>
            </a:r>
          </a:p>
          <a:p>
            <a:pPr lvl="2" algn="just">
              <a:spcBef>
                <a:spcPts val="600"/>
              </a:spcBef>
              <a:buFontTx/>
              <a:buChar char="•"/>
            </a:pPr>
            <a:r>
              <a:rPr lang="tr-TR" sz="1600" dirty="0">
                <a:solidFill>
                  <a:srgbClr val="000000"/>
                </a:solidFill>
              </a:rPr>
              <a:t> Alışveriş merkezine gitmek, gezmek için yapılabilecek güzel bir </a:t>
            </a:r>
            <a:r>
              <a:rPr lang="tr-TR" sz="1600" u="sng" dirty="0">
                <a:solidFill>
                  <a:srgbClr val="000000"/>
                </a:solidFill>
              </a:rPr>
              <a:t>aktivitedir</a:t>
            </a:r>
            <a:r>
              <a:rPr lang="tr-TR" sz="1600" dirty="0">
                <a:solidFill>
                  <a:srgbClr val="000000"/>
                </a:solidFill>
              </a:rPr>
              <a:t>.</a:t>
            </a:r>
          </a:p>
          <a:p>
            <a:pPr lvl="2" algn="just">
              <a:buFontTx/>
              <a:buChar char="•"/>
            </a:pPr>
            <a:endParaRPr lang="tr-TR" sz="1600" dirty="0">
              <a:solidFill>
                <a:srgbClr val="000000"/>
              </a:solidFill>
            </a:endParaRPr>
          </a:p>
          <a:p>
            <a:pPr lvl="1" algn="just">
              <a:spcBef>
                <a:spcPts val="600"/>
              </a:spcBef>
              <a:spcAft>
                <a:spcPts val="600"/>
              </a:spcAft>
              <a:buFontTx/>
              <a:buChar char="•"/>
            </a:pPr>
            <a:r>
              <a:rPr lang="tr-TR" sz="1600" b="1" dirty="0">
                <a:solidFill>
                  <a:srgbClr val="000000"/>
                </a:solidFill>
              </a:rPr>
              <a:t> Zaman kazananlar;</a:t>
            </a:r>
          </a:p>
          <a:p>
            <a:pPr lvl="2" algn="just">
              <a:spcBef>
                <a:spcPts val="600"/>
              </a:spcBef>
              <a:buFontTx/>
              <a:buChar char="•"/>
            </a:pPr>
            <a:r>
              <a:rPr lang="tr-TR" sz="1600" dirty="0">
                <a:solidFill>
                  <a:srgbClr val="000000"/>
                </a:solidFill>
              </a:rPr>
              <a:t> Sosyalleşmek için alışveriş merkezlerinde bulunan </a:t>
            </a:r>
            <a:r>
              <a:rPr lang="tr-TR" sz="1600" dirty="0" err="1">
                <a:solidFill>
                  <a:srgbClr val="000000"/>
                </a:solidFill>
              </a:rPr>
              <a:t>cafe</a:t>
            </a:r>
            <a:r>
              <a:rPr lang="tr-TR" sz="1600" dirty="0">
                <a:solidFill>
                  <a:srgbClr val="000000"/>
                </a:solidFill>
              </a:rPr>
              <a:t> ve restoranlar yerine </a:t>
            </a:r>
            <a:r>
              <a:rPr lang="tr-TR" sz="1600" u="sng" dirty="0">
                <a:solidFill>
                  <a:srgbClr val="000000"/>
                </a:solidFill>
              </a:rPr>
              <a:t>caddelerde</a:t>
            </a:r>
            <a:r>
              <a:rPr lang="tr-TR" sz="1600" dirty="0">
                <a:solidFill>
                  <a:srgbClr val="000000"/>
                </a:solidFill>
              </a:rPr>
              <a:t> bulunanlara gider,</a:t>
            </a:r>
          </a:p>
          <a:p>
            <a:pPr lvl="2" algn="just">
              <a:spcBef>
                <a:spcPts val="600"/>
              </a:spcBef>
              <a:buFontTx/>
              <a:buChar char="•"/>
            </a:pPr>
            <a:r>
              <a:rPr lang="tr-TR" sz="1600" dirty="0">
                <a:solidFill>
                  <a:srgbClr val="000000"/>
                </a:solidFill>
              </a:rPr>
              <a:t> Alışveriş merkezlerine ihtiyaçlarının tümünü kısa sürede karşılayıp alışveriş merkezi dışında kendine ve </a:t>
            </a:r>
            <a:r>
              <a:rPr lang="tr-TR" sz="1600" u="sng" dirty="0">
                <a:solidFill>
                  <a:srgbClr val="000000"/>
                </a:solidFill>
              </a:rPr>
              <a:t>sosyal hayatına zaman </a:t>
            </a:r>
            <a:r>
              <a:rPr lang="tr-TR" sz="1600" dirty="0">
                <a:solidFill>
                  <a:srgbClr val="000000"/>
                </a:solidFill>
              </a:rPr>
              <a:t>ayırmak için gider,</a:t>
            </a:r>
          </a:p>
          <a:p>
            <a:pPr lvl="2" algn="just">
              <a:spcBef>
                <a:spcPts val="600"/>
              </a:spcBef>
              <a:buFontTx/>
              <a:buChar char="•"/>
            </a:pPr>
            <a:r>
              <a:rPr lang="tr-TR" sz="1600" dirty="0">
                <a:solidFill>
                  <a:srgbClr val="000000"/>
                </a:solidFill>
              </a:rPr>
              <a:t> </a:t>
            </a:r>
            <a:r>
              <a:rPr lang="tr-TR" sz="1600" u="sng" dirty="0">
                <a:solidFill>
                  <a:srgbClr val="000000"/>
                </a:solidFill>
              </a:rPr>
              <a:t>Sadece alışveriş </a:t>
            </a:r>
            <a:r>
              <a:rPr lang="tr-TR" sz="1600" dirty="0">
                <a:solidFill>
                  <a:srgbClr val="000000"/>
                </a:solidFill>
              </a:rPr>
              <a:t>amaçlı gider, alışveriş sonrası vakit ayırmaz,</a:t>
            </a:r>
          </a:p>
          <a:p>
            <a:pPr lvl="2" algn="just">
              <a:spcBef>
                <a:spcPts val="600"/>
              </a:spcBef>
              <a:buFontTx/>
              <a:buChar char="•"/>
            </a:pPr>
            <a:r>
              <a:rPr lang="tr-TR" sz="1600" dirty="0">
                <a:solidFill>
                  <a:srgbClr val="000000"/>
                </a:solidFill>
              </a:rPr>
              <a:t> Arkadaşlarla/aileyle </a:t>
            </a:r>
            <a:r>
              <a:rPr lang="tr-TR" sz="1600" u="sng" dirty="0">
                <a:solidFill>
                  <a:srgbClr val="000000"/>
                </a:solidFill>
              </a:rPr>
              <a:t>kapalı alanlar dışındaki yerlerde alışveriş yapar </a:t>
            </a:r>
            <a:r>
              <a:rPr lang="tr-TR" sz="1600" dirty="0">
                <a:solidFill>
                  <a:srgbClr val="000000"/>
                </a:solidFill>
              </a:rPr>
              <a:t>sorularına verdikleri cevaplar puanlanarak hesaplanmıştır.</a:t>
            </a:r>
          </a:p>
        </p:txBody>
      </p:sp>
      <p:sp>
        <p:nvSpPr>
          <p:cNvPr id="8" name="Yuvarlatılmış Dikdörtgen 7"/>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28</a:t>
            </a:fld>
            <a:endParaRPr lang="tr-TR" dirty="0">
              <a:solidFill>
                <a:srgbClr val="000000"/>
              </a:solidFill>
            </a:endParaRPr>
          </a:p>
        </p:txBody>
      </p:sp>
    </p:spTree>
    <p:extLst>
      <p:ext uri="{BB962C8B-B14F-4D97-AF65-F5344CB8AC3E}">
        <p14:creationId xmlns:p14="http://schemas.microsoft.com/office/powerpoint/2010/main" val="3709607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251520" y="1171403"/>
            <a:ext cx="8640961" cy="5149887"/>
            <a:chOff x="251520" y="1268760"/>
            <a:chExt cx="8640961" cy="4968552"/>
          </a:xfrm>
        </p:grpSpPr>
        <p:graphicFrame>
          <p:nvGraphicFramePr>
            <p:cNvPr id="4" name="Object 3"/>
            <p:cNvGraphicFramePr>
              <a:graphicFrameLocks noChangeAspect="1"/>
            </p:cNvGraphicFramePr>
            <p:nvPr>
              <p:extLst>
                <p:ext uri="{D42A27DB-BD31-4B8C-83A1-F6EECF244321}">
                  <p14:modId xmlns:p14="http://schemas.microsoft.com/office/powerpoint/2010/main" val="3361689404"/>
                </p:ext>
              </p:extLst>
            </p:nvPr>
          </p:nvGraphicFramePr>
          <p:xfrm>
            <a:off x="251520" y="1268760"/>
            <a:ext cx="8640961" cy="496855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8"/>
            <p:cNvSpPr txBox="1">
              <a:spLocks noChangeArrowheads="1"/>
            </p:cNvSpPr>
            <p:nvPr/>
          </p:nvSpPr>
          <p:spPr bwMode="auto">
            <a:xfrm>
              <a:off x="5205816" y="1646630"/>
              <a:ext cx="2608263" cy="326633"/>
            </a:xfrm>
            <a:prstGeom prst="rect">
              <a:avLst/>
            </a:prstGeom>
            <a:noFill/>
            <a:ln w="9525">
              <a:noFill/>
              <a:miter lim="800000"/>
              <a:headEnd/>
              <a:tailEnd/>
            </a:ln>
          </p:spPr>
          <p:txBody>
            <a:bodyPr anchor="ctr">
              <a:spAutoFit/>
            </a:bodyPr>
            <a:lstStyle/>
            <a:p>
              <a:pPr algn="ctr">
                <a:spcBef>
                  <a:spcPct val="50000"/>
                </a:spcBef>
                <a:defRPr/>
              </a:pPr>
              <a:r>
                <a:rPr lang="tr-TR" sz="1600" b="1" dirty="0">
                  <a:solidFill>
                    <a:srgbClr val="000000">
                      <a:lumMod val="50000"/>
                      <a:lumOff val="50000"/>
                    </a:srgbClr>
                  </a:solidFill>
                </a:rPr>
                <a:t>UCUZCU HIZLILAR</a:t>
              </a:r>
            </a:p>
          </p:txBody>
        </p:sp>
        <p:sp>
          <p:nvSpPr>
            <p:cNvPr id="6" name="Text Box 9"/>
            <p:cNvSpPr txBox="1">
              <a:spLocks noChangeArrowheads="1"/>
            </p:cNvSpPr>
            <p:nvPr/>
          </p:nvSpPr>
          <p:spPr bwMode="auto">
            <a:xfrm>
              <a:off x="4990709" y="5636601"/>
              <a:ext cx="3397715" cy="326633"/>
            </a:xfrm>
            <a:prstGeom prst="rect">
              <a:avLst/>
            </a:prstGeom>
            <a:noFill/>
            <a:ln w="9525">
              <a:noFill/>
              <a:miter lim="800000"/>
              <a:headEnd/>
              <a:tailEnd/>
            </a:ln>
          </p:spPr>
          <p:txBody>
            <a:bodyPr wrap="square" anchor="ctr">
              <a:spAutoFit/>
            </a:bodyPr>
            <a:lstStyle/>
            <a:p>
              <a:pPr algn="ctr">
                <a:spcBef>
                  <a:spcPct val="50000"/>
                </a:spcBef>
                <a:defRPr/>
              </a:pPr>
              <a:r>
                <a:rPr lang="tr-TR" sz="1600" b="1" dirty="0">
                  <a:solidFill>
                    <a:srgbClr val="000000">
                      <a:lumMod val="50000"/>
                      <a:lumOff val="50000"/>
                    </a:srgbClr>
                  </a:solidFill>
                </a:rPr>
                <a:t>DEĞERE DUYARLI HIZLILAR</a:t>
              </a:r>
            </a:p>
          </p:txBody>
        </p:sp>
        <p:sp>
          <p:nvSpPr>
            <p:cNvPr id="7" name="Text Box 10"/>
            <p:cNvSpPr txBox="1">
              <a:spLocks noChangeArrowheads="1"/>
            </p:cNvSpPr>
            <p:nvPr/>
          </p:nvSpPr>
          <p:spPr bwMode="auto">
            <a:xfrm>
              <a:off x="1538242" y="5636601"/>
              <a:ext cx="2786063" cy="326633"/>
            </a:xfrm>
            <a:prstGeom prst="rect">
              <a:avLst/>
            </a:prstGeom>
            <a:noFill/>
            <a:ln w="9525">
              <a:noFill/>
              <a:miter lim="800000"/>
              <a:headEnd/>
              <a:tailEnd/>
            </a:ln>
          </p:spPr>
          <p:txBody>
            <a:bodyPr anchor="ctr">
              <a:spAutoFit/>
            </a:bodyPr>
            <a:lstStyle/>
            <a:p>
              <a:pPr algn="ctr">
                <a:spcBef>
                  <a:spcPct val="50000"/>
                </a:spcBef>
                <a:defRPr/>
              </a:pPr>
              <a:r>
                <a:rPr lang="tr-TR" sz="1600" b="1" dirty="0">
                  <a:solidFill>
                    <a:srgbClr val="000000">
                      <a:lumMod val="50000"/>
                      <a:lumOff val="50000"/>
                    </a:srgbClr>
                  </a:solidFill>
                </a:rPr>
                <a:t>KEYFİNE DÜŞKÜNLER</a:t>
              </a:r>
            </a:p>
          </p:txBody>
        </p:sp>
        <p:sp>
          <p:nvSpPr>
            <p:cNvPr id="8" name="Text Box 11"/>
            <p:cNvSpPr txBox="1">
              <a:spLocks noChangeArrowheads="1"/>
            </p:cNvSpPr>
            <p:nvPr/>
          </p:nvSpPr>
          <p:spPr bwMode="auto">
            <a:xfrm>
              <a:off x="1994649" y="1653980"/>
              <a:ext cx="1873250" cy="326633"/>
            </a:xfrm>
            <a:prstGeom prst="rect">
              <a:avLst/>
            </a:prstGeom>
            <a:noFill/>
            <a:ln w="9525">
              <a:noFill/>
              <a:miter lim="800000"/>
              <a:headEnd/>
              <a:tailEnd/>
            </a:ln>
          </p:spPr>
          <p:txBody>
            <a:bodyPr anchor="ctr">
              <a:spAutoFit/>
            </a:bodyPr>
            <a:lstStyle/>
            <a:p>
              <a:pPr algn="ctr">
                <a:spcBef>
                  <a:spcPct val="50000"/>
                </a:spcBef>
                <a:defRPr/>
              </a:pPr>
              <a:r>
                <a:rPr lang="tr-TR" sz="1600" b="1" dirty="0">
                  <a:solidFill>
                    <a:srgbClr val="000000">
                      <a:lumMod val="50000"/>
                      <a:lumOff val="50000"/>
                    </a:srgbClr>
                  </a:solidFill>
                </a:rPr>
                <a:t>FIRSATÇILAR</a:t>
              </a:r>
            </a:p>
          </p:txBody>
        </p:sp>
        <p:sp>
          <p:nvSpPr>
            <p:cNvPr id="19" name="Oval 4"/>
            <p:cNvSpPr>
              <a:spLocks noChangeArrowheads="1"/>
            </p:cNvSpPr>
            <p:nvPr/>
          </p:nvSpPr>
          <p:spPr bwMode="auto">
            <a:xfrm>
              <a:off x="2231239" y="2058217"/>
              <a:ext cx="1441160" cy="1412056"/>
            </a:xfrm>
            <a:prstGeom prst="ellipse">
              <a:avLst/>
            </a:prstGeom>
            <a:solidFill>
              <a:srgbClr val="92D050"/>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342900" indent="-342900" algn="ctr"/>
              <a:endParaRPr lang="tr-TR" sz="1000" b="1" dirty="0">
                <a:solidFill>
                  <a:srgbClr val="000000"/>
                </a:solidFill>
              </a:endParaRPr>
            </a:p>
            <a:p>
              <a:pPr marL="342900" indent="-342900" algn="ctr"/>
              <a:endParaRPr lang="tr-TR" sz="1000" b="1" dirty="0">
                <a:solidFill>
                  <a:srgbClr val="000000"/>
                </a:solidFill>
              </a:endParaRPr>
            </a:p>
          </p:txBody>
        </p:sp>
        <p:sp>
          <p:nvSpPr>
            <p:cNvPr id="20" name="Oval 4"/>
            <p:cNvSpPr>
              <a:spLocks noChangeArrowheads="1"/>
            </p:cNvSpPr>
            <p:nvPr/>
          </p:nvSpPr>
          <p:spPr bwMode="auto">
            <a:xfrm>
              <a:off x="2344871" y="4117155"/>
              <a:ext cx="1262051" cy="1166879"/>
            </a:xfrm>
            <a:prstGeom prst="ellipse">
              <a:avLst/>
            </a:prstGeom>
            <a:solidFill>
              <a:srgbClr val="FF9900"/>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342900" indent="-342900" algn="ctr"/>
              <a:endParaRPr lang="tr-TR" sz="1000" b="1" dirty="0">
                <a:solidFill>
                  <a:srgbClr val="000000"/>
                </a:solidFill>
              </a:endParaRPr>
            </a:p>
            <a:p>
              <a:pPr marL="342900" indent="-342900" algn="ctr"/>
              <a:endParaRPr lang="tr-TR" sz="1000" b="1" dirty="0">
                <a:solidFill>
                  <a:srgbClr val="000000"/>
                </a:solidFill>
              </a:endParaRPr>
            </a:p>
          </p:txBody>
        </p:sp>
        <p:sp>
          <p:nvSpPr>
            <p:cNvPr id="21" name="35 Metin kutusu"/>
            <p:cNvSpPr txBox="1"/>
            <p:nvPr/>
          </p:nvSpPr>
          <p:spPr>
            <a:xfrm>
              <a:off x="2264083" y="2251176"/>
              <a:ext cx="1334383" cy="923330"/>
            </a:xfrm>
            <a:prstGeom prst="rect">
              <a:avLst/>
            </a:prstGeom>
            <a:noFill/>
          </p:spPr>
          <p:txBody>
            <a:bodyPr wrap="square" anchor="ctr">
              <a:spAutoFit/>
            </a:bodyPr>
            <a:lstStyle/>
            <a:p>
              <a:pPr algn="ctr">
                <a:defRPr/>
              </a:pPr>
              <a:r>
                <a:rPr lang="tr-TR" sz="1400" b="1" dirty="0">
                  <a:solidFill>
                    <a:srgbClr val="000000"/>
                  </a:solidFill>
                </a:rPr>
                <a:t>2016: %17,6</a:t>
              </a:r>
            </a:p>
            <a:p>
              <a:pPr algn="ctr">
                <a:defRPr/>
              </a:pPr>
              <a:endParaRPr lang="tr-TR" sz="1400" b="1" dirty="0">
                <a:solidFill>
                  <a:srgbClr val="000000"/>
                </a:solidFill>
              </a:endParaRPr>
            </a:p>
            <a:p>
              <a:pPr algn="ctr">
                <a:defRPr/>
              </a:pPr>
              <a:r>
                <a:rPr lang="tr-TR" sz="1200" b="1" dirty="0">
                  <a:solidFill>
                    <a:srgbClr val="000000"/>
                  </a:solidFill>
                </a:rPr>
                <a:t>2010: %19,3</a:t>
              </a:r>
            </a:p>
          </p:txBody>
        </p:sp>
        <p:sp>
          <p:nvSpPr>
            <p:cNvPr id="22" name="36 Metin kutusu"/>
            <p:cNvSpPr txBox="1"/>
            <p:nvPr/>
          </p:nvSpPr>
          <p:spPr>
            <a:xfrm>
              <a:off x="2322014" y="4189215"/>
              <a:ext cx="1331723" cy="923330"/>
            </a:xfrm>
            <a:prstGeom prst="rect">
              <a:avLst/>
            </a:prstGeom>
            <a:noFill/>
          </p:spPr>
          <p:txBody>
            <a:bodyPr wrap="square">
              <a:spAutoFit/>
            </a:bodyPr>
            <a:lstStyle/>
            <a:p>
              <a:pPr algn="ctr">
                <a:defRPr/>
              </a:pPr>
              <a:r>
                <a:rPr lang="tr-TR" sz="1400" b="1" dirty="0">
                  <a:solidFill>
                    <a:srgbClr val="000000"/>
                  </a:solidFill>
                </a:rPr>
                <a:t>2016: %11,4</a:t>
              </a:r>
            </a:p>
            <a:p>
              <a:pPr algn="ctr">
                <a:defRPr/>
              </a:pPr>
              <a:endParaRPr lang="tr-TR" sz="1400" b="1" dirty="0">
                <a:solidFill>
                  <a:srgbClr val="000000"/>
                </a:solidFill>
              </a:endParaRPr>
            </a:p>
            <a:p>
              <a:pPr algn="ctr">
                <a:defRPr/>
              </a:pPr>
              <a:r>
                <a:rPr lang="tr-TR" sz="1200" b="1" dirty="0">
                  <a:solidFill>
                    <a:srgbClr val="000000"/>
                  </a:solidFill>
                </a:rPr>
                <a:t>2010: %41,8</a:t>
              </a:r>
            </a:p>
          </p:txBody>
        </p:sp>
        <p:sp>
          <p:nvSpPr>
            <p:cNvPr id="23" name="Oval 4"/>
            <p:cNvSpPr>
              <a:spLocks noChangeArrowheads="1"/>
            </p:cNvSpPr>
            <p:nvPr/>
          </p:nvSpPr>
          <p:spPr bwMode="auto">
            <a:xfrm>
              <a:off x="5652120" y="2000270"/>
              <a:ext cx="1637832" cy="1569616"/>
            </a:xfrm>
            <a:prstGeom prst="ellipse">
              <a:avLst/>
            </a:prstGeom>
            <a:solidFill>
              <a:srgbClr val="C00000"/>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342900" indent="-342900" algn="ctr"/>
              <a:endParaRPr lang="tr-TR" sz="1000" b="1" dirty="0">
                <a:solidFill>
                  <a:srgbClr val="000000"/>
                </a:solidFill>
              </a:endParaRPr>
            </a:p>
            <a:p>
              <a:pPr marL="342900" indent="-342900" algn="ctr"/>
              <a:endParaRPr lang="tr-TR" sz="1000" b="1" dirty="0">
                <a:solidFill>
                  <a:srgbClr val="000000"/>
                </a:solidFill>
              </a:endParaRPr>
            </a:p>
          </p:txBody>
        </p:sp>
        <p:sp>
          <p:nvSpPr>
            <p:cNvPr id="24" name="Oval 4"/>
            <p:cNvSpPr>
              <a:spLocks noChangeArrowheads="1"/>
            </p:cNvSpPr>
            <p:nvPr/>
          </p:nvSpPr>
          <p:spPr bwMode="auto">
            <a:xfrm>
              <a:off x="5767268" y="4019600"/>
              <a:ext cx="1485360" cy="1473606"/>
            </a:xfrm>
            <a:prstGeom prst="ellipse">
              <a:avLst/>
            </a:prstGeom>
            <a:solidFill>
              <a:srgbClr val="0070C0"/>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342900" indent="-342900" algn="ctr"/>
              <a:endParaRPr lang="tr-TR" sz="1000" b="1" dirty="0">
                <a:solidFill>
                  <a:srgbClr val="000000"/>
                </a:solidFill>
              </a:endParaRPr>
            </a:p>
            <a:p>
              <a:pPr marL="342900" indent="-342900" algn="ctr"/>
              <a:endParaRPr lang="tr-TR" sz="1000" b="1" dirty="0">
                <a:solidFill>
                  <a:srgbClr val="000000"/>
                </a:solidFill>
              </a:endParaRPr>
            </a:p>
          </p:txBody>
        </p:sp>
        <p:sp>
          <p:nvSpPr>
            <p:cNvPr id="25" name="31 Metin kutusu"/>
            <p:cNvSpPr txBox="1"/>
            <p:nvPr/>
          </p:nvSpPr>
          <p:spPr>
            <a:xfrm>
              <a:off x="5735453" y="2253610"/>
              <a:ext cx="1448817" cy="923330"/>
            </a:xfrm>
            <a:prstGeom prst="rect">
              <a:avLst/>
            </a:prstGeom>
            <a:noFill/>
          </p:spPr>
          <p:txBody>
            <a:bodyPr wrap="square">
              <a:spAutoFit/>
            </a:bodyPr>
            <a:lstStyle/>
            <a:p>
              <a:pPr algn="ctr">
                <a:defRPr/>
              </a:pPr>
              <a:r>
                <a:rPr lang="tr-TR" sz="1400" b="1" dirty="0">
                  <a:solidFill>
                    <a:srgbClr val="FFFFFF"/>
                  </a:solidFill>
                </a:rPr>
                <a:t>2016: %42,2</a:t>
              </a:r>
            </a:p>
            <a:p>
              <a:pPr algn="ctr">
                <a:defRPr/>
              </a:pPr>
              <a:endParaRPr lang="tr-TR" sz="1400" b="1" dirty="0">
                <a:solidFill>
                  <a:srgbClr val="FFFFFF"/>
                </a:solidFill>
              </a:endParaRPr>
            </a:p>
            <a:p>
              <a:pPr algn="ctr">
                <a:defRPr/>
              </a:pPr>
              <a:r>
                <a:rPr lang="tr-TR" sz="1200" b="1" dirty="0">
                  <a:solidFill>
                    <a:srgbClr val="FFFFFF"/>
                  </a:solidFill>
                </a:rPr>
                <a:t>2010: %15,4</a:t>
              </a:r>
            </a:p>
          </p:txBody>
        </p:sp>
        <p:sp>
          <p:nvSpPr>
            <p:cNvPr id="27" name="37 Metin kutusu"/>
            <p:cNvSpPr txBox="1"/>
            <p:nvPr/>
          </p:nvSpPr>
          <p:spPr>
            <a:xfrm>
              <a:off x="5817413" y="4235870"/>
              <a:ext cx="1349999" cy="923330"/>
            </a:xfrm>
            <a:prstGeom prst="rect">
              <a:avLst/>
            </a:prstGeom>
            <a:noFill/>
          </p:spPr>
          <p:txBody>
            <a:bodyPr wrap="square">
              <a:spAutoFit/>
            </a:bodyPr>
            <a:lstStyle/>
            <a:p>
              <a:pPr algn="ctr">
                <a:defRPr/>
              </a:pPr>
              <a:r>
                <a:rPr lang="tr-TR" sz="1400" b="1" dirty="0">
                  <a:solidFill>
                    <a:srgbClr val="FFFFFF"/>
                  </a:solidFill>
                </a:rPr>
                <a:t>2016: %28,8</a:t>
              </a:r>
            </a:p>
            <a:p>
              <a:pPr algn="ctr">
                <a:defRPr/>
              </a:pPr>
              <a:endParaRPr lang="tr-TR" sz="1400" b="1" dirty="0">
                <a:solidFill>
                  <a:srgbClr val="FFFFFF"/>
                </a:solidFill>
              </a:endParaRPr>
            </a:p>
            <a:p>
              <a:pPr algn="ctr">
                <a:defRPr/>
              </a:pPr>
              <a:r>
                <a:rPr lang="tr-TR" sz="1200" b="1" dirty="0">
                  <a:solidFill>
                    <a:srgbClr val="FFFFFF"/>
                  </a:solidFill>
                </a:rPr>
                <a:t>2010: %23,4</a:t>
              </a:r>
            </a:p>
          </p:txBody>
        </p:sp>
      </p:grpSp>
      <p:sp>
        <p:nvSpPr>
          <p:cNvPr id="28" name="Yuvarlatılmış Dikdörtgen 27"/>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9" name="Yuvarlatılmış Dikdörtgen 28"/>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30"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t>Hızın önemi artıyor. </a:t>
            </a:r>
          </a:p>
          <a:p>
            <a:pPr algn="l" eaLnBrk="1" hangingPunct="1"/>
            <a:r>
              <a:rPr lang="tr-TR" sz="1600"/>
              <a:t>AVM ziyaretçileri, ucuzcu hızlılar segmentine yöneliyor. </a:t>
            </a:r>
            <a:endParaRPr lang="tr-TR" sz="1600" dirty="0"/>
          </a:p>
        </p:txBody>
      </p:sp>
      <p:sp>
        <p:nvSpPr>
          <p:cNvPr id="31" name="Text Box 17"/>
          <p:cNvSpPr txBox="1">
            <a:spLocks noChangeArrowheads="1"/>
          </p:cNvSpPr>
          <p:nvPr/>
        </p:nvSpPr>
        <p:spPr bwMode="auto">
          <a:xfrm>
            <a:off x="3346280" y="1143537"/>
            <a:ext cx="2451440" cy="279133"/>
          </a:xfrm>
          <a:prstGeom prst="rect">
            <a:avLst/>
          </a:prstGeom>
          <a:noFill/>
          <a:ln w="9525">
            <a:noFill/>
            <a:miter lim="800000"/>
            <a:headEnd/>
            <a:tailEnd/>
          </a:ln>
        </p:spPr>
        <p:txBody>
          <a:bodyPr wrap="none" lIns="27432" tIns="22860" rIns="0" bIns="0" anchor="t"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tr-TR" sz="1600" b="1" dirty="0">
                <a:solidFill>
                  <a:srgbClr val="000000"/>
                </a:solidFill>
                <a:latin typeface="Verdana"/>
              </a:rPr>
              <a:t>FİYATA DUYARLILAR</a:t>
            </a:r>
            <a:endParaRPr lang="tr-TR" sz="1600" b="1" i="0" strike="noStrike" dirty="0">
              <a:solidFill>
                <a:srgbClr val="000000"/>
              </a:solidFill>
              <a:latin typeface="Verdana"/>
            </a:endParaRPr>
          </a:p>
        </p:txBody>
      </p:sp>
      <p:sp>
        <p:nvSpPr>
          <p:cNvPr id="32" name="Text Box 17"/>
          <p:cNvSpPr txBox="1">
            <a:spLocks noChangeArrowheads="1"/>
          </p:cNvSpPr>
          <p:nvPr/>
        </p:nvSpPr>
        <p:spPr bwMode="auto">
          <a:xfrm>
            <a:off x="3346280" y="6071845"/>
            <a:ext cx="2451440" cy="279133"/>
          </a:xfrm>
          <a:prstGeom prst="rect">
            <a:avLst/>
          </a:prstGeom>
          <a:noFill/>
          <a:ln w="9525">
            <a:noFill/>
            <a:miter lim="800000"/>
            <a:headEnd/>
            <a:tailEnd/>
          </a:ln>
        </p:spPr>
        <p:txBody>
          <a:bodyPr wrap="none" lIns="27432" tIns="22860" rIns="0" bIns="0" anchor="t"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tr-TR" sz="1600" b="1" dirty="0">
                <a:solidFill>
                  <a:srgbClr val="000000"/>
                </a:solidFill>
                <a:latin typeface="Verdana"/>
              </a:rPr>
              <a:t>FİYATA DUYARLILAR</a:t>
            </a:r>
            <a:endParaRPr lang="tr-TR" sz="1600" b="1" i="0" strike="noStrike" dirty="0">
              <a:solidFill>
                <a:srgbClr val="000000"/>
              </a:solidFill>
              <a:latin typeface="Verdana"/>
            </a:endParaRPr>
          </a:p>
        </p:txBody>
      </p:sp>
      <p:sp>
        <p:nvSpPr>
          <p:cNvPr id="3" name="Slayt Numarası Yer Tutucusu 2"/>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29</a:t>
            </a:fld>
            <a:endParaRPr lang="tr-TR" dirty="0">
              <a:solidFill>
                <a:srgbClr val="000000"/>
              </a:solidFill>
            </a:endParaRPr>
          </a:p>
        </p:txBody>
      </p:sp>
    </p:spTree>
    <p:extLst>
      <p:ext uri="{BB962C8B-B14F-4D97-AF65-F5344CB8AC3E}">
        <p14:creationId xmlns:p14="http://schemas.microsoft.com/office/powerpoint/2010/main" val="2892260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20888"/>
            <a:ext cx="8375650" cy="2024062"/>
          </a:xfrm>
        </p:spPr>
        <p:txBody>
          <a:bodyPr/>
          <a:lstStyle/>
          <a:p>
            <a:pPr eaLnBrk="1" hangingPunct="1">
              <a:tabLst>
                <a:tab pos="627063" algn="l"/>
              </a:tabLst>
            </a:pPr>
            <a:r>
              <a:rPr lang="tr-TR">
                <a:solidFill>
                  <a:schemeClr val="bg1"/>
                </a:solidFill>
              </a:rPr>
              <a:t>Alışveriş Kanallarına Nasıl </a:t>
            </a:r>
            <a:r>
              <a:rPr lang="tr-TR" dirty="0">
                <a:solidFill>
                  <a:schemeClr val="bg1"/>
                </a:solidFill>
              </a:rPr>
              <a:t>Yaklaşıyorlar?</a:t>
            </a:r>
            <a:endParaRPr lang="tr-TR" b="0" dirty="0">
              <a:solidFill>
                <a:schemeClr val="bg1"/>
              </a:solidFill>
            </a:endParaRPr>
          </a:p>
        </p:txBody>
      </p:sp>
    </p:spTree>
    <p:extLst>
      <p:ext uri="{BB962C8B-B14F-4D97-AF65-F5344CB8AC3E}">
        <p14:creationId xmlns:p14="http://schemas.microsoft.com/office/powerpoint/2010/main" val="354533867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33638"/>
            <a:ext cx="8087617" cy="2024062"/>
          </a:xfrm>
        </p:spPr>
        <p:txBody>
          <a:bodyPr/>
          <a:lstStyle/>
          <a:p>
            <a:pPr eaLnBrk="1" hangingPunct="1">
              <a:tabLst>
                <a:tab pos="627063" algn="l"/>
              </a:tabLst>
            </a:pPr>
            <a:r>
              <a:rPr lang="tr-TR" b="0" dirty="0">
                <a:solidFill>
                  <a:srgbClr val="FF0000"/>
                </a:solidFill>
              </a:rPr>
              <a:t>Alışveriş Kanallarına Nasıl Yaklaşıyorlar?</a:t>
            </a:r>
            <a:br>
              <a:rPr lang="tr-TR" dirty="0">
                <a:solidFill>
                  <a:srgbClr val="FF0000"/>
                </a:solidFill>
              </a:rPr>
            </a:br>
            <a:r>
              <a:rPr lang="tr-TR" dirty="0">
                <a:solidFill>
                  <a:srgbClr val="FF0000"/>
                </a:solidFill>
              </a:rPr>
              <a:t>Kanallara Yönelik Davranışlar </a:t>
            </a:r>
          </a:p>
        </p:txBody>
      </p:sp>
    </p:spTree>
    <p:extLst>
      <p:ext uri="{BB962C8B-B14F-4D97-AF65-F5344CB8AC3E}">
        <p14:creationId xmlns:p14="http://schemas.microsoft.com/office/powerpoint/2010/main" val="2252520662"/>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5" name="Object 2"/>
          <p:cNvGraphicFramePr>
            <a:graphicFrameLocks noChangeAspect="1"/>
          </p:cNvGraphicFramePr>
          <p:nvPr>
            <p:extLst>
              <p:ext uri="{D42A27DB-BD31-4B8C-83A1-F6EECF244321}">
                <p14:modId xmlns:p14="http://schemas.microsoft.com/office/powerpoint/2010/main" val="3730246786"/>
              </p:ext>
            </p:extLst>
          </p:nvPr>
        </p:nvGraphicFramePr>
        <p:xfrm>
          <a:off x="333852" y="1971262"/>
          <a:ext cx="8670860" cy="3895156"/>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 Box 6"/>
          <p:cNvSpPr txBox="1">
            <a:spLocks noChangeArrowheads="1"/>
          </p:cNvSpPr>
          <p:nvPr/>
        </p:nvSpPr>
        <p:spPr bwMode="auto">
          <a:xfrm>
            <a:off x="228600" y="1091851"/>
            <a:ext cx="8687186" cy="369332"/>
          </a:xfrm>
          <a:prstGeom prst="rect">
            <a:avLst/>
          </a:prstGeom>
          <a:noFill/>
          <a:ln w="9525">
            <a:noFill/>
            <a:miter lim="800000"/>
            <a:headEnd/>
            <a:tailEnd/>
          </a:ln>
        </p:spPr>
        <p:txBody>
          <a:bodyPr wrap="square">
            <a:spAutoFit/>
          </a:bodyPr>
          <a:lstStyle/>
          <a:p>
            <a:pPr algn="ctr">
              <a:spcBef>
                <a:spcPct val="50000"/>
              </a:spcBef>
            </a:pPr>
            <a:r>
              <a:rPr lang="tr-TR" b="1" kern="0" dirty="0">
                <a:solidFill>
                  <a:sysClr val="windowText" lastClr="000000"/>
                </a:solidFill>
              </a:rPr>
              <a:t>Kategori Bazlı </a:t>
            </a:r>
            <a:r>
              <a:rPr lang="tr-TR" b="1" dirty="0">
                <a:solidFill>
                  <a:srgbClr val="000000"/>
                </a:solidFill>
              </a:rPr>
              <a:t>Alışveriş </a:t>
            </a:r>
            <a:r>
              <a:rPr lang="tr-TR" b="1">
                <a:solidFill>
                  <a:srgbClr val="000000"/>
                </a:solidFill>
              </a:rPr>
              <a:t>Yapılan Yerler</a:t>
            </a:r>
            <a:endParaRPr lang="tr-TR" b="1" dirty="0">
              <a:solidFill>
                <a:srgbClr val="000000"/>
              </a:solidFill>
            </a:endParaRPr>
          </a:p>
        </p:txBody>
      </p:sp>
      <p:cxnSp>
        <p:nvCxnSpPr>
          <p:cNvPr id="46" name="30 Düz Bağlayıcı"/>
          <p:cNvCxnSpPr/>
          <p:nvPr/>
        </p:nvCxnSpPr>
        <p:spPr>
          <a:xfrm flipH="1" flipV="1">
            <a:off x="1317627" y="2091865"/>
            <a:ext cx="626" cy="2842980"/>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47" name="33 Çember Ok"/>
          <p:cNvSpPr/>
          <p:nvPr/>
        </p:nvSpPr>
        <p:spPr bwMode="auto">
          <a:xfrm>
            <a:off x="500990" y="1964965"/>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48" name="35 Metin kutusu"/>
          <p:cNvSpPr txBox="1"/>
          <p:nvPr/>
        </p:nvSpPr>
        <p:spPr>
          <a:xfrm>
            <a:off x="293752" y="2238266"/>
            <a:ext cx="907821" cy="276999"/>
          </a:xfrm>
          <a:prstGeom prst="rect">
            <a:avLst/>
          </a:prstGeom>
          <a:noFill/>
        </p:spPr>
        <p:txBody>
          <a:bodyPr wrap="square" rtlCol="0" anchor="ctr">
            <a:spAutoFit/>
          </a:bodyPr>
          <a:lstStyle/>
          <a:p>
            <a:pPr algn="ctr"/>
            <a:r>
              <a:rPr lang="tr-TR" sz="1200" b="1" dirty="0">
                <a:solidFill>
                  <a:srgbClr val="000000"/>
                </a:solidFill>
              </a:rPr>
              <a:t>%100,0</a:t>
            </a:r>
          </a:p>
        </p:txBody>
      </p:sp>
      <p:cxnSp>
        <p:nvCxnSpPr>
          <p:cNvPr id="57" name="45 Düz Bağlayıcı"/>
          <p:cNvCxnSpPr/>
          <p:nvPr/>
        </p:nvCxnSpPr>
        <p:spPr>
          <a:xfrm flipH="1" flipV="1">
            <a:off x="2281707" y="2327303"/>
            <a:ext cx="626" cy="2611509"/>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48 Düz Bağlayıcı"/>
          <p:cNvCxnSpPr/>
          <p:nvPr/>
        </p:nvCxnSpPr>
        <p:spPr>
          <a:xfrm flipH="1" flipV="1">
            <a:off x="3248424" y="2529191"/>
            <a:ext cx="626" cy="2399764"/>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57 Düz Bağlayıcı"/>
          <p:cNvCxnSpPr/>
          <p:nvPr/>
        </p:nvCxnSpPr>
        <p:spPr>
          <a:xfrm flipH="1" flipV="1">
            <a:off x="4208101" y="2885323"/>
            <a:ext cx="626" cy="2052000"/>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0" name="60 Düz Bağlayıcı"/>
          <p:cNvCxnSpPr/>
          <p:nvPr/>
        </p:nvCxnSpPr>
        <p:spPr>
          <a:xfrm flipH="1" flipV="1">
            <a:off x="5168472" y="3000145"/>
            <a:ext cx="626" cy="1944000"/>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89" name="70 Tablo"/>
          <p:cNvGraphicFramePr>
            <a:graphicFrameLocks noGrp="1"/>
          </p:cNvGraphicFramePr>
          <p:nvPr>
            <p:extLst>
              <p:ext uri="{D42A27DB-BD31-4B8C-83A1-F6EECF244321}">
                <p14:modId xmlns:p14="http://schemas.microsoft.com/office/powerpoint/2010/main" val="1786803319"/>
              </p:ext>
            </p:extLst>
          </p:nvPr>
        </p:nvGraphicFramePr>
        <p:xfrm>
          <a:off x="178389" y="1772816"/>
          <a:ext cx="2282022" cy="164465"/>
        </p:xfrm>
        <a:graphic>
          <a:graphicData uri="http://schemas.openxmlformats.org/drawingml/2006/table">
            <a:tbl>
              <a:tblPr/>
              <a:tblGrid>
                <a:gridCol w="2282022">
                  <a:extLst>
                    <a:ext uri="{9D8B030D-6E8A-4147-A177-3AD203B41FA5}">
                      <a16:colId xmlns:a16="http://schemas.microsoft.com/office/drawing/2014/main" val="20000"/>
                    </a:ext>
                  </a:extLst>
                </a:gridCol>
              </a:tblGrid>
              <a:tr h="164465">
                <a:tc>
                  <a:txBody>
                    <a:bodyPr/>
                    <a:lstStyle/>
                    <a:p>
                      <a:pPr algn="l" fontAlgn="b"/>
                      <a:r>
                        <a:rPr lang="tr-TR" sz="1000" b="1" i="0" u="none" strike="noStrike" dirty="0">
                          <a:latin typeface="Verdana"/>
                        </a:rPr>
                        <a:t>Toplam</a:t>
                      </a:r>
                      <a:r>
                        <a:rPr lang="tr-TR" sz="1000" b="1" i="0" u="none" strike="noStrike" baseline="0" dirty="0">
                          <a:latin typeface="Verdana"/>
                        </a:rPr>
                        <a:t> </a:t>
                      </a:r>
                      <a:r>
                        <a:rPr lang="tr-TR" sz="1000" b="1" i="0" u="none" strike="noStrike" dirty="0">
                          <a:latin typeface="Verdana"/>
                        </a:rPr>
                        <a:t>Alışveriş Yapma Oranı</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bl>
          </a:graphicData>
        </a:graphic>
      </p:graphicFrame>
      <p:cxnSp>
        <p:nvCxnSpPr>
          <p:cNvPr id="90" name="66 Düz Bağlayıcı"/>
          <p:cNvCxnSpPr/>
          <p:nvPr/>
        </p:nvCxnSpPr>
        <p:spPr>
          <a:xfrm flipH="1" flipV="1">
            <a:off x="6124818" y="3347773"/>
            <a:ext cx="626" cy="1570909"/>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3" name="66 Düz Bağlayıcı"/>
          <p:cNvCxnSpPr/>
          <p:nvPr/>
        </p:nvCxnSpPr>
        <p:spPr>
          <a:xfrm flipH="1" flipV="1">
            <a:off x="7093095" y="3497129"/>
            <a:ext cx="626" cy="1422123"/>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66 Düz Bağlayıcı"/>
          <p:cNvCxnSpPr/>
          <p:nvPr/>
        </p:nvCxnSpPr>
        <p:spPr>
          <a:xfrm flipH="1" flipV="1">
            <a:off x="8055305" y="3627441"/>
            <a:ext cx="626" cy="1313308"/>
          </a:xfrm>
          <a:prstGeom prst="line">
            <a:avLst/>
          </a:prstGeom>
          <a:ln w="9525">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95" name="33 Çember Ok"/>
          <p:cNvSpPr/>
          <p:nvPr/>
        </p:nvSpPr>
        <p:spPr bwMode="auto">
          <a:xfrm>
            <a:off x="1477397" y="2150604"/>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97" name="33 Çember Ok"/>
          <p:cNvSpPr/>
          <p:nvPr/>
        </p:nvSpPr>
        <p:spPr bwMode="auto">
          <a:xfrm>
            <a:off x="2523798" y="2268417"/>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101" name="33 Çember Ok"/>
          <p:cNvSpPr/>
          <p:nvPr/>
        </p:nvSpPr>
        <p:spPr bwMode="auto">
          <a:xfrm>
            <a:off x="3471708" y="2497103"/>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102" name="35 Metin kutusu"/>
          <p:cNvSpPr txBox="1"/>
          <p:nvPr/>
        </p:nvSpPr>
        <p:spPr>
          <a:xfrm>
            <a:off x="3369270" y="2768981"/>
            <a:ext cx="768010" cy="276999"/>
          </a:xfrm>
          <a:prstGeom prst="rect">
            <a:avLst/>
          </a:prstGeom>
          <a:noFill/>
        </p:spPr>
        <p:txBody>
          <a:bodyPr wrap="square" rtlCol="0" anchor="ctr">
            <a:spAutoFit/>
          </a:bodyPr>
          <a:lstStyle/>
          <a:p>
            <a:pPr algn="ctr"/>
            <a:r>
              <a:rPr lang="tr-TR" sz="1200" b="1" dirty="0">
                <a:solidFill>
                  <a:srgbClr val="000000"/>
                </a:solidFill>
              </a:rPr>
              <a:t>%91,7</a:t>
            </a:r>
          </a:p>
        </p:txBody>
      </p:sp>
      <p:sp>
        <p:nvSpPr>
          <p:cNvPr id="105" name="33 Çember Ok"/>
          <p:cNvSpPr/>
          <p:nvPr/>
        </p:nvSpPr>
        <p:spPr bwMode="auto">
          <a:xfrm>
            <a:off x="4408662" y="2655145"/>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106" name="35 Metin kutusu"/>
          <p:cNvSpPr txBox="1"/>
          <p:nvPr/>
        </p:nvSpPr>
        <p:spPr>
          <a:xfrm>
            <a:off x="4306224" y="2927023"/>
            <a:ext cx="768010" cy="276999"/>
          </a:xfrm>
          <a:prstGeom prst="rect">
            <a:avLst/>
          </a:prstGeom>
          <a:noFill/>
        </p:spPr>
        <p:txBody>
          <a:bodyPr wrap="square" rtlCol="0" anchor="ctr">
            <a:spAutoFit/>
          </a:bodyPr>
          <a:lstStyle/>
          <a:p>
            <a:pPr algn="ctr"/>
            <a:r>
              <a:rPr lang="tr-TR" sz="1200" b="1" dirty="0">
                <a:solidFill>
                  <a:srgbClr val="000000"/>
                </a:solidFill>
              </a:rPr>
              <a:t>%81,0</a:t>
            </a:r>
          </a:p>
        </p:txBody>
      </p:sp>
      <p:sp>
        <p:nvSpPr>
          <p:cNvPr id="123" name="33 Çember Ok"/>
          <p:cNvSpPr/>
          <p:nvPr/>
        </p:nvSpPr>
        <p:spPr bwMode="auto">
          <a:xfrm>
            <a:off x="5377701" y="2782855"/>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124" name="35 Metin kutusu"/>
          <p:cNvSpPr txBox="1"/>
          <p:nvPr/>
        </p:nvSpPr>
        <p:spPr>
          <a:xfrm>
            <a:off x="5275263" y="3054733"/>
            <a:ext cx="768010" cy="276999"/>
          </a:xfrm>
          <a:prstGeom prst="rect">
            <a:avLst/>
          </a:prstGeom>
          <a:noFill/>
        </p:spPr>
        <p:txBody>
          <a:bodyPr wrap="square" rtlCol="0" anchor="ctr">
            <a:spAutoFit/>
          </a:bodyPr>
          <a:lstStyle/>
          <a:p>
            <a:pPr algn="ctr"/>
            <a:r>
              <a:rPr lang="tr-TR" sz="1200" b="1" dirty="0">
                <a:solidFill>
                  <a:srgbClr val="000000"/>
                </a:solidFill>
              </a:rPr>
              <a:t>%68,9</a:t>
            </a:r>
          </a:p>
        </p:txBody>
      </p:sp>
      <p:sp>
        <p:nvSpPr>
          <p:cNvPr id="127" name="33 Çember Ok"/>
          <p:cNvSpPr/>
          <p:nvPr/>
        </p:nvSpPr>
        <p:spPr bwMode="auto">
          <a:xfrm>
            <a:off x="6324551" y="2946173"/>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128" name="35 Metin kutusu"/>
          <p:cNvSpPr txBox="1"/>
          <p:nvPr/>
        </p:nvSpPr>
        <p:spPr>
          <a:xfrm>
            <a:off x="6223967" y="3189805"/>
            <a:ext cx="768010" cy="276999"/>
          </a:xfrm>
          <a:prstGeom prst="rect">
            <a:avLst/>
          </a:prstGeom>
          <a:noFill/>
        </p:spPr>
        <p:txBody>
          <a:bodyPr wrap="square" rtlCol="0" anchor="ctr">
            <a:spAutoFit/>
          </a:bodyPr>
          <a:lstStyle/>
          <a:p>
            <a:pPr algn="ctr"/>
            <a:r>
              <a:rPr lang="tr-TR" sz="1200" b="1" dirty="0">
                <a:solidFill>
                  <a:srgbClr val="000000"/>
                </a:solidFill>
              </a:rPr>
              <a:t>%64,0</a:t>
            </a:r>
          </a:p>
        </p:txBody>
      </p:sp>
      <p:sp>
        <p:nvSpPr>
          <p:cNvPr id="129" name="33 Çember Ok"/>
          <p:cNvSpPr/>
          <p:nvPr/>
        </p:nvSpPr>
        <p:spPr bwMode="auto">
          <a:xfrm>
            <a:off x="8307127" y="3231925"/>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130" name="35 Metin kutusu"/>
          <p:cNvSpPr txBox="1"/>
          <p:nvPr/>
        </p:nvSpPr>
        <p:spPr>
          <a:xfrm>
            <a:off x="8204689" y="3503803"/>
            <a:ext cx="768010" cy="276999"/>
          </a:xfrm>
          <a:prstGeom prst="rect">
            <a:avLst/>
          </a:prstGeom>
          <a:noFill/>
        </p:spPr>
        <p:txBody>
          <a:bodyPr wrap="square" rtlCol="0" anchor="ctr">
            <a:spAutoFit/>
          </a:bodyPr>
          <a:lstStyle/>
          <a:p>
            <a:pPr algn="ctr"/>
            <a:r>
              <a:rPr lang="tr-TR" sz="1200" b="1" dirty="0">
                <a:solidFill>
                  <a:srgbClr val="000000"/>
                </a:solidFill>
              </a:rPr>
              <a:t>%51,3</a:t>
            </a:r>
          </a:p>
        </p:txBody>
      </p:sp>
      <p:sp>
        <p:nvSpPr>
          <p:cNvPr id="51" name="33 Çember Ok"/>
          <p:cNvSpPr/>
          <p:nvPr/>
        </p:nvSpPr>
        <p:spPr bwMode="auto">
          <a:xfrm>
            <a:off x="7329927" y="3068607"/>
            <a:ext cx="593508" cy="571504"/>
          </a:xfrm>
          <a:prstGeom prst="circularArrow">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sz="1200" b="1" dirty="0">
              <a:solidFill>
                <a:srgbClr val="000000"/>
              </a:solidFill>
              <a:latin typeface="Arial" charset="0"/>
            </a:endParaRPr>
          </a:p>
        </p:txBody>
      </p:sp>
      <p:sp>
        <p:nvSpPr>
          <p:cNvPr id="52" name="35 Metin kutusu"/>
          <p:cNvSpPr txBox="1"/>
          <p:nvPr/>
        </p:nvSpPr>
        <p:spPr>
          <a:xfrm>
            <a:off x="7227489" y="3340485"/>
            <a:ext cx="768010" cy="276999"/>
          </a:xfrm>
          <a:prstGeom prst="rect">
            <a:avLst/>
          </a:prstGeom>
          <a:noFill/>
        </p:spPr>
        <p:txBody>
          <a:bodyPr wrap="square" rtlCol="0" anchor="ctr">
            <a:spAutoFit/>
          </a:bodyPr>
          <a:lstStyle/>
          <a:p>
            <a:pPr algn="ctr"/>
            <a:r>
              <a:rPr lang="tr-TR" sz="1200" b="1" dirty="0">
                <a:solidFill>
                  <a:srgbClr val="000000"/>
                </a:solidFill>
              </a:rPr>
              <a:t>%56,8</a:t>
            </a:r>
          </a:p>
        </p:txBody>
      </p:sp>
      <p:sp>
        <p:nvSpPr>
          <p:cNvPr id="53" name="35 Metin kutusu"/>
          <p:cNvSpPr txBox="1"/>
          <p:nvPr/>
        </p:nvSpPr>
        <p:spPr>
          <a:xfrm>
            <a:off x="1296154" y="2428016"/>
            <a:ext cx="907821" cy="276999"/>
          </a:xfrm>
          <a:prstGeom prst="rect">
            <a:avLst/>
          </a:prstGeom>
          <a:noFill/>
        </p:spPr>
        <p:txBody>
          <a:bodyPr wrap="square" rtlCol="0" anchor="ctr">
            <a:spAutoFit/>
          </a:bodyPr>
          <a:lstStyle/>
          <a:p>
            <a:pPr algn="ctr"/>
            <a:r>
              <a:rPr lang="tr-TR" sz="1200" b="1" dirty="0">
                <a:solidFill>
                  <a:srgbClr val="000000"/>
                </a:solidFill>
              </a:rPr>
              <a:t>%100,0</a:t>
            </a:r>
          </a:p>
        </p:txBody>
      </p:sp>
      <p:sp>
        <p:nvSpPr>
          <p:cNvPr id="55" name="35 Metin kutusu"/>
          <p:cNvSpPr txBox="1"/>
          <p:nvPr/>
        </p:nvSpPr>
        <p:spPr>
          <a:xfrm>
            <a:off x="2355887" y="2525440"/>
            <a:ext cx="907821" cy="276999"/>
          </a:xfrm>
          <a:prstGeom prst="rect">
            <a:avLst/>
          </a:prstGeom>
          <a:noFill/>
        </p:spPr>
        <p:txBody>
          <a:bodyPr wrap="square" rtlCol="0" anchor="ctr">
            <a:spAutoFit/>
          </a:bodyPr>
          <a:lstStyle/>
          <a:p>
            <a:pPr algn="ctr"/>
            <a:r>
              <a:rPr lang="tr-TR" sz="1200" b="1" dirty="0">
                <a:solidFill>
                  <a:srgbClr val="000000"/>
                </a:solidFill>
              </a:rPr>
              <a:t>%100,0</a:t>
            </a:r>
          </a:p>
        </p:txBody>
      </p:sp>
      <p:sp>
        <p:nvSpPr>
          <p:cNvPr id="39" name="Yuvarlatılmış Dikdörtgen 3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40" name="Yuvarlatılmış Dikdörtgen 39"/>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49"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kern="0" dirty="0"/>
              <a:t>Tüm kategorilerde, </a:t>
            </a:r>
            <a:r>
              <a:rPr lang="tr-TR" sz="1600" kern="0" dirty="0" err="1"/>
              <a:t>AVM’den</a:t>
            </a:r>
            <a:r>
              <a:rPr lang="tr-TR" sz="1600" kern="0" dirty="0"/>
              <a:t> alışveriş ağırlığını korurken en çok giyim ve ayakkabı kategorileri için </a:t>
            </a:r>
            <a:r>
              <a:rPr lang="tr-TR" sz="1600" kern="0" dirty="0" err="1"/>
              <a:t>AVM’lerin</a:t>
            </a:r>
            <a:r>
              <a:rPr lang="tr-TR" sz="1600" kern="0" dirty="0"/>
              <a:t> tercih edildiği görülmektedir. </a:t>
            </a:r>
          </a:p>
        </p:txBody>
      </p:sp>
      <p:sp>
        <p:nvSpPr>
          <p:cNvPr id="54" name="Metin kutusu 53"/>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 name="Slayt Numarası Yer Tutucusu 1"/>
          <p:cNvSpPr>
            <a:spLocks noGrp="1"/>
          </p:cNvSpPr>
          <p:nvPr>
            <p:ph type="sldNum" sz="quarter" idx="10"/>
          </p:nvPr>
        </p:nvSpPr>
        <p:spPr/>
        <p:txBody>
          <a:bodyPr/>
          <a:lstStyle/>
          <a:p>
            <a:fld id="{00BD915F-4D7E-49A7-930D-26A5E6CBA600}" type="slidenum">
              <a:rPr lang="tr-TR" smtClean="0">
                <a:solidFill>
                  <a:srgbClr val="000000"/>
                </a:solidFill>
              </a:rPr>
              <a:pPr/>
              <a:t>32</a:t>
            </a:fld>
            <a:endParaRPr lang="tr-TR" dirty="0">
              <a:solidFill>
                <a:srgbClr val="000000"/>
              </a:solidFill>
            </a:endParaRPr>
          </a:p>
        </p:txBody>
      </p:sp>
    </p:spTree>
    <p:extLst>
      <p:ext uri="{BB962C8B-B14F-4D97-AF65-F5344CB8AC3E}">
        <p14:creationId xmlns:p14="http://schemas.microsoft.com/office/powerpoint/2010/main" val="100512940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2004429786"/>
              </p:ext>
            </p:extLst>
          </p:nvPr>
        </p:nvGraphicFramePr>
        <p:xfrm>
          <a:off x="385442" y="1338652"/>
          <a:ext cx="3687519" cy="4140384"/>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0"/>
          <p:cNvSpPr>
            <a:spLocks noChangeArrowheads="1"/>
          </p:cNvSpPr>
          <p:nvPr/>
        </p:nvSpPr>
        <p:spPr bwMode="auto">
          <a:xfrm>
            <a:off x="435794" y="1329930"/>
            <a:ext cx="3301064" cy="369332"/>
          </a:xfrm>
          <a:prstGeom prst="rect">
            <a:avLst/>
          </a:prstGeom>
          <a:noFill/>
          <a:ln w="9525">
            <a:noFill/>
            <a:miter lim="800000"/>
            <a:headEnd/>
            <a:tailEnd/>
          </a:ln>
        </p:spPr>
        <p:txBody>
          <a:bodyPr wrap="square">
            <a:spAutoFit/>
          </a:bodyPr>
          <a:lstStyle/>
          <a:p>
            <a:pPr algn="ctr"/>
            <a:r>
              <a:rPr lang="tr-TR" b="1">
                <a:solidFill>
                  <a:srgbClr val="000000"/>
                </a:solidFill>
              </a:rPr>
              <a:t>Online Alışveriş</a:t>
            </a:r>
            <a:endParaRPr lang="tr-TR" b="1" dirty="0">
              <a:solidFill>
                <a:srgbClr val="000000"/>
              </a:solidFill>
            </a:endParaRPr>
          </a:p>
        </p:txBody>
      </p:sp>
      <p:sp>
        <p:nvSpPr>
          <p:cNvPr id="3" name="Metin kutusu 2"/>
          <p:cNvSpPr txBox="1"/>
          <p:nvPr/>
        </p:nvSpPr>
        <p:spPr>
          <a:xfrm>
            <a:off x="185003" y="5301935"/>
            <a:ext cx="4088395" cy="523220"/>
          </a:xfrm>
          <a:prstGeom prst="rect">
            <a:avLst/>
          </a:prstGeom>
          <a:noFill/>
        </p:spPr>
        <p:txBody>
          <a:bodyPr wrap="square" rtlCol="0">
            <a:spAutoFit/>
          </a:bodyPr>
          <a:lstStyle/>
          <a:p>
            <a:pPr algn="ctr"/>
            <a:r>
              <a:rPr lang="tr-TR" sz="1400" dirty="0"/>
              <a:t>Online alışveriş yapan AVM müşterileri 2012 yılında </a:t>
            </a:r>
            <a:r>
              <a:rPr lang="tr-TR" sz="1400" b="1" dirty="0"/>
              <a:t>%15</a:t>
            </a:r>
            <a:r>
              <a:rPr lang="tr-TR" sz="1400" dirty="0"/>
              <a:t>’tir. </a:t>
            </a:r>
          </a:p>
        </p:txBody>
      </p:sp>
      <p:graphicFrame>
        <p:nvGraphicFramePr>
          <p:cNvPr id="11" name="7 Grafik"/>
          <p:cNvGraphicFramePr>
            <a:graphicFrameLocks/>
          </p:cNvGraphicFramePr>
          <p:nvPr>
            <p:extLst>
              <p:ext uri="{D42A27DB-BD31-4B8C-83A1-F6EECF244321}">
                <p14:modId xmlns:p14="http://schemas.microsoft.com/office/powerpoint/2010/main" val="1639025195"/>
              </p:ext>
            </p:extLst>
          </p:nvPr>
        </p:nvGraphicFramePr>
        <p:xfrm>
          <a:off x="4266446" y="1532843"/>
          <a:ext cx="4484236" cy="17219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7 Grafik"/>
          <p:cNvGraphicFramePr>
            <a:graphicFrameLocks/>
          </p:cNvGraphicFramePr>
          <p:nvPr>
            <p:extLst>
              <p:ext uri="{D42A27DB-BD31-4B8C-83A1-F6EECF244321}">
                <p14:modId xmlns:p14="http://schemas.microsoft.com/office/powerpoint/2010/main" val="638685018"/>
              </p:ext>
            </p:extLst>
          </p:nvPr>
        </p:nvGraphicFramePr>
        <p:xfrm>
          <a:off x="4273248" y="3700227"/>
          <a:ext cx="4619231" cy="2742356"/>
        </p:xfrm>
        <a:graphic>
          <a:graphicData uri="http://schemas.openxmlformats.org/drawingml/2006/chart">
            <c:chart xmlns:c="http://schemas.openxmlformats.org/drawingml/2006/chart" xmlns:r="http://schemas.openxmlformats.org/officeDocument/2006/relationships" r:id="rId5"/>
          </a:graphicData>
        </a:graphic>
      </p:graphicFrame>
      <p:sp>
        <p:nvSpPr>
          <p:cNvPr id="14" name="Rectangle 10"/>
          <p:cNvSpPr>
            <a:spLocks noChangeArrowheads="1"/>
          </p:cNvSpPr>
          <p:nvPr/>
        </p:nvSpPr>
        <p:spPr bwMode="auto">
          <a:xfrm>
            <a:off x="4585991" y="1163511"/>
            <a:ext cx="4164691" cy="369332"/>
          </a:xfrm>
          <a:prstGeom prst="rect">
            <a:avLst/>
          </a:prstGeom>
          <a:noFill/>
          <a:ln w="9525">
            <a:noFill/>
            <a:miter lim="800000"/>
            <a:headEnd/>
            <a:tailEnd/>
          </a:ln>
        </p:spPr>
        <p:txBody>
          <a:bodyPr wrap="square">
            <a:spAutoFit/>
          </a:bodyPr>
          <a:lstStyle/>
          <a:p>
            <a:pPr algn="ctr"/>
            <a:r>
              <a:rPr lang="tr-TR" b="1" dirty="0">
                <a:solidFill>
                  <a:srgbClr val="000000"/>
                </a:solidFill>
              </a:rPr>
              <a:t>SES’e göre Online Alışveriş</a:t>
            </a:r>
          </a:p>
        </p:txBody>
      </p:sp>
      <p:sp>
        <p:nvSpPr>
          <p:cNvPr id="16" name="Rectangle 10"/>
          <p:cNvSpPr>
            <a:spLocks noChangeArrowheads="1"/>
          </p:cNvSpPr>
          <p:nvPr/>
        </p:nvSpPr>
        <p:spPr bwMode="auto">
          <a:xfrm>
            <a:off x="4619764" y="3353042"/>
            <a:ext cx="4164691" cy="369332"/>
          </a:xfrm>
          <a:prstGeom prst="rect">
            <a:avLst/>
          </a:prstGeom>
          <a:noFill/>
          <a:ln w="9525">
            <a:noFill/>
            <a:miter lim="800000"/>
            <a:headEnd/>
            <a:tailEnd/>
          </a:ln>
        </p:spPr>
        <p:txBody>
          <a:bodyPr wrap="square">
            <a:spAutoFit/>
          </a:bodyPr>
          <a:lstStyle/>
          <a:p>
            <a:pPr algn="ctr"/>
            <a:r>
              <a:rPr lang="tr-TR" b="1" dirty="0">
                <a:solidFill>
                  <a:srgbClr val="000000"/>
                </a:solidFill>
              </a:rPr>
              <a:t>Yaşa göre Online Alışveriş</a:t>
            </a:r>
          </a:p>
        </p:txBody>
      </p:sp>
      <p:sp>
        <p:nvSpPr>
          <p:cNvPr id="19" name="Yuvarlatılmış Dikdörtgen 1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0" name="Yuvarlatılmış Dikdörtgen 19"/>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3"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400" dirty="0"/>
              <a:t>Online alışveriş davranışı, sosyoekonomik seviye yükseldikçe artmaktadır. AVM müşterilerinin %80’i bugüne kadar online alışveriş yapmamıştır.</a:t>
            </a:r>
          </a:p>
          <a:p>
            <a:pPr algn="l" eaLnBrk="1" hangingPunct="1"/>
            <a:r>
              <a:rPr lang="tr-TR" sz="1200" b="0" dirty="0"/>
              <a:t>A SES: %32,6, B SES: %23,1, C1 SES: %21,5, C2 SES: %25,0</a:t>
            </a:r>
          </a:p>
          <a:p>
            <a:pPr algn="l" eaLnBrk="1" hangingPunct="1"/>
            <a:r>
              <a:rPr lang="tr-TR" sz="1200" b="0" dirty="0"/>
              <a:t>20-29 yaş grubunda online alışveriş yapma durumu en yüksektir.</a:t>
            </a:r>
            <a:endParaRPr lang="tr-TR" sz="1400" b="0" dirty="0"/>
          </a:p>
        </p:txBody>
      </p:sp>
      <p:sp>
        <p:nvSpPr>
          <p:cNvPr id="25" name="Metin kutusu 24"/>
          <p:cNvSpPr txBox="1"/>
          <p:nvPr/>
        </p:nvSpPr>
        <p:spPr>
          <a:xfrm>
            <a:off x="2052553" y="4965432"/>
            <a:ext cx="878889" cy="230832"/>
          </a:xfrm>
          <a:prstGeom prst="rect">
            <a:avLst/>
          </a:prstGeom>
          <a:noFill/>
        </p:spPr>
        <p:txBody>
          <a:bodyPr wrap="square" rtlCol="0" anchor="ctr">
            <a:spAutoFit/>
          </a:bodyPr>
          <a:lstStyle/>
          <a:p>
            <a:pPr algn="ctr" fontAlgn="base">
              <a:spcBef>
                <a:spcPct val="0"/>
              </a:spcBef>
              <a:spcAft>
                <a:spcPct val="0"/>
              </a:spcAft>
            </a:pPr>
            <a:r>
              <a:rPr lang="tr-TR" sz="900" dirty="0">
                <a:solidFill>
                  <a:srgbClr val="000000"/>
                </a:solidFill>
                <a:cs typeface="Arial" charset="0"/>
              </a:rPr>
              <a:t>Baz: 1536</a:t>
            </a:r>
          </a:p>
        </p:txBody>
      </p:sp>
      <p:sp>
        <p:nvSpPr>
          <p:cNvPr id="4" name="Slayt Numarası Yer Tutucusu 3"/>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33</a:t>
            </a:fld>
            <a:endParaRPr lang="tr-TR" dirty="0">
              <a:solidFill>
                <a:srgbClr val="000000"/>
              </a:solidFill>
            </a:endParaRPr>
          </a:p>
        </p:txBody>
      </p:sp>
    </p:spTree>
    <p:extLst>
      <p:ext uri="{BB962C8B-B14F-4D97-AF65-F5344CB8AC3E}">
        <p14:creationId xmlns:p14="http://schemas.microsoft.com/office/powerpoint/2010/main" val="982459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
          <p:cNvGraphicFramePr>
            <a:graphicFrameLocks noChangeAspect="1"/>
          </p:cNvGraphicFramePr>
          <p:nvPr>
            <p:extLst>
              <p:ext uri="{D42A27DB-BD31-4B8C-83A1-F6EECF244321}">
                <p14:modId xmlns:p14="http://schemas.microsoft.com/office/powerpoint/2010/main" val="1340227940"/>
              </p:ext>
            </p:extLst>
          </p:nvPr>
        </p:nvGraphicFramePr>
        <p:xfrm>
          <a:off x="5126729" y="2167037"/>
          <a:ext cx="3292898" cy="3607868"/>
        </p:xfrm>
        <a:graphic>
          <a:graphicData uri="http://schemas.openxmlformats.org/drawingml/2006/chart">
            <c:chart xmlns:c="http://schemas.openxmlformats.org/drawingml/2006/chart" xmlns:r="http://schemas.openxmlformats.org/officeDocument/2006/relationships" r:id="rId3"/>
          </a:graphicData>
        </a:graphic>
      </p:graphicFrame>
      <p:sp>
        <p:nvSpPr>
          <p:cNvPr id="22" name="Sağ Ok 21"/>
          <p:cNvSpPr/>
          <p:nvPr/>
        </p:nvSpPr>
        <p:spPr bwMode="auto">
          <a:xfrm>
            <a:off x="3799302" y="3211028"/>
            <a:ext cx="590753" cy="716218"/>
          </a:xfrm>
          <a:prstGeom prst="rightArrow">
            <a:avLst/>
          </a:prstGeom>
          <a:solidFill>
            <a:srgbClr val="FF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tr-TR" b="1" dirty="0">
              <a:solidFill>
                <a:srgbClr val="000000"/>
              </a:solidFill>
              <a:latin typeface="Arial" charset="0"/>
            </a:endParaRPr>
          </a:p>
        </p:txBody>
      </p:sp>
      <p:sp>
        <p:nvSpPr>
          <p:cNvPr id="23" name="Metin kutusu 22"/>
          <p:cNvSpPr txBox="1"/>
          <p:nvPr/>
        </p:nvSpPr>
        <p:spPr>
          <a:xfrm>
            <a:off x="5718076" y="5939988"/>
            <a:ext cx="2381315" cy="369332"/>
          </a:xfrm>
          <a:prstGeom prst="rect">
            <a:avLst/>
          </a:prstGeom>
          <a:noFill/>
        </p:spPr>
        <p:txBody>
          <a:bodyPr wrap="square" rtlCol="0" anchor="ctr">
            <a:spAutoFit/>
          </a:bodyPr>
          <a:lstStyle/>
          <a:p>
            <a:pPr algn="ctr" fontAlgn="base">
              <a:spcBef>
                <a:spcPct val="0"/>
              </a:spcBef>
              <a:spcAft>
                <a:spcPct val="0"/>
              </a:spcAft>
            </a:pPr>
            <a:r>
              <a:rPr lang="tr-TR" sz="900" dirty="0">
                <a:solidFill>
                  <a:srgbClr val="000000"/>
                </a:solidFill>
                <a:cs typeface="Arial" charset="0"/>
              </a:rPr>
              <a:t>Baz: 90</a:t>
            </a:r>
          </a:p>
          <a:p>
            <a:pPr algn="ctr" fontAlgn="base">
              <a:spcBef>
                <a:spcPct val="0"/>
              </a:spcBef>
              <a:spcAft>
                <a:spcPct val="0"/>
              </a:spcAft>
            </a:pPr>
            <a:r>
              <a:rPr lang="tr-TR" sz="900" dirty="0">
                <a:solidFill>
                  <a:srgbClr val="000000"/>
                </a:solidFill>
                <a:cs typeface="Arial" charset="0"/>
              </a:rPr>
              <a:t>(Alışveriş uygulamalarını kullananlar)</a:t>
            </a:r>
          </a:p>
        </p:txBody>
      </p:sp>
      <p:sp>
        <p:nvSpPr>
          <p:cNvPr id="24" name="Metin kutusu 23"/>
          <p:cNvSpPr txBox="1"/>
          <p:nvPr/>
        </p:nvSpPr>
        <p:spPr>
          <a:xfrm>
            <a:off x="1845125" y="5442166"/>
            <a:ext cx="878889" cy="230832"/>
          </a:xfrm>
          <a:prstGeom prst="rect">
            <a:avLst/>
          </a:prstGeom>
          <a:noFill/>
        </p:spPr>
        <p:txBody>
          <a:bodyPr wrap="square" rtlCol="0" anchor="ctr">
            <a:spAutoFit/>
          </a:bodyPr>
          <a:lstStyle/>
          <a:p>
            <a:pPr algn="ctr" fontAlgn="base">
              <a:spcBef>
                <a:spcPct val="0"/>
              </a:spcBef>
              <a:spcAft>
                <a:spcPct val="0"/>
              </a:spcAft>
            </a:pPr>
            <a:r>
              <a:rPr lang="tr-TR" sz="900" dirty="0">
                <a:solidFill>
                  <a:srgbClr val="000000"/>
                </a:solidFill>
                <a:cs typeface="Arial" charset="0"/>
              </a:rPr>
              <a:t>Baz: 1536</a:t>
            </a:r>
          </a:p>
        </p:txBody>
      </p:sp>
      <p:sp>
        <p:nvSpPr>
          <p:cNvPr id="17" name="Rectangle 10"/>
          <p:cNvSpPr>
            <a:spLocks noChangeArrowheads="1"/>
          </p:cNvSpPr>
          <p:nvPr/>
        </p:nvSpPr>
        <p:spPr bwMode="auto">
          <a:xfrm>
            <a:off x="426285" y="1596159"/>
            <a:ext cx="3609320" cy="646331"/>
          </a:xfrm>
          <a:prstGeom prst="rect">
            <a:avLst/>
          </a:prstGeom>
          <a:noFill/>
          <a:ln w="9525">
            <a:noFill/>
            <a:miter lim="800000"/>
            <a:headEnd/>
            <a:tailEnd/>
          </a:ln>
        </p:spPr>
        <p:txBody>
          <a:bodyPr wrap="square">
            <a:spAutoFit/>
          </a:bodyPr>
          <a:lstStyle/>
          <a:p>
            <a:pPr algn="ctr"/>
            <a:r>
              <a:rPr lang="tr-TR" b="1" dirty="0">
                <a:solidFill>
                  <a:srgbClr val="000000"/>
                </a:solidFill>
              </a:rPr>
              <a:t>Alışveriş </a:t>
            </a:r>
            <a:r>
              <a:rPr lang="tr-TR" b="1">
                <a:solidFill>
                  <a:srgbClr val="000000"/>
                </a:solidFill>
              </a:rPr>
              <a:t>Uygulamalarının Kullanımı</a:t>
            </a:r>
            <a:endParaRPr lang="tr-TR" b="1" dirty="0">
              <a:solidFill>
                <a:srgbClr val="000000"/>
              </a:solidFill>
            </a:endParaRPr>
          </a:p>
        </p:txBody>
      </p:sp>
      <p:sp>
        <p:nvSpPr>
          <p:cNvPr id="18" name="Rectangle 10"/>
          <p:cNvSpPr>
            <a:spLocks noChangeArrowheads="1"/>
          </p:cNvSpPr>
          <p:nvPr/>
        </p:nvSpPr>
        <p:spPr bwMode="auto">
          <a:xfrm>
            <a:off x="4687340" y="1539010"/>
            <a:ext cx="4205140" cy="646331"/>
          </a:xfrm>
          <a:prstGeom prst="rect">
            <a:avLst/>
          </a:prstGeom>
          <a:noFill/>
          <a:ln w="9525">
            <a:noFill/>
            <a:miter lim="800000"/>
            <a:headEnd/>
            <a:tailEnd/>
          </a:ln>
        </p:spPr>
        <p:txBody>
          <a:bodyPr wrap="square">
            <a:spAutoFit/>
          </a:bodyPr>
          <a:lstStyle/>
          <a:p>
            <a:pPr algn="ctr"/>
            <a:r>
              <a:rPr lang="tr-TR" b="1" dirty="0">
                <a:solidFill>
                  <a:srgbClr val="000000"/>
                </a:solidFill>
              </a:rPr>
              <a:t>Alışveriş Uygulamalarının Alışveriş </a:t>
            </a:r>
            <a:r>
              <a:rPr lang="tr-TR" b="1">
                <a:solidFill>
                  <a:srgbClr val="000000"/>
                </a:solidFill>
              </a:rPr>
              <a:t>Üzerindeki Etkisi</a:t>
            </a:r>
            <a:endParaRPr lang="tr-TR" b="1" dirty="0">
              <a:solidFill>
                <a:srgbClr val="000000"/>
              </a:solidFill>
            </a:endParaRPr>
          </a:p>
        </p:txBody>
      </p:sp>
      <p:sp>
        <p:nvSpPr>
          <p:cNvPr id="31" name="Metin kutusu 30"/>
          <p:cNvSpPr txBox="1"/>
          <p:nvPr/>
        </p:nvSpPr>
        <p:spPr>
          <a:xfrm rot="5400000">
            <a:off x="8027374" y="2617286"/>
            <a:ext cx="950002" cy="307777"/>
          </a:xfrm>
          <a:prstGeom prst="rect">
            <a:avLst/>
          </a:prstGeom>
          <a:noFill/>
          <a:ln>
            <a:solidFill>
              <a:schemeClr val="bg2"/>
            </a:solidFill>
          </a:ln>
        </p:spPr>
        <p:txBody>
          <a:bodyPr wrap="square" rtlCol="0">
            <a:spAutoFit/>
          </a:bodyPr>
          <a:lstStyle/>
          <a:p>
            <a:pPr algn="ctr"/>
            <a:r>
              <a:rPr lang="tr-TR" sz="1400" b="1" dirty="0">
                <a:solidFill>
                  <a:schemeClr val="accent1">
                    <a:lumMod val="50000"/>
                  </a:schemeClr>
                </a:solidFill>
                <a:latin typeface="Verdana"/>
              </a:rPr>
              <a:t>%51,1</a:t>
            </a:r>
          </a:p>
        </p:txBody>
      </p:sp>
      <p:sp>
        <p:nvSpPr>
          <p:cNvPr id="32" name="Metin kutusu 31"/>
          <p:cNvSpPr txBox="1"/>
          <p:nvPr/>
        </p:nvSpPr>
        <p:spPr>
          <a:xfrm rot="5400000">
            <a:off x="8050033" y="4934300"/>
            <a:ext cx="904682" cy="307777"/>
          </a:xfrm>
          <a:prstGeom prst="rect">
            <a:avLst/>
          </a:prstGeom>
          <a:noFill/>
          <a:ln>
            <a:solidFill>
              <a:schemeClr val="bg2"/>
            </a:solidFill>
          </a:ln>
        </p:spPr>
        <p:txBody>
          <a:bodyPr wrap="square" rtlCol="0">
            <a:spAutoFit/>
          </a:bodyPr>
          <a:lstStyle/>
          <a:p>
            <a:pPr algn="ctr"/>
            <a:r>
              <a:rPr lang="tr-TR" sz="1400" b="1" dirty="0">
                <a:solidFill>
                  <a:srgbClr val="FF0000"/>
                </a:solidFill>
                <a:latin typeface="Verdana"/>
              </a:rPr>
              <a:t>%15,5</a:t>
            </a:r>
          </a:p>
        </p:txBody>
      </p:sp>
      <p:sp>
        <p:nvSpPr>
          <p:cNvPr id="34" name="Metin kutusu 1"/>
          <p:cNvSpPr txBox="1"/>
          <p:nvPr/>
        </p:nvSpPr>
        <p:spPr>
          <a:xfrm rot="5400000">
            <a:off x="7860905" y="3635799"/>
            <a:ext cx="1282940" cy="615553"/>
          </a:xfrm>
          <a:prstGeom prst="rect">
            <a:avLst/>
          </a:prstGeom>
          <a:noFill/>
          <a:ln>
            <a:solidFill>
              <a:schemeClr val="bg2"/>
            </a:solidFill>
          </a:ln>
        </p:spPr>
        <p:txBody>
          <a:bodyPr wrap="square" rtlCol="0" anchor="ctr">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1600" dirty="0">
                <a:solidFill>
                  <a:srgbClr val="000000"/>
                </a:solidFill>
              </a:rPr>
              <a:t>Net Skor</a:t>
            </a:r>
          </a:p>
          <a:p>
            <a:pPr algn="ctr"/>
            <a:r>
              <a:rPr lang="tr-TR" b="1" dirty="0"/>
              <a:t>%35,6  </a:t>
            </a:r>
          </a:p>
        </p:txBody>
      </p:sp>
      <p:pic>
        <p:nvPicPr>
          <p:cNvPr id="16" name="Resim 15"/>
          <p:cNvPicPr>
            <a:picLocks noChangeAspect="1"/>
          </p:cNvPicPr>
          <p:nvPr/>
        </p:nvPicPr>
        <p:blipFill>
          <a:blip r:embed="rId4">
            <a:clrChange>
              <a:clrFrom>
                <a:srgbClr val="BE926B"/>
              </a:clrFrom>
              <a:clrTo>
                <a:srgbClr val="BE926B">
                  <a:alpha val="0"/>
                </a:srgbClr>
              </a:clrTo>
            </a:clrChange>
          </a:blip>
          <a:stretch>
            <a:fillRect/>
          </a:stretch>
        </p:blipFill>
        <p:spPr>
          <a:xfrm>
            <a:off x="4712871" y="2498266"/>
            <a:ext cx="886229" cy="815816"/>
          </a:xfrm>
          <a:prstGeom prst="rect">
            <a:avLst/>
          </a:prstGeom>
        </p:spPr>
      </p:pic>
      <p:pic>
        <p:nvPicPr>
          <p:cNvPr id="25" name="Resim 24"/>
          <p:cNvPicPr>
            <a:picLocks noChangeAspect="1"/>
          </p:cNvPicPr>
          <p:nvPr/>
        </p:nvPicPr>
        <p:blipFill>
          <a:blip r:embed="rId4"/>
          <a:stretch>
            <a:fillRect/>
          </a:stretch>
        </p:blipFill>
        <p:spPr>
          <a:xfrm rot="11799807">
            <a:off x="4588404" y="4510477"/>
            <a:ext cx="886229" cy="815816"/>
          </a:xfrm>
          <a:prstGeom prst="rect">
            <a:avLst/>
          </a:prstGeom>
        </p:spPr>
      </p:pic>
      <p:sp>
        <p:nvSpPr>
          <p:cNvPr id="26" name="Yuvarlatılmış Dikdörtgen 25"/>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7" name="Yuvarlatılmış Dikdörtgen 26"/>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Alışveriş uygulamaları kullanımının %5,9 ile son derece düşük bir performans sergilediği görülmektedir. </a:t>
            </a:r>
          </a:p>
        </p:txBody>
      </p:sp>
      <p:graphicFrame>
        <p:nvGraphicFramePr>
          <p:cNvPr id="33" name="Object 2"/>
          <p:cNvGraphicFramePr>
            <a:graphicFrameLocks noChangeAspect="1"/>
          </p:cNvGraphicFramePr>
          <p:nvPr>
            <p:extLst>
              <p:ext uri="{D42A27DB-BD31-4B8C-83A1-F6EECF244321}">
                <p14:modId xmlns:p14="http://schemas.microsoft.com/office/powerpoint/2010/main" val="255014197"/>
              </p:ext>
            </p:extLst>
          </p:nvPr>
        </p:nvGraphicFramePr>
        <p:xfrm>
          <a:off x="385442" y="1749617"/>
          <a:ext cx="3687519" cy="4140384"/>
        </p:xfrm>
        <a:graphic>
          <a:graphicData uri="http://schemas.openxmlformats.org/drawingml/2006/chart">
            <c:chart xmlns:c="http://schemas.openxmlformats.org/drawingml/2006/chart" xmlns:r="http://schemas.openxmlformats.org/officeDocument/2006/relationships" r:id="rId5"/>
          </a:graphicData>
        </a:graphic>
      </p:graphicFrame>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34</a:t>
            </a:fld>
            <a:endParaRPr lang="tr-TR" dirty="0">
              <a:solidFill>
                <a:srgbClr val="000000"/>
              </a:solidFill>
            </a:endParaRPr>
          </a:p>
        </p:txBody>
      </p:sp>
    </p:spTree>
    <p:extLst>
      <p:ext uri="{BB962C8B-B14F-4D97-AF65-F5344CB8AC3E}">
        <p14:creationId xmlns:p14="http://schemas.microsoft.com/office/powerpoint/2010/main" val="2591452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33638"/>
            <a:ext cx="8159625" cy="2024062"/>
          </a:xfrm>
        </p:spPr>
        <p:txBody>
          <a:bodyPr/>
          <a:lstStyle/>
          <a:p>
            <a:pPr eaLnBrk="1" hangingPunct="1">
              <a:tabLst>
                <a:tab pos="627063" algn="l"/>
              </a:tabLst>
            </a:pPr>
            <a:r>
              <a:rPr lang="tr-TR" b="0" dirty="0">
                <a:solidFill>
                  <a:srgbClr val="FF0000"/>
                </a:solidFill>
              </a:rPr>
              <a:t>Alışveriş Kanallarına Nasıl Yaklaşıyorlar?</a:t>
            </a:r>
            <a:br>
              <a:rPr lang="tr-TR" dirty="0">
                <a:solidFill>
                  <a:srgbClr val="FF0000"/>
                </a:solidFill>
              </a:rPr>
            </a:br>
            <a:r>
              <a:rPr lang="tr-TR" dirty="0">
                <a:solidFill>
                  <a:srgbClr val="FF0000"/>
                </a:solidFill>
              </a:rPr>
              <a:t>Kanallara Yönelik Algılar </a:t>
            </a:r>
          </a:p>
        </p:txBody>
      </p:sp>
    </p:spTree>
    <p:extLst>
      <p:ext uri="{BB962C8B-B14F-4D97-AF65-F5344CB8AC3E}">
        <p14:creationId xmlns:p14="http://schemas.microsoft.com/office/powerpoint/2010/main" val="1032252028"/>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7"/>
          <p:cNvSpPr>
            <a:spLocks noChangeArrowheads="1"/>
          </p:cNvSpPr>
          <p:nvPr/>
        </p:nvSpPr>
        <p:spPr bwMode="auto">
          <a:xfrm>
            <a:off x="125412" y="4013957"/>
            <a:ext cx="3140919" cy="2087562"/>
          </a:xfrm>
          <a:prstGeom prst="flowChartTerminator">
            <a:avLst/>
          </a:prstGeom>
          <a:solidFill>
            <a:schemeClr val="bg1">
              <a:lumMod val="75000"/>
              <a:alpha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nchor="ctr"/>
          <a:lstStyle/>
          <a:p>
            <a:pPr>
              <a:defRPr/>
            </a:pPr>
            <a:r>
              <a:rPr lang="tr-TR" altLang="tr-TR" sz="1100" b="1" kern="0" dirty="0">
                <a:solidFill>
                  <a:srgbClr val="000000"/>
                </a:solidFill>
              </a:rPr>
              <a:t>   </a:t>
            </a:r>
            <a:r>
              <a:rPr lang="tr-TR" altLang="tr-TR" sz="1400" b="1" kern="0" dirty="0">
                <a:solidFill>
                  <a:srgbClr val="000000"/>
                </a:solidFill>
              </a:rPr>
              <a:t>İnternet Alışverişi </a:t>
            </a:r>
          </a:p>
          <a:p>
            <a:pPr marL="174625" indent="-174625">
              <a:buFont typeface="Arial" panose="020B0604020202020204" pitchFamily="34" charset="0"/>
              <a:buChar char="•"/>
              <a:defRPr/>
            </a:pPr>
            <a:r>
              <a:rPr lang="tr-TR" altLang="tr-TR" sz="1100" kern="0" dirty="0">
                <a:solidFill>
                  <a:srgbClr val="000000"/>
                </a:solidFill>
              </a:rPr>
              <a:t>Yalnızca gençlerin değil, tüm yaş gruplarının yaşamlarına girdiği görülüyor.</a:t>
            </a:r>
          </a:p>
          <a:p>
            <a:pPr marL="174625" indent="-174625">
              <a:buFont typeface="Arial" panose="020B0604020202020204" pitchFamily="34" charset="0"/>
              <a:buChar char="•"/>
              <a:defRPr/>
            </a:pPr>
            <a:r>
              <a:rPr lang="tr-TR" altLang="tr-TR" sz="1100" kern="0" dirty="0">
                <a:solidFill>
                  <a:srgbClr val="000000"/>
                </a:solidFill>
              </a:rPr>
              <a:t>Geçmiş yıllarda ‘uygun fiyat’ faydası ile tüketiciyi yakalayan kanal, ‘çeşitlilik’, ‘erişim kolaylığı’ ve ‘mobil düşünceye yatkınlık’ nedeniyle kendisine artık daha fazla yer buluyor. </a:t>
            </a:r>
          </a:p>
        </p:txBody>
      </p:sp>
      <p:sp>
        <p:nvSpPr>
          <p:cNvPr id="14" name="AutoShape 8"/>
          <p:cNvSpPr>
            <a:spLocks noChangeArrowheads="1"/>
          </p:cNvSpPr>
          <p:nvPr/>
        </p:nvSpPr>
        <p:spPr bwMode="auto">
          <a:xfrm>
            <a:off x="880542" y="1753592"/>
            <a:ext cx="3600450" cy="2159868"/>
          </a:xfrm>
          <a:prstGeom prst="flowChartTerminator">
            <a:avLst/>
          </a:prstGeom>
          <a:solidFill>
            <a:schemeClr val="bg1">
              <a:lumMod val="75000"/>
              <a:alpha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nchor="ctr"/>
          <a:lstStyle/>
          <a:p>
            <a:pPr>
              <a:lnSpc>
                <a:spcPct val="80000"/>
              </a:lnSpc>
              <a:spcBef>
                <a:spcPct val="20000"/>
              </a:spcBef>
            </a:pPr>
            <a:r>
              <a:rPr lang="tr-TR" altLang="tr-TR" sz="1400" b="1" dirty="0">
                <a:solidFill>
                  <a:srgbClr val="000000"/>
                </a:solidFill>
              </a:rPr>
              <a:t>AVM’ler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AVM’lerin alışveriş alışkanlıklarını büyük ölçüde etkilediği ve şekillendirdiği görülüyor.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Sosyalleşme ve eğlence düzenli davranışken, alışveriş spontane gerçekleşiyor.</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Alışveriş amaç değil, araç halini alıyor.</a:t>
            </a:r>
          </a:p>
        </p:txBody>
      </p:sp>
      <p:sp>
        <p:nvSpPr>
          <p:cNvPr id="15" name="AutoShape 9"/>
          <p:cNvSpPr>
            <a:spLocks noChangeArrowheads="1"/>
          </p:cNvSpPr>
          <p:nvPr/>
        </p:nvSpPr>
        <p:spPr bwMode="auto">
          <a:xfrm>
            <a:off x="3285381" y="4013956"/>
            <a:ext cx="2835225" cy="2087563"/>
          </a:xfrm>
          <a:prstGeom prst="flowChartTerminator">
            <a:avLst/>
          </a:prstGeom>
          <a:solidFill>
            <a:schemeClr val="bg1">
              <a:lumMod val="75000"/>
              <a:alpha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nchor="t"/>
          <a:lstStyle/>
          <a:p>
            <a:pPr>
              <a:defRPr/>
            </a:pPr>
            <a:r>
              <a:rPr lang="tr-TR" altLang="tr-TR" sz="1400" b="1" kern="0" dirty="0">
                <a:solidFill>
                  <a:srgbClr val="000000"/>
                </a:solidFill>
              </a:rPr>
              <a:t>Geleneksel Çarşılar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Geleneksel alışverişin yapıldığı ve şehrin merkezindeki noktalardır.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Çarşılar ve pasajlar benzer özellikler göstererek tüketiciye ‘otantik’ parçalarla karşılaşma şansı sunuyor. </a:t>
            </a:r>
          </a:p>
        </p:txBody>
      </p:sp>
      <p:sp>
        <p:nvSpPr>
          <p:cNvPr id="16" name="AutoShape 10"/>
          <p:cNvSpPr>
            <a:spLocks noChangeArrowheads="1"/>
          </p:cNvSpPr>
          <p:nvPr/>
        </p:nvSpPr>
        <p:spPr bwMode="auto">
          <a:xfrm>
            <a:off x="4624388" y="1753592"/>
            <a:ext cx="3816993" cy="2161702"/>
          </a:xfrm>
          <a:prstGeom prst="flowChartTerminator">
            <a:avLst/>
          </a:prstGeom>
          <a:solidFill>
            <a:schemeClr val="bg1">
              <a:lumMod val="75000"/>
              <a:alpha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nchor="ctr"/>
          <a:lstStyle/>
          <a:p>
            <a:pPr>
              <a:lnSpc>
                <a:spcPct val="80000"/>
              </a:lnSpc>
              <a:spcBef>
                <a:spcPct val="20000"/>
              </a:spcBef>
              <a:defRPr/>
            </a:pPr>
            <a:r>
              <a:rPr lang="tr-TR" altLang="tr-TR" sz="1400" b="1" kern="0" dirty="0">
                <a:solidFill>
                  <a:srgbClr val="000000"/>
                </a:solidFill>
              </a:rPr>
              <a:t>Cadde Mağazaları</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AVM’lerin en büyük rakipleri olan cadde mağazaları eski gücünde azalma görünüyor.  </a:t>
            </a:r>
          </a:p>
          <a:p>
            <a:pPr marL="631825" lvl="2" indent="-174625">
              <a:lnSpc>
                <a:spcPct val="80000"/>
              </a:lnSpc>
              <a:spcBef>
                <a:spcPct val="20000"/>
              </a:spcBef>
              <a:buFont typeface="Arial" panose="020B0604020202020204" pitchFamily="34" charset="0"/>
              <a:buChar char="•"/>
              <a:defRPr/>
            </a:pPr>
            <a:r>
              <a:rPr lang="tr-TR" altLang="tr-TR" sz="1100" kern="0" dirty="0">
                <a:solidFill>
                  <a:srgbClr val="000000"/>
                </a:solidFill>
              </a:rPr>
              <a:t>Müşteriler, cadde mağazalarının güç kaybetmesini kiraların yükselmesine bağlıyor.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Ulaşılabilirlik yani mesafe, en güçlü yanları.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Yeni markalara fırsat oluşturan yapısı ile cadde mağazaları, önemini koruyor.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Pazarlık şansı ile geleneksel alışveriş yöntemlerinden samimiyet bu noktaları hala canlı tutan unsurlardır. </a:t>
            </a:r>
          </a:p>
        </p:txBody>
      </p:sp>
      <p:sp>
        <p:nvSpPr>
          <p:cNvPr id="17" name="AutoShape 11"/>
          <p:cNvSpPr>
            <a:spLocks noChangeArrowheads="1"/>
          </p:cNvSpPr>
          <p:nvPr/>
        </p:nvSpPr>
        <p:spPr bwMode="auto">
          <a:xfrm>
            <a:off x="6137275" y="4013956"/>
            <a:ext cx="2879725" cy="2087564"/>
          </a:xfrm>
          <a:prstGeom prst="flowChartTerminator">
            <a:avLst/>
          </a:prstGeom>
          <a:solidFill>
            <a:schemeClr val="bg1">
              <a:lumMod val="75000"/>
              <a:alpha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anchor="t"/>
          <a:lstStyle/>
          <a:p>
            <a:pPr>
              <a:defRPr/>
            </a:pPr>
            <a:r>
              <a:rPr lang="tr-TR" altLang="tr-TR" sz="1400" b="1" kern="0" dirty="0">
                <a:solidFill>
                  <a:srgbClr val="000000"/>
                </a:solidFill>
              </a:rPr>
              <a:t>Pazarlar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Geleneksel alışverişin yapıldığı ve şehrin merkezindeki noktalardır. </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Uygun fiyat ile tazelik ve </a:t>
            </a:r>
            <a:r>
              <a:rPr lang="tr-TR" altLang="tr-TR" sz="1100" kern="0" dirty="0" err="1">
                <a:solidFill>
                  <a:srgbClr val="000000"/>
                </a:solidFill>
              </a:rPr>
              <a:t>sinerjik</a:t>
            </a:r>
            <a:r>
              <a:rPr lang="tr-TR" altLang="tr-TR" sz="1100" kern="0" dirty="0">
                <a:solidFill>
                  <a:srgbClr val="000000"/>
                </a:solidFill>
              </a:rPr>
              <a:t> yapısı temel vaatleri</a:t>
            </a:r>
          </a:p>
          <a:p>
            <a:pPr marL="174625" indent="-174625">
              <a:lnSpc>
                <a:spcPct val="80000"/>
              </a:lnSpc>
              <a:spcBef>
                <a:spcPct val="20000"/>
              </a:spcBef>
              <a:buFont typeface="Arial" panose="020B0604020202020204" pitchFamily="34" charset="0"/>
              <a:buChar char="•"/>
              <a:defRPr/>
            </a:pPr>
            <a:r>
              <a:rPr lang="tr-TR" altLang="tr-TR" sz="1100" kern="0" dirty="0">
                <a:solidFill>
                  <a:srgbClr val="000000"/>
                </a:solidFill>
              </a:rPr>
              <a:t>Böylece modern kesim ile geleneksel kanalı buluşturuyor. </a:t>
            </a:r>
          </a:p>
        </p:txBody>
      </p:sp>
      <p:sp>
        <p:nvSpPr>
          <p:cNvPr id="18" name="Line 12"/>
          <p:cNvSpPr>
            <a:spLocks noChangeShapeType="1"/>
          </p:cNvSpPr>
          <p:nvPr/>
        </p:nvSpPr>
        <p:spPr bwMode="auto">
          <a:xfrm>
            <a:off x="808038" y="1546498"/>
            <a:ext cx="7705352" cy="0"/>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solidFill>
                <a:srgbClr val="000000"/>
              </a:solidFill>
            </a:endParaRPr>
          </a:p>
        </p:txBody>
      </p:sp>
      <p:sp>
        <p:nvSpPr>
          <p:cNvPr id="19" name="Line 13"/>
          <p:cNvSpPr>
            <a:spLocks noChangeShapeType="1"/>
          </p:cNvSpPr>
          <p:nvPr/>
        </p:nvSpPr>
        <p:spPr bwMode="auto">
          <a:xfrm>
            <a:off x="808038" y="1546498"/>
            <a:ext cx="0" cy="2412000"/>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solidFill>
                <a:srgbClr val="000000"/>
              </a:solidFill>
            </a:endParaRPr>
          </a:p>
        </p:txBody>
      </p:sp>
      <p:sp>
        <p:nvSpPr>
          <p:cNvPr id="20" name="Line 14"/>
          <p:cNvSpPr>
            <a:spLocks noChangeShapeType="1"/>
          </p:cNvSpPr>
          <p:nvPr/>
        </p:nvSpPr>
        <p:spPr bwMode="auto">
          <a:xfrm>
            <a:off x="8513390" y="1546498"/>
            <a:ext cx="0" cy="2412000"/>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solidFill>
                <a:srgbClr val="000000"/>
              </a:solidFill>
            </a:endParaRPr>
          </a:p>
        </p:txBody>
      </p:sp>
      <p:sp>
        <p:nvSpPr>
          <p:cNvPr id="21" name="Line 16"/>
          <p:cNvSpPr>
            <a:spLocks noChangeShapeType="1"/>
          </p:cNvSpPr>
          <p:nvPr/>
        </p:nvSpPr>
        <p:spPr bwMode="auto">
          <a:xfrm>
            <a:off x="2752723" y="1546498"/>
            <a:ext cx="9551" cy="180000"/>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solidFill>
                <a:srgbClr val="000000"/>
              </a:solidFill>
            </a:endParaRPr>
          </a:p>
        </p:txBody>
      </p:sp>
      <p:sp>
        <p:nvSpPr>
          <p:cNvPr id="22" name="Line 17"/>
          <p:cNvSpPr>
            <a:spLocks noChangeShapeType="1"/>
          </p:cNvSpPr>
          <p:nvPr/>
        </p:nvSpPr>
        <p:spPr bwMode="auto">
          <a:xfrm>
            <a:off x="6424612" y="1546498"/>
            <a:ext cx="545" cy="180000"/>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solidFill>
                <a:srgbClr val="000000"/>
              </a:solidFill>
            </a:endParaRPr>
          </a:p>
        </p:txBody>
      </p:sp>
      <p:sp>
        <p:nvSpPr>
          <p:cNvPr id="23" name="Line 18"/>
          <p:cNvSpPr>
            <a:spLocks noChangeShapeType="1"/>
          </p:cNvSpPr>
          <p:nvPr/>
        </p:nvSpPr>
        <p:spPr bwMode="auto">
          <a:xfrm>
            <a:off x="4552950" y="1546498"/>
            <a:ext cx="0" cy="2412000"/>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solidFill>
                <a:srgbClr val="000000"/>
              </a:solidFill>
            </a:endParaRPr>
          </a:p>
        </p:txBody>
      </p:sp>
      <p:sp>
        <p:nvSpPr>
          <p:cNvPr id="4" name="Dikdörtgen 3"/>
          <p:cNvSpPr/>
          <p:nvPr/>
        </p:nvSpPr>
        <p:spPr>
          <a:xfrm>
            <a:off x="1295636" y="1093909"/>
            <a:ext cx="6552728" cy="369332"/>
          </a:xfrm>
          <a:prstGeom prst="rect">
            <a:avLst/>
          </a:prstGeom>
        </p:spPr>
        <p:txBody>
          <a:bodyPr wrap="square">
            <a:spAutoFit/>
          </a:bodyPr>
          <a:lstStyle/>
          <a:p>
            <a:pPr marL="342900" indent="-342900" algn="ctr" fontAlgn="base">
              <a:spcBef>
                <a:spcPct val="20000"/>
              </a:spcBef>
              <a:spcAft>
                <a:spcPct val="0"/>
              </a:spcAft>
            </a:pPr>
            <a:r>
              <a:rPr lang="tr-TR" altLang="tr-TR" kern="0" dirty="0">
                <a:solidFill>
                  <a:srgbClr val="000000"/>
                </a:solidFill>
              </a:rPr>
              <a:t>Alışveriş noktaları 5 grup </a:t>
            </a:r>
            <a:r>
              <a:rPr lang="tr-TR" altLang="tr-TR" kern="0">
                <a:solidFill>
                  <a:srgbClr val="000000"/>
                </a:solidFill>
              </a:rPr>
              <a:t>altında toplanıyor.  </a:t>
            </a:r>
            <a:endParaRPr lang="tr-TR" altLang="tr-TR" kern="0" dirty="0">
              <a:solidFill>
                <a:srgbClr val="000000"/>
              </a:solidFill>
            </a:endParaRPr>
          </a:p>
        </p:txBody>
      </p:sp>
      <p:sp>
        <p:nvSpPr>
          <p:cNvPr id="26" name="Yuvarlatılmış Dikdörtgen 25"/>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7" name="Yuvarlatılmış Dikdörtgen 26"/>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8"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a:t>Alışveriş Kanallarına Yaklaşım</a:t>
            </a:r>
            <a:endParaRPr lang="tr-TR"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36</a:t>
            </a:fld>
            <a:endParaRPr lang="tr-TR" dirty="0">
              <a:solidFill>
                <a:srgbClr val="000000"/>
              </a:solidFill>
            </a:endParaRPr>
          </a:p>
        </p:txBody>
      </p:sp>
    </p:spTree>
    <p:extLst>
      <p:ext uri="{BB962C8B-B14F-4D97-AF65-F5344CB8AC3E}">
        <p14:creationId xmlns:p14="http://schemas.microsoft.com/office/powerpoint/2010/main" val="220468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833000" y="1340768"/>
            <a:ext cx="7843456"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defRPr sz="2000" b="1">
                <a:solidFill>
                  <a:schemeClr val="tx1"/>
                </a:solidFill>
                <a:latin typeface="Verdana" panose="020B0604030504040204" pitchFamily="34" charset="0"/>
              </a:defRPr>
            </a:lvl1pPr>
            <a:lvl2pPr marL="742950" indent="-285750">
              <a:spcBef>
                <a:spcPct val="20000"/>
              </a:spcBef>
              <a:buChar char="•"/>
              <a:defRPr sz="20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fontAlgn="base">
              <a:spcBef>
                <a:spcPct val="20000"/>
              </a:spcBef>
              <a:spcAft>
                <a:spcPct val="0"/>
              </a:spcAft>
              <a:buChar char="•"/>
              <a:defRPr sz="2000">
                <a:solidFill>
                  <a:schemeClr val="tx1"/>
                </a:solidFill>
                <a:latin typeface="Verdana" panose="020B0604030504040204" pitchFamily="34" charset="0"/>
              </a:defRPr>
            </a:lvl6pPr>
            <a:lvl7pPr marL="2971800" indent="-228600" fontAlgn="base">
              <a:spcBef>
                <a:spcPct val="20000"/>
              </a:spcBef>
              <a:spcAft>
                <a:spcPct val="0"/>
              </a:spcAft>
              <a:buChar char="•"/>
              <a:defRPr sz="2000">
                <a:solidFill>
                  <a:schemeClr val="tx1"/>
                </a:solidFill>
                <a:latin typeface="Verdana" panose="020B0604030504040204" pitchFamily="34" charset="0"/>
              </a:defRPr>
            </a:lvl7pPr>
            <a:lvl8pPr marL="3429000" indent="-228600" fontAlgn="base">
              <a:spcBef>
                <a:spcPct val="20000"/>
              </a:spcBef>
              <a:spcAft>
                <a:spcPct val="0"/>
              </a:spcAft>
              <a:buChar char="•"/>
              <a:defRPr sz="2000">
                <a:solidFill>
                  <a:schemeClr val="tx1"/>
                </a:solidFill>
                <a:latin typeface="Verdana" panose="020B0604030504040204" pitchFamily="34" charset="0"/>
              </a:defRPr>
            </a:lvl8pPr>
            <a:lvl9pPr marL="3886200" indent="-228600" fontAlgn="base">
              <a:spcBef>
                <a:spcPct val="20000"/>
              </a:spcBef>
              <a:spcAft>
                <a:spcPct val="0"/>
              </a:spcAft>
              <a:buChar char="•"/>
              <a:defRPr sz="2000">
                <a:solidFill>
                  <a:schemeClr val="tx1"/>
                </a:solidFill>
                <a:latin typeface="Verdana" panose="020B0604030504040204" pitchFamily="34" charset="0"/>
              </a:defRPr>
            </a:lvl9pPr>
          </a:lstStyle>
          <a:p>
            <a:pPr marL="0" indent="0"/>
            <a:r>
              <a:rPr lang="tr-TR" altLang="tr-TR" sz="1800" dirty="0">
                <a:solidFill>
                  <a:srgbClr val="000000"/>
                </a:solidFill>
              </a:rPr>
              <a:t>AVM’ler alışkanlıkları şekillendiriyor</a:t>
            </a:r>
          </a:p>
          <a:p>
            <a:pPr marL="0" indent="0"/>
            <a:endParaRPr lang="tr-TR" altLang="tr-TR" sz="1800" dirty="0">
              <a:solidFill>
                <a:srgbClr val="000000"/>
              </a:solidFill>
            </a:endParaRPr>
          </a:p>
          <a:p>
            <a:pPr marL="285750" indent="-285750">
              <a:lnSpc>
                <a:spcPct val="150000"/>
              </a:lnSpc>
              <a:buFont typeface="Arial" panose="020B0604020202020204" pitchFamily="34" charset="0"/>
              <a:buChar char="•"/>
            </a:pPr>
            <a:r>
              <a:rPr lang="tr-TR" altLang="tr-TR" sz="1800" b="0" dirty="0" err="1">
                <a:solidFill>
                  <a:prstClr val="black"/>
                </a:solidFill>
                <a:latin typeface="Verdana"/>
              </a:rPr>
              <a:t>AVM’lerin</a:t>
            </a:r>
            <a:r>
              <a:rPr lang="tr-TR" altLang="tr-TR" sz="1800" b="0" dirty="0">
                <a:solidFill>
                  <a:prstClr val="black"/>
                </a:solidFill>
                <a:latin typeface="Verdana"/>
              </a:rPr>
              <a:t> alışveriş alışkanlıklarını büyük ölçüde etkilediği ve şekillendirdiği görülmektedir. </a:t>
            </a:r>
          </a:p>
          <a:p>
            <a:pPr marL="685800" lvl="1">
              <a:lnSpc>
                <a:spcPct val="150000"/>
              </a:lnSpc>
              <a:buFont typeface="Arial" panose="020B0604020202020204" pitchFamily="34" charset="0"/>
              <a:buChar char="•"/>
            </a:pPr>
            <a:r>
              <a:rPr lang="tr-TR" altLang="tr-TR" sz="1800" dirty="0">
                <a:solidFill>
                  <a:srgbClr val="000000"/>
                </a:solidFill>
              </a:rPr>
              <a:t>Hatta </a:t>
            </a:r>
            <a:r>
              <a:rPr lang="tr-TR" altLang="tr-TR" sz="1800" dirty="0" err="1">
                <a:solidFill>
                  <a:srgbClr val="000000"/>
                </a:solidFill>
              </a:rPr>
              <a:t>AVM’lerin</a:t>
            </a:r>
            <a:r>
              <a:rPr lang="tr-TR" altLang="tr-TR" sz="1800" dirty="0">
                <a:solidFill>
                  <a:srgbClr val="000000"/>
                </a:solidFill>
              </a:rPr>
              <a:t> alışkanlıklar üzerinde yarattığı en önemli değişiklik, alışverişi planlı olmaktan uzaklaştırıp ‘</a:t>
            </a:r>
            <a:r>
              <a:rPr lang="tr-TR" altLang="tr-TR" sz="1800" b="1" dirty="0">
                <a:solidFill>
                  <a:srgbClr val="000000"/>
                </a:solidFill>
              </a:rPr>
              <a:t>spontane</a:t>
            </a:r>
            <a:r>
              <a:rPr lang="tr-TR" altLang="tr-TR" sz="1800" dirty="0">
                <a:solidFill>
                  <a:srgbClr val="000000"/>
                </a:solidFill>
              </a:rPr>
              <a:t>’ hale getirmektir. </a:t>
            </a:r>
          </a:p>
          <a:p>
            <a:pPr marL="285750" indent="-285750">
              <a:lnSpc>
                <a:spcPct val="150000"/>
              </a:lnSpc>
              <a:buFont typeface="Arial" panose="020B0604020202020204" pitchFamily="34" charset="0"/>
              <a:buChar char="•"/>
            </a:pPr>
            <a:r>
              <a:rPr lang="tr-TR" altLang="tr-TR" sz="1800" b="0" dirty="0">
                <a:solidFill>
                  <a:prstClr val="black"/>
                </a:solidFill>
                <a:latin typeface="Verdana"/>
              </a:rPr>
              <a:t>Düzenli olan aktivite, çoğu zaman alışverişin kendisi değil, </a:t>
            </a:r>
            <a:r>
              <a:rPr lang="tr-TR" altLang="tr-TR" sz="1800" dirty="0">
                <a:solidFill>
                  <a:prstClr val="black"/>
                </a:solidFill>
                <a:latin typeface="Verdana"/>
              </a:rPr>
              <a:t>sosyalleşme ve eğlence </a:t>
            </a:r>
            <a:r>
              <a:rPr lang="tr-TR" altLang="tr-TR" sz="1800" b="0" dirty="0">
                <a:solidFill>
                  <a:prstClr val="black"/>
                </a:solidFill>
                <a:latin typeface="Verdana"/>
              </a:rPr>
              <a:t>olmaktır. </a:t>
            </a:r>
          </a:p>
          <a:p>
            <a:pPr marL="285750" indent="-285750">
              <a:lnSpc>
                <a:spcPct val="150000"/>
              </a:lnSpc>
              <a:buFont typeface="Arial" panose="020B0604020202020204" pitchFamily="34" charset="0"/>
              <a:buChar char="•"/>
            </a:pPr>
            <a:r>
              <a:rPr lang="tr-TR" altLang="tr-TR" sz="1800" b="0" dirty="0">
                <a:solidFill>
                  <a:prstClr val="black"/>
                </a:solidFill>
                <a:latin typeface="Verdana"/>
              </a:rPr>
              <a:t>Alışveriş, AVM’ye gelmişken spontane olarak gerçekleşmektedir.</a:t>
            </a:r>
            <a:endParaRPr lang="tr-TR" altLang="tr-TR" sz="1800" b="0" dirty="0">
              <a:solidFill>
                <a:srgbClr val="000000"/>
              </a:solidFill>
            </a:endParaRPr>
          </a:p>
        </p:txBody>
      </p:sp>
      <p:sp>
        <p:nvSpPr>
          <p:cNvPr id="8" name="Yuvarlatılmış Dikdörtgen 7"/>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4"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err="1"/>
              <a:t>AVM’ler</a:t>
            </a:r>
            <a:r>
              <a:rPr lang="tr-TR" dirty="0"/>
              <a:t>...</a:t>
            </a:r>
            <a:endParaRPr lang="tr-TR"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37</a:t>
            </a:fld>
            <a:endParaRPr lang="tr-TR" dirty="0">
              <a:solidFill>
                <a:srgbClr val="000000"/>
              </a:solidFill>
            </a:endParaRPr>
          </a:p>
        </p:txBody>
      </p:sp>
    </p:spTree>
    <p:extLst>
      <p:ext uri="{BB962C8B-B14F-4D97-AF65-F5344CB8AC3E}">
        <p14:creationId xmlns:p14="http://schemas.microsoft.com/office/powerpoint/2010/main" val="29995653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
          <p:cNvSpPr txBox="1"/>
          <p:nvPr/>
        </p:nvSpPr>
        <p:spPr>
          <a:xfrm>
            <a:off x="663041" y="1340768"/>
            <a:ext cx="7631707" cy="4662815"/>
          </a:xfrm>
          <a:prstGeom prst="rect">
            <a:avLst/>
          </a:prstGeom>
          <a:noFill/>
        </p:spPr>
        <p:txBody>
          <a:bodyPr wrap="square" rtlCol="0">
            <a:spAutoFit/>
          </a:bodyPr>
          <a:lstStyle/>
          <a:p>
            <a:pPr>
              <a:lnSpc>
                <a:spcPct val="150000"/>
              </a:lnSpc>
            </a:pPr>
            <a:r>
              <a:rPr lang="tr-TR" b="1" dirty="0">
                <a:solidFill>
                  <a:prstClr val="black"/>
                </a:solidFill>
              </a:rPr>
              <a:t>Caddeler sinerjisini kaybediyor ancak hasret devam ediyor</a:t>
            </a:r>
          </a:p>
          <a:p>
            <a:pPr>
              <a:lnSpc>
                <a:spcPct val="150000"/>
              </a:lnSpc>
            </a:pPr>
            <a:endParaRPr lang="tr-TR" b="1" dirty="0">
              <a:solidFill>
                <a:prstClr val="black"/>
              </a:solidFill>
            </a:endParaRPr>
          </a:p>
          <a:p>
            <a:pPr marL="285750" indent="-285750">
              <a:lnSpc>
                <a:spcPct val="150000"/>
              </a:lnSpc>
              <a:buFont typeface="Arial" panose="020B0604020202020204" pitchFamily="34" charset="0"/>
              <a:buChar char="•"/>
            </a:pPr>
            <a:r>
              <a:rPr lang="tr-TR" dirty="0">
                <a:solidFill>
                  <a:prstClr val="black"/>
                </a:solidFill>
              </a:rPr>
              <a:t>AVM müşterileri, cadde mağazalarının kan kaybettiğini düşünüyor. </a:t>
            </a:r>
          </a:p>
          <a:p>
            <a:pPr marL="285750" indent="-285750">
              <a:lnSpc>
                <a:spcPct val="150000"/>
              </a:lnSpc>
              <a:buFont typeface="Arial" panose="020B0604020202020204" pitchFamily="34" charset="0"/>
              <a:buChar char="•"/>
            </a:pPr>
            <a:r>
              <a:rPr lang="tr-TR" dirty="0">
                <a:solidFill>
                  <a:prstClr val="black"/>
                </a:solidFill>
              </a:rPr>
              <a:t>Bu kaybın, cadde mağazalarının doğal şartları gereği yaşandığı ifade ediliyor. </a:t>
            </a:r>
          </a:p>
          <a:p>
            <a:pPr marL="285750" indent="-285750">
              <a:lnSpc>
                <a:spcPct val="150000"/>
              </a:lnSpc>
              <a:buFont typeface="Arial" panose="020B0604020202020204" pitchFamily="34" charset="0"/>
              <a:buChar char="•"/>
            </a:pPr>
            <a:r>
              <a:rPr lang="tr-TR" dirty="0">
                <a:solidFill>
                  <a:prstClr val="black"/>
                </a:solidFill>
              </a:rPr>
              <a:t>Bir üst boyutta cadde mağazalarının kiralarının yüksek olmasının önemli caddelerin kiracıları kaybetmesine neden olduğu ifade ediliyor. </a:t>
            </a:r>
          </a:p>
          <a:p>
            <a:pPr marL="285750" indent="-285750">
              <a:lnSpc>
                <a:spcPct val="150000"/>
              </a:lnSpc>
              <a:buFont typeface="Arial" panose="020B0604020202020204" pitchFamily="34" charset="0"/>
              <a:buChar char="•"/>
            </a:pPr>
            <a:endParaRPr lang="tr-TR" dirty="0">
              <a:solidFill>
                <a:prstClr val="black"/>
              </a:solidFill>
            </a:endParaRPr>
          </a:p>
        </p:txBody>
      </p:sp>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Cadde Mağazaları...</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38</a:t>
            </a:fld>
            <a:endParaRPr lang="tr-TR" dirty="0">
              <a:solidFill>
                <a:srgbClr val="000000"/>
              </a:solidFill>
            </a:endParaRPr>
          </a:p>
        </p:txBody>
      </p:sp>
    </p:spTree>
    <p:extLst>
      <p:ext uri="{BB962C8B-B14F-4D97-AF65-F5344CB8AC3E}">
        <p14:creationId xmlns:p14="http://schemas.microsoft.com/office/powerpoint/2010/main" val="662841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dirty="0"/>
              <a:t>Cadde Mağazaları...</a:t>
            </a:r>
          </a:p>
          <a:p>
            <a:pPr eaLnBrk="1" hangingPunct="1"/>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39</a:t>
            </a:fld>
            <a:endParaRPr lang="tr-TR" dirty="0">
              <a:solidFill>
                <a:srgbClr val="000000"/>
              </a:solidFill>
            </a:endParaRPr>
          </a:p>
        </p:txBody>
      </p:sp>
      <p:sp>
        <p:nvSpPr>
          <p:cNvPr id="4" name="Dikdörtgen 3"/>
          <p:cNvSpPr/>
          <p:nvPr/>
        </p:nvSpPr>
        <p:spPr>
          <a:xfrm>
            <a:off x="467544" y="1036755"/>
            <a:ext cx="4572000" cy="5078313"/>
          </a:xfrm>
          <a:prstGeom prst="rect">
            <a:avLst/>
          </a:prstGeom>
        </p:spPr>
        <p:txBody>
          <a:bodyPr>
            <a:spAutoFit/>
          </a:bodyPr>
          <a:lstStyle/>
          <a:p>
            <a:pPr>
              <a:lnSpc>
                <a:spcPct val="150000"/>
              </a:lnSpc>
            </a:pPr>
            <a:r>
              <a:rPr lang="tr-TR" b="1" dirty="0"/>
              <a:t>Olumlu Yönler </a:t>
            </a:r>
          </a:p>
          <a:p>
            <a:pPr>
              <a:lnSpc>
                <a:spcPct val="150000"/>
              </a:lnSpc>
            </a:pPr>
            <a:endParaRPr lang="tr-TR" sz="1400" b="1" dirty="0"/>
          </a:p>
          <a:p>
            <a:pPr marL="171450" indent="-171450">
              <a:lnSpc>
                <a:spcPct val="150000"/>
              </a:lnSpc>
              <a:buFont typeface="Arial" panose="020B0604020202020204" pitchFamily="34" charset="0"/>
              <a:buChar char="•"/>
            </a:pPr>
            <a:r>
              <a:rPr lang="tr-TR" dirty="0"/>
              <a:t>Farklı tarzları bulma imkanı </a:t>
            </a:r>
          </a:p>
          <a:p>
            <a:pPr marL="171450" indent="-171450">
              <a:lnSpc>
                <a:spcPct val="150000"/>
              </a:lnSpc>
              <a:buFont typeface="Arial" panose="020B0604020202020204" pitchFamily="34" charset="0"/>
              <a:buChar char="•"/>
            </a:pPr>
            <a:r>
              <a:rPr lang="tr-TR" dirty="0"/>
              <a:t>Ekonomik alternatifler sunması </a:t>
            </a:r>
          </a:p>
          <a:p>
            <a:pPr marL="171450" indent="-171450">
              <a:lnSpc>
                <a:spcPct val="150000"/>
              </a:lnSpc>
              <a:buFont typeface="Arial" panose="020B0604020202020204" pitchFamily="34" charset="0"/>
              <a:buChar char="•"/>
            </a:pPr>
            <a:r>
              <a:rPr lang="tr-TR" dirty="0"/>
              <a:t>Alternatif sunması yüksek olması </a:t>
            </a:r>
          </a:p>
          <a:p>
            <a:pPr marL="171450" indent="-171450">
              <a:lnSpc>
                <a:spcPct val="150000"/>
              </a:lnSpc>
              <a:buFont typeface="Arial" panose="020B0604020202020204" pitchFamily="34" charset="0"/>
              <a:buChar char="•"/>
            </a:pPr>
            <a:r>
              <a:rPr lang="tr-TR" dirty="0"/>
              <a:t>İhtiyaçları spontane karşılama imkanı; yol üstünde yürüyüş keserek yürüyüşün alışverişe dönüşmesi</a:t>
            </a:r>
          </a:p>
          <a:p>
            <a:pPr marL="171450" indent="-171450">
              <a:lnSpc>
                <a:spcPct val="150000"/>
              </a:lnSpc>
              <a:buFont typeface="Arial" panose="020B0604020202020204" pitchFamily="34" charset="0"/>
              <a:buChar char="•"/>
            </a:pPr>
            <a:r>
              <a:rPr lang="tr-TR" dirty="0"/>
              <a:t>Samimi ilişkiler kurulabilme, tanıdıklık</a:t>
            </a:r>
          </a:p>
          <a:p>
            <a:pPr marL="171450" indent="-171450">
              <a:lnSpc>
                <a:spcPct val="150000"/>
              </a:lnSpc>
              <a:buFont typeface="Arial" panose="020B0604020202020204" pitchFamily="34" charset="0"/>
              <a:buChar char="•"/>
            </a:pPr>
            <a:r>
              <a:rPr lang="tr-TR" dirty="0"/>
              <a:t>Mesafe avantajı </a:t>
            </a:r>
          </a:p>
        </p:txBody>
      </p:sp>
      <p:sp>
        <p:nvSpPr>
          <p:cNvPr id="5" name="Dikdörtgen 4"/>
          <p:cNvSpPr/>
          <p:nvPr/>
        </p:nvSpPr>
        <p:spPr>
          <a:xfrm>
            <a:off x="4716016" y="1031532"/>
            <a:ext cx="4104456" cy="5493812"/>
          </a:xfrm>
          <a:prstGeom prst="rect">
            <a:avLst/>
          </a:prstGeom>
        </p:spPr>
        <p:txBody>
          <a:bodyPr wrap="square">
            <a:spAutoFit/>
          </a:bodyPr>
          <a:lstStyle/>
          <a:p>
            <a:pPr>
              <a:lnSpc>
                <a:spcPct val="150000"/>
              </a:lnSpc>
            </a:pPr>
            <a:r>
              <a:rPr lang="tr-TR" b="1" dirty="0"/>
              <a:t>Olumsuz Yönler </a:t>
            </a:r>
          </a:p>
          <a:p>
            <a:pPr>
              <a:lnSpc>
                <a:spcPct val="150000"/>
              </a:lnSpc>
            </a:pPr>
            <a:endParaRPr lang="tr-TR" sz="1400" b="1" dirty="0"/>
          </a:p>
          <a:p>
            <a:pPr marL="171450" indent="-171450">
              <a:lnSpc>
                <a:spcPct val="150000"/>
              </a:lnSpc>
              <a:buFont typeface="Arial" panose="020B0604020202020204" pitchFamily="34" charset="0"/>
              <a:buChar char="•"/>
            </a:pPr>
            <a:r>
              <a:rPr lang="tr-TR" dirty="0"/>
              <a:t>Organize olmayan perakendenin dezavantajları </a:t>
            </a:r>
          </a:p>
          <a:p>
            <a:pPr marL="628650" lvl="1" indent="-171450">
              <a:lnSpc>
                <a:spcPct val="150000"/>
              </a:lnSpc>
              <a:buFont typeface="Arial" panose="020B0604020202020204" pitchFamily="34" charset="0"/>
              <a:buChar char="•"/>
            </a:pPr>
            <a:r>
              <a:rPr lang="tr-TR" dirty="0"/>
              <a:t>Markanın güvenini sunmaması </a:t>
            </a:r>
          </a:p>
          <a:p>
            <a:pPr marL="628650" lvl="1" indent="-171450">
              <a:lnSpc>
                <a:spcPct val="150000"/>
              </a:lnSpc>
              <a:buFont typeface="Arial" panose="020B0604020202020204" pitchFamily="34" charset="0"/>
              <a:buChar char="•"/>
            </a:pPr>
            <a:r>
              <a:rPr lang="tr-TR" dirty="0"/>
              <a:t>Fiyatların tutarlı olmaması</a:t>
            </a:r>
          </a:p>
          <a:p>
            <a:pPr marL="628650" lvl="1" indent="-171450">
              <a:lnSpc>
                <a:spcPct val="150000"/>
              </a:lnSpc>
              <a:buFont typeface="Arial" panose="020B0604020202020204" pitchFamily="34" charset="0"/>
              <a:buChar char="•"/>
            </a:pPr>
            <a:r>
              <a:rPr lang="tr-TR" dirty="0"/>
              <a:t>Kurumsal olmadığı için güvenli alışveriş olanağı sunmaması  </a:t>
            </a:r>
          </a:p>
          <a:p>
            <a:pPr marL="171450" indent="-171450">
              <a:lnSpc>
                <a:spcPct val="150000"/>
              </a:lnSpc>
              <a:buFont typeface="Arial" panose="020B0604020202020204" pitchFamily="34" charset="0"/>
              <a:buChar char="•"/>
            </a:pPr>
            <a:r>
              <a:rPr lang="tr-TR" dirty="0"/>
              <a:t>Bazı caddelerde fiyatların yüksek olması </a:t>
            </a:r>
          </a:p>
          <a:p>
            <a:pPr marL="171450" indent="-171450">
              <a:lnSpc>
                <a:spcPct val="150000"/>
              </a:lnSpc>
              <a:buFont typeface="Arial" panose="020B0604020202020204" pitchFamily="34" charset="0"/>
              <a:buChar char="•"/>
            </a:pPr>
            <a:r>
              <a:rPr lang="tr-TR" dirty="0"/>
              <a:t>Mevsim koşullarından etkilenme </a:t>
            </a:r>
          </a:p>
        </p:txBody>
      </p:sp>
    </p:spTree>
    <p:extLst>
      <p:ext uri="{BB962C8B-B14F-4D97-AF65-F5344CB8AC3E}">
        <p14:creationId xmlns:p14="http://schemas.microsoft.com/office/powerpoint/2010/main" val="597036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
          <p:cNvSpPr txBox="1"/>
          <p:nvPr/>
        </p:nvSpPr>
        <p:spPr>
          <a:xfrm>
            <a:off x="663041" y="1276012"/>
            <a:ext cx="7631707" cy="5016758"/>
          </a:xfrm>
          <a:prstGeom prst="rect">
            <a:avLst/>
          </a:prstGeom>
          <a:noFill/>
        </p:spPr>
        <p:txBody>
          <a:bodyPr wrap="square" rtlCol="0">
            <a:spAutoFit/>
          </a:bodyPr>
          <a:lstStyle/>
          <a:p>
            <a:pPr>
              <a:spcBef>
                <a:spcPts val="600"/>
              </a:spcBef>
              <a:spcAft>
                <a:spcPts val="600"/>
              </a:spcAft>
            </a:pPr>
            <a:r>
              <a:rPr lang="tr-TR" b="1" dirty="0">
                <a:solidFill>
                  <a:prstClr val="black"/>
                </a:solidFill>
              </a:rPr>
              <a:t>İnternetten alışverişte en büyük endişe sahte ürün!</a:t>
            </a:r>
          </a:p>
          <a:p>
            <a:pPr>
              <a:lnSpc>
                <a:spcPct val="150000"/>
              </a:lnSpc>
            </a:pPr>
            <a:endParaRPr lang="tr-TR" b="1" dirty="0">
              <a:solidFill>
                <a:prstClr val="black"/>
              </a:solidFill>
            </a:endParaRPr>
          </a:p>
          <a:p>
            <a:pPr marL="285750" indent="-285750">
              <a:lnSpc>
                <a:spcPct val="150000"/>
              </a:lnSpc>
              <a:buFont typeface="Arial" panose="020B0604020202020204" pitchFamily="34" charset="0"/>
              <a:buChar char="•"/>
            </a:pPr>
            <a:r>
              <a:rPr lang="tr-TR" dirty="0">
                <a:solidFill>
                  <a:prstClr val="black"/>
                </a:solidFill>
              </a:rPr>
              <a:t>Büyük bir kesim internet üzerinden alışveriş yapmasa da, tüketicinin en çok gündeminde olan kanal olarak yer almaktadır. </a:t>
            </a:r>
          </a:p>
          <a:p>
            <a:pPr marL="742950" lvl="1" indent="-285750">
              <a:lnSpc>
                <a:spcPct val="150000"/>
              </a:lnSpc>
              <a:buFont typeface="Arial" panose="020B0604020202020204" pitchFamily="34" charset="0"/>
              <a:buChar char="•"/>
            </a:pPr>
            <a:r>
              <a:rPr lang="tr-TR" dirty="0">
                <a:solidFill>
                  <a:prstClr val="black"/>
                </a:solidFill>
              </a:rPr>
              <a:t>Özellikle gençler, internet üzerinden alışverişte bariyerlerin en düşük olduğu kesimdir. </a:t>
            </a:r>
          </a:p>
          <a:p>
            <a:pPr marL="285750" indent="-285750">
              <a:lnSpc>
                <a:spcPct val="150000"/>
              </a:lnSpc>
              <a:buFont typeface="Arial" panose="020B0604020202020204" pitchFamily="34" charset="0"/>
              <a:buChar char="•"/>
            </a:pPr>
            <a:r>
              <a:rPr lang="tr-TR" dirty="0">
                <a:solidFill>
                  <a:prstClr val="black"/>
                </a:solidFill>
              </a:rPr>
              <a:t>Sosyal medya, hedef kitlenin geniş zaman ayırdığı bir mecradır. Bugün internetten satışın önemli bir alt </a:t>
            </a:r>
            <a:r>
              <a:rPr lang="tr-TR" dirty="0" err="1">
                <a:solidFill>
                  <a:prstClr val="black"/>
                </a:solidFill>
              </a:rPr>
              <a:t>kırılımını</a:t>
            </a:r>
            <a:r>
              <a:rPr lang="tr-TR" dirty="0">
                <a:solidFill>
                  <a:prstClr val="black"/>
                </a:solidFill>
              </a:rPr>
              <a:t> sosyal medya oluşturmaktadır. Tüketiciler, gelecekte sosyal medya üzerinden satın almaların artacağı öngörüsünü taşımaktadır. </a:t>
            </a:r>
          </a:p>
        </p:txBody>
      </p:sp>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kern="0" dirty="0">
                <a:solidFill>
                  <a:srgbClr val="C00000"/>
                </a:solidFill>
              </a:rPr>
              <a:t>Online...</a:t>
            </a: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40</a:t>
            </a:fld>
            <a:endParaRPr lang="tr-TR" dirty="0">
              <a:solidFill>
                <a:srgbClr val="000000"/>
              </a:solidFill>
            </a:endParaRPr>
          </a:p>
        </p:txBody>
      </p:sp>
    </p:spTree>
    <p:extLst>
      <p:ext uri="{BB962C8B-B14F-4D97-AF65-F5344CB8AC3E}">
        <p14:creationId xmlns:p14="http://schemas.microsoft.com/office/powerpoint/2010/main" val="2851717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kern="0" dirty="0">
                <a:solidFill>
                  <a:srgbClr val="C00000"/>
                </a:solidFill>
              </a:rPr>
              <a:t>Online...</a:t>
            </a:r>
          </a:p>
          <a:p>
            <a:pPr eaLnBrk="1" hangingPunct="1"/>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41</a:t>
            </a:fld>
            <a:endParaRPr lang="tr-TR" dirty="0">
              <a:solidFill>
                <a:srgbClr val="000000"/>
              </a:solidFill>
            </a:endParaRPr>
          </a:p>
        </p:txBody>
      </p:sp>
      <p:sp>
        <p:nvSpPr>
          <p:cNvPr id="4" name="Dikdörtgen 3"/>
          <p:cNvSpPr/>
          <p:nvPr/>
        </p:nvSpPr>
        <p:spPr>
          <a:xfrm>
            <a:off x="467544" y="1292329"/>
            <a:ext cx="3888432" cy="4662815"/>
          </a:xfrm>
          <a:prstGeom prst="rect">
            <a:avLst/>
          </a:prstGeom>
        </p:spPr>
        <p:txBody>
          <a:bodyPr wrap="square">
            <a:spAutoFit/>
          </a:bodyPr>
          <a:lstStyle/>
          <a:p>
            <a:pPr>
              <a:lnSpc>
                <a:spcPct val="150000"/>
              </a:lnSpc>
            </a:pPr>
            <a:r>
              <a:rPr lang="tr-TR" b="1" dirty="0"/>
              <a:t>Olumlu Yönler </a:t>
            </a:r>
          </a:p>
          <a:p>
            <a:pPr marL="171450" indent="-171450">
              <a:lnSpc>
                <a:spcPct val="150000"/>
              </a:lnSpc>
              <a:buFont typeface="Arial" panose="020B0604020202020204" pitchFamily="34" charset="0"/>
              <a:buChar char="•"/>
            </a:pPr>
            <a:r>
              <a:rPr lang="tr-TR"/>
              <a:t>Ürün ve fiyat karşılaştırma imkanı  </a:t>
            </a:r>
          </a:p>
          <a:p>
            <a:pPr marL="171450" indent="-171450">
              <a:lnSpc>
                <a:spcPct val="150000"/>
              </a:lnSpc>
              <a:buFont typeface="Arial" panose="020B0604020202020204" pitchFamily="34" charset="0"/>
              <a:buChar char="•"/>
            </a:pPr>
            <a:r>
              <a:rPr lang="tr-TR"/>
              <a:t>Zaman tasarrufu </a:t>
            </a:r>
          </a:p>
          <a:p>
            <a:pPr marL="171450" indent="-171450">
              <a:lnSpc>
                <a:spcPct val="150000"/>
              </a:lnSpc>
              <a:buFont typeface="Arial" panose="020B0604020202020204" pitchFamily="34" charset="0"/>
              <a:buChar char="•"/>
            </a:pPr>
            <a:r>
              <a:rPr lang="tr-TR"/>
              <a:t>Ürünlerde yüksek çeşitlilik</a:t>
            </a:r>
          </a:p>
          <a:p>
            <a:pPr marL="171450" indent="-171450">
              <a:lnSpc>
                <a:spcPct val="150000"/>
              </a:lnSpc>
              <a:buFont typeface="Arial" panose="020B0604020202020204" pitchFamily="34" charset="0"/>
              <a:buChar char="•"/>
            </a:pPr>
            <a:r>
              <a:rPr lang="tr-TR"/>
              <a:t>Tasarım ürünlere erişim kolaylığı </a:t>
            </a:r>
          </a:p>
          <a:p>
            <a:pPr marL="171450" indent="-171450">
              <a:lnSpc>
                <a:spcPct val="150000"/>
              </a:lnSpc>
              <a:buFont typeface="Arial" panose="020B0604020202020204" pitchFamily="34" charset="0"/>
              <a:buChar char="•"/>
            </a:pPr>
            <a:r>
              <a:rPr lang="tr-TR"/>
              <a:t>Alışveriş için saat sınırlaması olmaması </a:t>
            </a:r>
          </a:p>
          <a:p>
            <a:pPr marL="171450" indent="-171450">
              <a:lnSpc>
                <a:spcPct val="150000"/>
              </a:lnSpc>
              <a:buFont typeface="Arial" panose="020B0604020202020204" pitchFamily="34" charset="0"/>
              <a:buChar char="•"/>
            </a:pPr>
            <a:r>
              <a:rPr lang="tr-TR"/>
              <a:t>Belli koşullarda kargonun ücretsiz olması </a:t>
            </a:r>
          </a:p>
        </p:txBody>
      </p:sp>
      <p:sp>
        <p:nvSpPr>
          <p:cNvPr id="5" name="Dikdörtgen 4"/>
          <p:cNvSpPr/>
          <p:nvPr/>
        </p:nvSpPr>
        <p:spPr>
          <a:xfrm>
            <a:off x="4716016" y="1287106"/>
            <a:ext cx="4104456" cy="4662815"/>
          </a:xfrm>
          <a:prstGeom prst="rect">
            <a:avLst/>
          </a:prstGeom>
        </p:spPr>
        <p:txBody>
          <a:bodyPr wrap="square">
            <a:spAutoFit/>
          </a:bodyPr>
          <a:lstStyle/>
          <a:p>
            <a:pPr>
              <a:lnSpc>
                <a:spcPct val="150000"/>
              </a:lnSpc>
            </a:pPr>
            <a:r>
              <a:rPr lang="tr-TR" b="1" dirty="0"/>
              <a:t>Olumsuz Yönler </a:t>
            </a:r>
          </a:p>
          <a:p>
            <a:pPr marL="171450" indent="-171450">
              <a:lnSpc>
                <a:spcPct val="150000"/>
              </a:lnSpc>
              <a:buFont typeface="Arial" panose="020B0604020202020204" pitchFamily="34" charset="0"/>
              <a:buChar char="•"/>
            </a:pPr>
            <a:r>
              <a:rPr lang="tr-TR"/>
              <a:t>Güven standartlarını yakalayamamış olması </a:t>
            </a:r>
          </a:p>
          <a:p>
            <a:pPr marL="628650" lvl="1" indent="-171450">
              <a:lnSpc>
                <a:spcPct val="150000"/>
              </a:lnSpc>
              <a:buFont typeface="Arial" panose="020B0604020202020204" pitchFamily="34" charset="0"/>
              <a:buChar char="•"/>
            </a:pPr>
            <a:r>
              <a:rPr lang="tr-TR"/>
              <a:t>Sahte ürün ihtimali</a:t>
            </a:r>
          </a:p>
          <a:p>
            <a:pPr marL="628650" lvl="1" indent="-171450">
              <a:lnSpc>
                <a:spcPct val="150000"/>
              </a:lnSpc>
              <a:buFont typeface="Arial" panose="020B0604020202020204" pitchFamily="34" charset="0"/>
              <a:buChar char="•"/>
            </a:pPr>
            <a:r>
              <a:rPr lang="tr-TR"/>
              <a:t>Ürünün gelmeme ihtimali</a:t>
            </a:r>
          </a:p>
          <a:p>
            <a:pPr marL="171450" indent="-171450">
              <a:lnSpc>
                <a:spcPct val="150000"/>
              </a:lnSpc>
              <a:buFont typeface="Arial" panose="020B0604020202020204" pitchFamily="34" charset="0"/>
              <a:buChar char="•"/>
            </a:pPr>
            <a:r>
              <a:rPr lang="tr-TR"/>
              <a:t>Kargoya bağlı sorunlar</a:t>
            </a:r>
          </a:p>
          <a:p>
            <a:pPr marL="628650" lvl="1" indent="-171450">
              <a:lnSpc>
                <a:spcPct val="150000"/>
              </a:lnSpc>
              <a:buFont typeface="Arial" panose="020B0604020202020204" pitchFamily="34" charset="0"/>
              <a:buChar char="•"/>
            </a:pPr>
            <a:r>
              <a:rPr lang="tr-TR"/>
              <a:t>Ürünün kaybolabilmesi </a:t>
            </a:r>
          </a:p>
          <a:p>
            <a:pPr marL="628650" lvl="1" indent="-171450">
              <a:lnSpc>
                <a:spcPct val="150000"/>
              </a:lnSpc>
              <a:buFont typeface="Arial" panose="020B0604020202020204" pitchFamily="34" charset="0"/>
              <a:buChar char="•"/>
            </a:pPr>
            <a:r>
              <a:rPr lang="tr-TR"/>
              <a:t>Taşıma sırasında ürün hasarı </a:t>
            </a:r>
          </a:p>
          <a:p>
            <a:pPr marL="628650" lvl="1" indent="-171450">
              <a:lnSpc>
                <a:spcPct val="150000"/>
              </a:lnSpc>
              <a:buFont typeface="Arial" panose="020B0604020202020204" pitchFamily="34" charset="0"/>
              <a:buChar char="•"/>
            </a:pPr>
            <a:r>
              <a:rPr lang="tr-TR"/>
              <a:t>Gecikme </a:t>
            </a:r>
          </a:p>
          <a:p>
            <a:pPr marL="171450" indent="-171450">
              <a:lnSpc>
                <a:spcPct val="150000"/>
              </a:lnSpc>
              <a:buFont typeface="Arial" panose="020B0604020202020204" pitchFamily="34" charset="0"/>
              <a:buChar char="•"/>
            </a:pPr>
            <a:r>
              <a:rPr lang="tr-TR"/>
              <a:t>Aynı markanın e-ticaret kanalına düşük kalite ürün ürettiği algısı</a:t>
            </a:r>
          </a:p>
        </p:txBody>
      </p:sp>
    </p:spTree>
    <p:extLst>
      <p:ext uri="{BB962C8B-B14F-4D97-AF65-F5344CB8AC3E}">
        <p14:creationId xmlns:p14="http://schemas.microsoft.com/office/powerpoint/2010/main" val="1110175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
          <p:cNvSpPr txBox="1"/>
          <p:nvPr/>
        </p:nvSpPr>
        <p:spPr>
          <a:xfrm>
            <a:off x="663041" y="1380832"/>
            <a:ext cx="7631707" cy="3000821"/>
          </a:xfrm>
          <a:prstGeom prst="rect">
            <a:avLst/>
          </a:prstGeom>
          <a:noFill/>
        </p:spPr>
        <p:txBody>
          <a:bodyPr wrap="square" rtlCol="0">
            <a:spAutoFit/>
          </a:bodyPr>
          <a:lstStyle/>
          <a:p>
            <a:pPr>
              <a:lnSpc>
                <a:spcPct val="150000"/>
              </a:lnSpc>
            </a:pPr>
            <a:r>
              <a:rPr lang="tr-TR" b="1" dirty="0">
                <a:solidFill>
                  <a:prstClr val="black"/>
                </a:solidFill>
              </a:rPr>
              <a:t>Geleneksel çarşılar doğallığın simgesi ! </a:t>
            </a:r>
          </a:p>
          <a:p>
            <a:pPr>
              <a:lnSpc>
                <a:spcPct val="150000"/>
              </a:lnSpc>
            </a:pPr>
            <a:endParaRPr lang="tr-TR" b="1" dirty="0">
              <a:solidFill>
                <a:prstClr val="black"/>
              </a:solidFill>
            </a:endParaRPr>
          </a:p>
          <a:p>
            <a:pPr marL="285750" indent="-285750">
              <a:lnSpc>
                <a:spcPct val="150000"/>
              </a:lnSpc>
              <a:buFont typeface="Arial" panose="020B0604020202020204" pitchFamily="34" charset="0"/>
              <a:buChar char="•"/>
            </a:pPr>
            <a:r>
              <a:rPr lang="tr-TR" dirty="0">
                <a:solidFill>
                  <a:prstClr val="black"/>
                </a:solidFill>
              </a:rPr>
              <a:t>Çarşılar, daha çok geleneksel alışverişin bir parçası olarak görülmektedir. Geleneksellik ise doğallıkla ilişkilendirilmektedir.</a:t>
            </a:r>
          </a:p>
          <a:p>
            <a:pPr marL="285750" indent="-285750">
              <a:lnSpc>
                <a:spcPct val="150000"/>
              </a:lnSpc>
              <a:buFont typeface="Arial" panose="020B0604020202020204" pitchFamily="34" charset="0"/>
              <a:buChar char="•"/>
            </a:pPr>
            <a:r>
              <a:rPr lang="tr-TR" dirty="0"/>
              <a:t>Geleneksel çarşılarda işlerinde uzman kişilerin hizmet verdiği düşünülüyor.</a:t>
            </a:r>
            <a:endParaRPr lang="tr-TR" dirty="0">
              <a:solidFill>
                <a:prstClr val="black"/>
              </a:solidFill>
            </a:endParaRPr>
          </a:p>
        </p:txBody>
      </p:sp>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kern="0" dirty="0">
                <a:solidFill>
                  <a:srgbClr val="C00000"/>
                </a:solidFill>
              </a:rPr>
              <a:t>Geleneksel Çarşılar...</a:t>
            </a: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42</a:t>
            </a:fld>
            <a:endParaRPr lang="tr-TR" dirty="0">
              <a:solidFill>
                <a:srgbClr val="000000"/>
              </a:solidFill>
            </a:endParaRPr>
          </a:p>
        </p:txBody>
      </p:sp>
    </p:spTree>
    <p:extLst>
      <p:ext uri="{BB962C8B-B14F-4D97-AF65-F5344CB8AC3E}">
        <p14:creationId xmlns:p14="http://schemas.microsoft.com/office/powerpoint/2010/main" val="3286212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kern="0" dirty="0">
                <a:solidFill>
                  <a:srgbClr val="C00000"/>
                </a:solidFill>
              </a:rPr>
              <a:t>Geleneksel Çarşılar...</a:t>
            </a: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43</a:t>
            </a:fld>
            <a:endParaRPr lang="tr-TR" dirty="0">
              <a:solidFill>
                <a:srgbClr val="000000"/>
              </a:solidFill>
            </a:endParaRPr>
          </a:p>
        </p:txBody>
      </p:sp>
      <p:sp>
        <p:nvSpPr>
          <p:cNvPr id="4" name="Dikdörtgen 3"/>
          <p:cNvSpPr/>
          <p:nvPr/>
        </p:nvSpPr>
        <p:spPr>
          <a:xfrm>
            <a:off x="467544" y="1292329"/>
            <a:ext cx="3888432" cy="4662815"/>
          </a:xfrm>
          <a:prstGeom prst="rect">
            <a:avLst/>
          </a:prstGeom>
        </p:spPr>
        <p:txBody>
          <a:bodyPr wrap="square">
            <a:spAutoFit/>
          </a:bodyPr>
          <a:lstStyle/>
          <a:p>
            <a:pPr>
              <a:lnSpc>
                <a:spcPct val="150000"/>
              </a:lnSpc>
            </a:pPr>
            <a:r>
              <a:rPr lang="tr-TR" b="1" dirty="0"/>
              <a:t>Olumlu Yönler </a:t>
            </a:r>
          </a:p>
          <a:p>
            <a:pPr marL="171450" indent="-171450">
              <a:lnSpc>
                <a:spcPct val="150000"/>
              </a:lnSpc>
              <a:buFont typeface="Arial" panose="020B0604020202020204" pitchFamily="34" charset="0"/>
              <a:buChar char="•"/>
            </a:pPr>
            <a:r>
              <a:rPr lang="tr-TR" dirty="0"/>
              <a:t>İşinin uzmanları ile muhatap olma </a:t>
            </a:r>
          </a:p>
          <a:p>
            <a:pPr marL="171450" indent="-171450">
              <a:lnSpc>
                <a:spcPct val="150000"/>
              </a:lnSpc>
              <a:buFont typeface="Arial" panose="020B0604020202020204" pitchFamily="34" charset="0"/>
              <a:buChar char="•"/>
            </a:pPr>
            <a:r>
              <a:rPr lang="tr-TR" dirty="0"/>
              <a:t>Düğün gibi, özel gün ihtiyaçlarını karşılaması </a:t>
            </a:r>
          </a:p>
          <a:p>
            <a:pPr marL="171450" indent="-171450">
              <a:lnSpc>
                <a:spcPct val="150000"/>
              </a:lnSpc>
              <a:buFont typeface="Arial" panose="020B0604020202020204" pitchFamily="34" charset="0"/>
              <a:buChar char="•"/>
            </a:pPr>
            <a:r>
              <a:rPr lang="tr-TR" dirty="0"/>
              <a:t>Doğal, geleneksel ve </a:t>
            </a:r>
            <a:r>
              <a:rPr lang="tr-TR" dirty="0" err="1"/>
              <a:t>otantikürünlerle</a:t>
            </a:r>
            <a:r>
              <a:rPr lang="tr-TR" dirty="0"/>
              <a:t> buluşma imkanı</a:t>
            </a:r>
          </a:p>
          <a:p>
            <a:pPr marL="171450" indent="-171450">
              <a:lnSpc>
                <a:spcPct val="150000"/>
              </a:lnSpc>
              <a:buFont typeface="Arial" panose="020B0604020202020204" pitchFamily="34" charset="0"/>
              <a:buChar char="•"/>
            </a:pPr>
            <a:r>
              <a:rPr lang="tr-TR" dirty="0"/>
              <a:t>Fazla seçeneğe sahip olma </a:t>
            </a:r>
          </a:p>
          <a:p>
            <a:pPr marL="171450" indent="-171450">
              <a:lnSpc>
                <a:spcPct val="150000"/>
              </a:lnSpc>
              <a:buFont typeface="Arial" panose="020B0604020202020204" pitchFamily="34" charset="0"/>
              <a:buChar char="•"/>
            </a:pPr>
            <a:r>
              <a:rPr lang="tr-TR" dirty="0"/>
              <a:t>Uygun fiyat avantajı</a:t>
            </a:r>
          </a:p>
          <a:p>
            <a:pPr marL="171450" indent="-171450">
              <a:lnSpc>
                <a:spcPct val="150000"/>
              </a:lnSpc>
              <a:buFont typeface="Arial" panose="020B0604020202020204" pitchFamily="34" charset="0"/>
              <a:buChar char="•"/>
            </a:pPr>
            <a:r>
              <a:rPr lang="tr-TR" dirty="0"/>
              <a:t>Samimi ilişkiler kurulabilmesi </a:t>
            </a:r>
          </a:p>
        </p:txBody>
      </p:sp>
      <p:sp>
        <p:nvSpPr>
          <p:cNvPr id="5" name="Dikdörtgen 4"/>
          <p:cNvSpPr/>
          <p:nvPr/>
        </p:nvSpPr>
        <p:spPr>
          <a:xfrm>
            <a:off x="4716016" y="1287106"/>
            <a:ext cx="3168352" cy="3831818"/>
          </a:xfrm>
          <a:prstGeom prst="rect">
            <a:avLst/>
          </a:prstGeom>
        </p:spPr>
        <p:txBody>
          <a:bodyPr wrap="square">
            <a:spAutoFit/>
          </a:bodyPr>
          <a:lstStyle/>
          <a:p>
            <a:pPr>
              <a:lnSpc>
                <a:spcPct val="150000"/>
              </a:lnSpc>
            </a:pPr>
            <a:r>
              <a:rPr lang="tr-TR" b="1" dirty="0"/>
              <a:t>Olumsuz Yönler </a:t>
            </a:r>
          </a:p>
          <a:p>
            <a:pPr marL="171450" indent="-171450">
              <a:lnSpc>
                <a:spcPct val="150000"/>
              </a:lnSpc>
              <a:buFont typeface="Arial" panose="020B0604020202020204" pitchFamily="34" charset="0"/>
              <a:buChar char="•"/>
            </a:pPr>
            <a:r>
              <a:rPr lang="tr-TR" dirty="0"/>
              <a:t>Yaygın değil</a:t>
            </a:r>
          </a:p>
          <a:p>
            <a:pPr marL="171450" indent="-171450">
              <a:lnSpc>
                <a:spcPct val="150000"/>
              </a:lnSpc>
              <a:buFont typeface="Arial" panose="020B0604020202020204" pitchFamily="34" charset="0"/>
              <a:buChar char="•"/>
            </a:pPr>
            <a:r>
              <a:rPr lang="tr-TR" dirty="0"/>
              <a:t>Kurumsal olmamasının dezavantajları </a:t>
            </a:r>
          </a:p>
          <a:p>
            <a:pPr marL="628650" lvl="1" indent="-171450">
              <a:lnSpc>
                <a:spcPct val="150000"/>
              </a:lnSpc>
              <a:buFont typeface="Arial" panose="020B0604020202020204" pitchFamily="34" charset="0"/>
              <a:buChar char="•"/>
            </a:pPr>
            <a:r>
              <a:rPr lang="tr-TR" dirty="0"/>
              <a:t>Fiyat tutarsızlıkları </a:t>
            </a:r>
          </a:p>
          <a:p>
            <a:pPr marL="628650" lvl="1" indent="-171450">
              <a:lnSpc>
                <a:spcPct val="150000"/>
              </a:lnSpc>
              <a:buFont typeface="Arial" panose="020B0604020202020204" pitchFamily="34" charset="0"/>
              <a:buChar char="•"/>
            </a:pPr>
            <a:r>
              <a:rPr lang="tr-TR" dirty="0"/>
              <a:t>İade/değişim sorunları </a:t>
            </a:r>
          </a:p>
          <a:p>
            <a:pPr marL="628650" lvl="1" indent="-171450">
              <a:lnSpc>
                <a:spcPct val="150000"/>
              </a:lnSpc>
              <a:buFont typeface="Arial" panose="020B0604020202020204" pitchFamily="34" charset="0"/>
              <a:buChar char="•"/>
            </a:pPr>
            <a:r>
              <a:rPr lang="tr-TR" dirty="0"/>
              <a:t>Ürün standartlarının sağlanmamış olması </a:t>
            </a:r>
          </a:p>
        </p:txBody>
      </p:sp>
    </p:spTree>
    <p:extLst>
      <p:ext uri="{BB962C8B-B14F-4D97-AF65-F5344CB8AC3E}">
        <p14:creationId xmlns:p14="http://schemas.microsoft.com/office/powerpoint/2010/main" val="536960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
          <p:cNvSpPr txBox="1"/>
          <p:nvPr/>
        </p:nvSpPr>
        <p:spPr>
          <a:xfrm>
            <a:off x="663041" y="1380832"/>
            <a:ext cx="7631707" cy="3831818"/>
          </a:xfrm>
          <a:prstGeom prst="rect">
            <a:avLst/>
          </a:prstGeom>
          <a:noFill/>
        </p:spPr>
        <p:txBody>
          <a:bodyPr wrap="square" rtlCol="0">
            <a:spAutoFit/>
          </a:bodyPr>
          <a:lstStyle/>
          <a:p>
            <a:pPr>
              <a:lnSpc>
                <a:spcPct val="150000"/>
              </a:lnSpc>
            </a:pPr>
            <a:r>
              <a:rPr lang="tr-TR" b="1" dirty="0">
                <a:solidFill>
                  <a:prstClr val="black"/>
                </a:solidFill>
              </a:rPr>
              <a:t>Pazar nostaljik ve rahatlatıcı!</a:t>
            </a:r>
          </a:p>
          <a:p>
            <a:pPr>
              <a:lnSpc>
                <a:spcPct val="150000"/>
              </a:lnSpc>
            </a:pPr>
            <a:endParaRPr lang="tr-TR" b="1" dirty="0">
              <a:solidFill>
                <a:prstClr val="black"/>
              </a:solidFill>
            </a:endParaRPr>
          </a:p>
          <a:p>
            <a:pPr marL="285750" indent="-285750">
              <a:lnSpc>
                <a:spcPct val="150000"/>
              </a:lnSpc>
              <a:buFont typeface="Arial" panose="020B0604020202020204" pitchFamily="34" charset="0"/>
              <a:buChar char="•"/>
            </a:pPr>
            <a:r>
              <a:rPr lang="tr-TR" dirty="0">
                <a:solidFill>
                  <a:prstClr val="black"/>
                </a:solidFill>
              </a:rPr>
              <a:t>Pazarlar, alışverişçilerin hayatındaki yerini, taze ve doğal ürün algısı liderliği ile hala korumaktadır. </a:t>
            </a:r>
          </a:p>
          <a:p>
            <a:pPr marL="285750" indent="-285750">
              <a:lnSpc>
                <a:spcPct val="150000"/>
              </a:lnSpc>
              <a:buFont typeface="Arial" panose="020B0604020202020204" pitchFamily="34" charset="0"/>
              <a:buChar char="•"/>
            </a:pPr>
            <a:r>
              <a:rPr lang="tr-TR" dirty="0">
                <a:solidFill>
                  <a:prstClr val="black"/>
                </a:solidFill>
              </a:rPr>
              <a:t>Tazelik kadar, </a:t>
            </a:r>
            <a:r>
              <a:rPr lang="tr-TR" dirty="0" err="1">
                <a:solidFill>
                  <a:prstClr val="black"/>
                </a:solidFill>
              </a:rPr>
              <a:t>sinerjik</a:t>
            </a:r>
            <a:r>
              <a:rPr lang="tr-TR" dirty="0">
                <a:solidFill>
                  <a:prstClr val="black"/>
                </a:solidFill>
              </a:rPr>
              <a:t> ortam da semt pazarlarını popüler kılıyor.</a:t>
            </a:r>
          </a:p>
          <a:p>
            <a:pPr marL="285750" indent="-285750">
              <a:lnSpc>
                <a:spcPct val="150000"/>
              </a:lnSpc>
              <a:buFont typeface="Arial" panose="020B0604020202020204" pitchFamily="34" charset="0"/>
              <a:buChar char="•"/>
            </a:pPr>
            <a:r>
              <a:rPr lang="tr-TR" dirty="0">
                <a:solidFill>
                  <a:prstClr val="black"/>
                </a:solidFill>
              </a:rPr>
              <a:t>Giyim kuşamda uygun fiyatlı ve trend ürünlerin bulunduğu ‘sosyete pazarı’ kavramı, gençleri bu kanalla tanıştırmaya devam ediyor. </a:t>
            </a:r>
          </a:p>
        </p:txBody>
      </p:sp>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dirty="0"/>
              <a:t>Semt Pazarları...</a:t>
            </a:r>
          </a:p>
          <a:p>
            <a:pPr eaLnBrk="1" hangingPunct="1"/>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44</a:t>
            </a:fld>
            <a:endParaRPr lang="tr-TR" dirty="0">
              <a:solidFill>
                <a:srgbClr val="000000"/>
              </a:solidFill>
            </a:endParaRPr>
          </a:p>
        </p:txBody>
      </p:sp>
    </p:spTree>
    <p:extLst>
      <p:ext uri="{BB962C8B-B14F-4D97-AF65-F5344CB8AC3E}">
        <p14:creationId xmlns:p14="http://schemas.microsoft.com/office/powerpoint/2010/main" val="488528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2" name="Yuvarlatılmış Dikdörtgen 11"/>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dirty="0"/>
              <a:t>Alışveriş Kanallarına Yaklaşım</a:t>
            </a:r>
          </a:p>
          <a:p>
            <a:pPr eaLnBrk="1" hangingPunct="1"/>
            <a:r>
              <a:rPr lang="tr-TR" dirty="0"/>
              <a:t>Semt Pazarları...</a:t>
            </a:r>
          </a:p>
          <a:p>
            <a:pPr eaLnBrk="1" hangingPunct="1"/>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45</a:t>
            </a:fld>
            <a:endParaRPr lang="tr-TR" dirty="0">
              <a:solidFill>
                <a:srgbClr val="000000"/>
              </a:solidFill>
            </a:endParaRPr>
          </a:p>
        </p:txBody>
      </p:sp>
      <p:sp>
        <p:nvSpPr>
          <p:cNvPr id="4" name="Dikdörtgen 3"/>
          <p:cNvSpPr/>
          <p:nvPr/>
        </p:nvSpPr>
        <p:spPr>
          <a:xfrm>
            <a:off x="467544" y="1292329"/>
            <a:ext cx="3456384" cy="4662815"/>
          </a:xfrm>
          <a:prstGeom prst="rect">
            <a:avLst/>
          </a:prstGeom>
        </p:spPr>
        <p:txBody>
          <a:bodyPr wrap="square">
            <a:spAutoFit/>
          </a:bodyPr>
          <a:lstStyle/>
          <a:p>
            <a:pPr>
              <a:lnSpc>
                <a:spcPct val="150000"/>
              </a:lnSpc>
            </a:pPr>
            <a:r>
              <a:rPr lang="tr-TR" b="1" dirty="0"/>
              <a:t>Olumlu Yönler </a:t>
            </a:r>
          </a:p>
          <a:p>
            <a:pPr marL="171450" indent="-171450">
              <a:lnSpc>
                <a:spcPct val="150000"/>
              </a:lnSpc>
              <a:buFont typeface="Arial" panose="020B0604020202020204" pitchFamily="34" charset="0"/>
              <a:buChar char="•"/>
            </a:pPr>
            <a:r>
              <a:rPr lang="tr-TR" dirty="0"/>
              <a:t>Meyve ve sebzede taze alternatifler</a:t>
            </a:r>
          </a:p>
          <a:p>
            <a:pPr marL="171450" indent="-171450">
              <a:lnSpc>
                <a:spcPct val="150000"/>
              </a:lnSpc>
              <a:buFont typeface="Arial" panose="020B0604020202020204" pitchFamily="34" charset="0"/>
              <a:buChar char="•"/>
            </a:pPr>
            <a:r>
              <a:rPr lang="tr-TR" dirty="0"/>
              <a:t>Sinerji</a:t>
            </a:r>
          </a:p>
          <a:p>
            <a:pPr marL="171450" indent="-171450">
              <a:lnSpc>
                <a:spcPct val="150000"/>
              </a:lnSpc>
              <a:buFont typeface="Arial" panose="020B0604020202020204" pitchFamily="34" charset="0"/>
              <a:buChar char="•"/>
            </a:pPr>
            <a:r>
              <a:rPr lang="tr-TR" dirty="0"/>
              <a:t>Uygun fiyatlı ürün alternatifleri</a:t>
            </a:r>
          </a:p>
          <a:p>
            <a:pPr marL="171450" indent="-171450">
              <a:lnSpc>
                <a:spcPct val="150000"/>
              </a:lnSpc>
              <a:buFont typeface="Arial" panose="020B0604020202020204" pitchFamily="34" charset="0"/>
              <a:buChar char="•"/>
            </a:pPr>
            <a:r>
              <a:rPr lang="tr-TR" dirty="0"/>
              <a:t>Pazarlık imkanı</a:t>
            </a:r>
          </a:p>
          <a:p>
            <a:pPr marL="171450" indent="-171450">
              <a:lnSpc>
                <a:spcPct val="150000"/>
              </a:lnSpc>
              <a:buFont typeface="Arial" panose="020B0604020202020204" pitchFamily="34" charset="0"/>
              <a:buChar char="•"/>
            </a:pPr>
            <a:r>
              <a:rPr lang="tr-TR" dirty="0"/>
              <a:t>Alışkanlık etkisi; aileden devşirilen davranış  </a:t>
            </a:r>
          </a:p>
          <a:p>
            <a:pPr marL="171450" indent="-171450">
              <a:lnSpc>
                <a:spcPct val="150000"/>
              </a:lnSpc>
              <a:buFont typeface="Arial" panose="020B0604020202020204" pitchFamily="34" charset="0"/>
              <a:buChar char="•"/>
            </a:pPr>
            <a:r>
              <a:rPr lang="tr-TR" dirty="0"/>
              <a:t>Nostaljik  </a:t>
            </a:r>
          </a:p>
          <a:p>
            <a:pPr marL="171450" indent="-171450">
              <a:lnSpc>
                <a:spcPct val="150000"/>
              </a:lnSpc>
              <a:buFont typeface="Arial" panose="020B0604020202020204" pitchFamily="34" charset="0"/>
              <a:buChar char="•"/>
            </a:pPr>
            <a:r>
              <a:rPr lang="tr-TR" dirty="0"/>
              <a:t>Samimi ilişkiler</a:t>
            </a:r>
          </a:p>
        </p:txBody>
      </p:sp>
      <p:sp>
        <p:nvSpPr>
          <p:cNvPr id="5" name="Dikdörtgen 4"/>
          <p:cNvSpPr/>
          <p:nvPr/>
        </p:nvSpPr>
        <p:spPr>
          <a:xfrm>
            <a:off x="4716016" y="1287106"/>
            <a:ext cx="3456384" cy="4247317"/>
          </a:xfrm>
          <a:prstGeom prst="rect">
            <a:avLst/>
          </a:prstGeom>
        </p:spPr>
        <p:txBody>
          <a:bodyPr wrap="square">
            <a:spAutoFit/>
          </a:bodyPr>
          <a:lstStyle/>
          <a:p>
            <a:pPr>
              <a:lnSpc>
                <a:spcPct val="150000"/>
              </a:lnSpc>
            </a:pPr>
            <a:r>
              <a:rPr lang="tr-TR" b="1" dirty="0"/>
              <a:t>Olumsuz Yönler </a:t>
            </a:r>
          </a:p>
          <a:p>
            <a:pPr marL="171450" indent="-171450">
              <a:lnSpc>
                <a:spcPct val="150000"/>
              </a:lnSpc>
              <a:buFont typeface="Arial" panose="020B0604020202020204" pitchFamily="34" charset="0"/>
              <a:buChar char="•"/>
            </a:pPr>
            <a:r>
              <a:rPr lang="tr-TR" dirty="0"/>
              <a:t>Kalabalık </a:t>
            </a:r>
          </a:p>
          <a:p>
            <a:pPr marL="171450" indent="-171450">
              <a:lnSpc>
                <a:spcPct val="150000"/>
              </a:lnSpc>
              <a:buFont typeface="Arial" panose="020B0604020202020204" pitchFamily="34" charset="0"/>
              <a:buChar char="•"/>
            </a:pPr>
            <a:r>
              <a:rPr lang="tr-TR" dirty="0"/>
              <a:t>Organize edilmemiş ortam</a:t>
            </a:r>
          </a:p>
          <a:p>
            <a:pPr marL="171450" indent="-171450">
              <a:lnSpc>
                <a:spcPct val="150000"/>
              </a:lnSpc>
              <a:buFont typeface="Arial" panose="020B0604020202020204" pitchFamily="34" charset="0"/>
              <a:buChar char="•"/>
            </a:pPr>
            <a:r>
              <a:rPr lang="tr-TR" dirty="0"/>
              <a:t>Güven sorunu yaşanabilir</a:t>
            </a:r>
          </a:p>
          <a:p>
            <a:pPr marL="628650" lvl="1" indent="-171450">
              <a:lnSpc>
                <a:spcPct val="150000"/>
              </a:lnSpc>
              <a:buFont typeface="Arial" panose="020B0604020202020204" pitchFamily="34" charset="0"/>
              <a:buChar char="•"/>
            </a:pPr>
            <a:r>
              <a:rPr lang="tr-TR" dirty="0"/>
              <a:t>Ürün denetimi olmaması  </a:t>
            </a:r>
          </a:p>
          <a:p>
            <a:pPr marL="628650" lvl="1" indent="-171450">
              <a:lnSpc>
                <a:spcPct val="150000"/>
              </a:lnSpc>
              <a:buFont typeface="Arial" panose="020B0604020202020204" pitchFamily="34" charset="0"/>
              <a:buChar char="•"/>
            </a:pPr>
            <a:r>
              <a:rPr lang="tr-TR" dirty="0"/>
              <a:t>Tahrip olmuş ürünlerle karşılaşma </a:t>
            </a:r>
          </a:p>
          <a:p>
            <a:pPr marL="171450" indent="-171450">
              <a:lnSpc>
                <a:spcPct val="150000"/>
              </a:lnSpc>
              <a:buFont typeface="Arial" panose="020B0604020202020204" pitchFamily="34" charset="0"/>
              <a:buChar char="•"/>
            </a:pPr>
            <a:r>
              <a:rPr lang="tr-TR" dirty="0"/>
              <a:t>Fiyat standardı yok</a:t>
            </a:r>
          </a:p>
          <a:p>
            <a:pPr marL="171450" indent="-171450">
              <a:lnSpc>
                <a:spcPct val="150000"/>
              </a:lnSpc>
              <a:buFont typeface="Arial" panose="020B0604020202020204" pitchFamily="34" charset="0"/>
              <a:buChar char="•"/>
            </a:pPr>
            <a:r>
              <a:rPr lang="tr-TR" dirty="0"/>
              <a:t>Güvenlik endişesi yaşanır   </a:t>
            </a:r>
          </a:p>
        </p:txBody>
      </p:sp>
    </p:spTree>
    <p:extLst>
      <p:ext uri="{BB962C8B-B14F-4D97-AF65-F5344CB8AC3E}">
        <p14:creationId xmlns:p14="http://schemas.microsoft.com/office/powerpoint/2010/main" val="2154689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14588"/>
            <a:ext cx="7079505" cy="2024062"/>
          </a:xfrm>
        </p:spPr>
        <p:txBody>
          <a:bodyPr/>
          <a:lstStyle/>
          <a:p>
            <a:pPr eaLnBrk="1" hangingPunct="1">
              <a:tabLst>
                <a:tab pos="627063" algn="l"/>
              </a:tabLst>
            </a:pPr>
            <a:r>
              <a:rPr lang="tr-TR" b="0" dirty="0" err="1">
                <a:solidFill>
                  <a:srgbClr val="FF0000"/>
                </a:solidFill>
              </a:rPr>
              <a:t>AVM’lere</a:t>
            </a:r>
            <a:r>
              <a:rPr lang="tr-TR" b="0" dirty="0">
                <a:solidFill>
                  <a:srgbClr val="FF0000"/>
                </a:solidFill>
              </a:rPr>
              <a:t> Yönelik Görüşleri Nedir?</a:t>
            </a:r>
            <a:br>
              <a:rPr lang="tr-TR" dirty="0">
                <a:solidFill>
                  <a:srgbClr val="FF0000"/>
                </a:solidFill>
              </a:rPr>
            </a:br>
            <a:r>
              <a:rPr lang="tr-TR" dirty="0">
                <a:solidFill>
                  <a:srgbClr val="FF0000"/>
                </a:solidFill>
              </a:rPr>
              <a:t>AVM Algısı </a:t>
            </a:r>
          </a:p>
        </p:txBody>
      </p:sp>
    </p:spTree>
    <p:extLst>
      <p:ext uri="{BB962C8B-B14F-4D97-AF65-F5344CB8AC3E}">
        <p14:creationId xmlns:p14="http://schemas.microsoft.com/office/powerpoint/2010/main" val="2373771735"/>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Yuvarlatılmış Dikdörtgen 14"/>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7" name="Yuvarlatılmış Dikdörtgen 16"/>
          <p:cNvSpPr/>
          <p:nvPr/>
        </p:nvSpPr>
        <p:spPr bwMode="auto">
          <a:xfrm>
            <a:off x="124741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3" name="Slayt Numarası Yer Tutucusu 2"/>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47</a:t>
            </a:fld>
            <a:endParaRPr lang="tr-TR" dirty="0">
              <a:solidFill>
                <a:srgbClr val="000000"/>
              </a:solidFill>
            </a:endParaRPr>
          </a:p>
        </p:txBody>
      </p:sp>
      <p:sp>
        <p:nvSpPr>
          <p:cNvPr id="16" name="Oval Belirtme Çizgisi 15"/>
          <p:cNvSpPr/>
          <p:nvPr/>
        </p:nvSpPr>
        <p:spPr>
          <a:xfrm>
            <a:off x="2339807" y="4878609"/>
            <a:ext cx="1894814" cy="841595"/>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dirty="0">
                <a:solidFill>
                  <a:prstClr val="white"/>
                </a:solidFill>
              </a:rPr>
              <a:t>‘Rahat’</a:t>
            </a:r>
          </a:p>
        </p:txBody>
      </p:sp>
      <p:sp>
        <p:nvSpPr>
          <p:cNvPr id="21" name="Oval Belirtme Çizgisi 20"/>
          <p:cNvSpPr/>
          <p:nvPr/>
        </p:nvSpPr>
        <p:spPr>
          <a:xfrm>
            <a:off x="2289295" y="3348377"/>
            <a:ext cx="1930104" cy="813512"/>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dirty="0">
                <a:solidFill>
                  <a:prstClr val="white"/>
                </a:solidFill>
              </a:rPr>
              <a:t>‘Pişman!’</a:t>
            </a:r>
          </a:p>
        </p:txBody>
      </p:sp>
      <p:sp>
        <p:nvSpPr>
          <p:cNvPr id="22" name="Oval Belirtme Çizgisi 21"/>
          <p:cNvSpPr/>
          <p:nvPr/>
        </p:nvSpPr>
        <p:spPr>
          <a:xfrm>
            <a:off x="411725" y="2777722"/>
            <a:ext cx="1878582" cy="741758"/>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dirty="0">
                <a:solidFill>
                  <a:prstClr val="white"/>
                </a:solidFill>
              </a:rPr>
              <a:t>‘Özgür’</a:t>
            </a:r>
          </a:p>
        </p:txBody>
      </p:sp>
      <p:sp>
        <p:nvSpPr>
          <p:cNvPr id="23" name="Oval Belirtme Çizgisi 22"/>
          <p:cNvSpPr/>
          <p:nvPr/>
        </p:nvSpPr>
        <p:spPr>
          <a:xfrm>
            <a:off x="411725" y="4179862"/>
            <a:ext cx="2044768" cy="999071"/>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dirty="0">
                <a:solidFill>
                  <a:prstClr val="white"/>
                </a:solidFill>
              </a:rPr>
              <a:t>‘Sosyalleşme arzusunda’</a:t>
            </a:r>
          </a:p>
        </p:txBody>
      </p:sp>
      <p:sp>
        <p:nvSpPr>
          <p:cNvPr id="24" name="Oval Belirtme Çizgisi 23"/>
          <p:cNvSpPr/>
          <p:nvPr/>
        </p:nvSpPr>
        <p:spPr>
          <a:xfrm>
            <a:off x="2339807" y="2188975"/>
            <a:ext cx="1753927" cy="924311"/>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dirty="0">
                <a:solidFill>
                  <a:prstClr val="white"/>
                </a:solidFill>
              </a:rPr>
              <a:t>‘Akıllı’</a:t>
            </a:r>
          </a:p>
        </p:txBody>
      </p:sp>
      <p:cxnSp>
        <p:nvCxnSpPr>
          <p:cNvPr id="25" name="Düz Bağlayıcı 24"/>
          <p:cNvCxnSpPr/>
          <p:nvPr/>
        </p:nvCxnSpPr>
        <p:spPr>
          <a:xfrm flipH="1">
            <a:off x="4487416" y="1397037"/>
            <a:ext cx="0" cy="4893233"/>
          </a:xfrm>
          <a:prstGeom prst="line">
            <a:avLst/>
          </a:prstGeom>
          <a:ln/>
        </p:spPr>
        <p:style>
          <a:lnRef idx="1">
            <a:schemeClr val="dk1"/>
          </a:lnRef>
          <a:fillRef idx="0">
            <a:schemeClr val="dk1"/>
          </a:fillRef>
          <a:effectRef idx="0">
            <a:schemeClr val="dk1"/>
          </a:effectRef>
          <a:fontRef idx="minor">
            <a:schemeClr val="tx1"/>
          </a:fontRef>
        </p:style>
      </p:cxnSp>
      <p:sp>
        <p:nvSpPr>
          <p:cNvPr id="26" name="Oval Belirtme Çizgisi 25"/>
          <p:cNvSpPr/>
          <p:nvPr/>
        </p:nvSpPr>
        <p:spPr>
          <a:xfrm>
            <a:off x="6575648" y="2079438"/>
            <a:ext cx="1901193" cy="931169"/>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rPr>
              <a:t>‘Sosyal’</a:t>
            </a:r>
          </a:p>
        </p:txBody>
      </p:sp>
      <p:sp>
        <p:nvSpPr>
          <p:cNvPr id="27" name="Oval Belirtme Çizgisi 26"/>
          <p:cNvSpPr/>
          <p:nvPr/>
        </p:nvSpPr>
        <p:spPr>
          <a:xfrm>
            <a:off x="4980340" y="4537838"/>
            <a:ext cx="1761824" cy="877098"/>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rPr>
              <a:t>‘Bakımlı’</a:t>
            </a:r>
          </a:p>
        </p:txBody>
      </p:sp>
      <p:sp>
        <p:nvSpPr>
          <p:cNvPr id="28" name="Oval Belirtme Çizgisi 27"/>
          <p:cNvSpPr/>
          <p:nvPr/>
        </p:nvSpPr>
        <p:spPr>
          <a:xfrm>
            <a:off x="6861922" y="5210150"/>
            <a:ext cx="1832257" cy="816663"/>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rPr>
              <a:t>‘Popüler kültür tutkunu’</a:t>
            </a:r>
          </a:p>
        </p:txBody>
      </p:sp>
      <p:sp>
        <p:nvSpPr>
          <p:cNvPr id="29" name="Oval Belirtme Çizgisi 28"/>
          <p:cNvSpPr/>
          <p:nvPr/>
        </p:nvSpPr>
        <p:spPr>
          <a:xfrm>
            <a:off x="6877086" y="3681644"/>
            <a:ext cx="1839058" cy="1013871"/>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rPr>
              <a:t>‘Havalı!’</a:t>
            </a:r>
          </a:p>
        </p:txBody>
      </p:sp>
      <p:sp>
        <p:nvSpPr>
          <p:cNvPr id="33" name="Oval Belirtme Çizgisi 32"/>
          <p:cNvSpPr/>
          <p:nvPr/>
        </p:nvSpPr>
        <p:spPr>
          <a:xfrm>
            <a:off x="5004309" y="2892270"/>
            <a:ext cx="1823758" cy="944949"/>
          </a:xfrm>
          <a:prstGeom prst="wedgeEllipseCallout">
            <a:avLst/>
          </a:prstGeom>
          <a:solidFill>
            <a:srgbClr val="FF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prstClr val="white"/>
                </a:solidFill>
              </a:rPr>
              <a:t>‘Marka’</a:t>
            </a:r>
          </a:p>
        </p:txBody>
      </p:sp>
      <p:sp>
        <p:nvSpPr>
          <p:cNvPr id="34" name="Metin kutusu 33"/>
          <p:cNvSpPr txBox="1"/>
          <p:nvPr/>
        </p:nvSpPr>
        <p:spPr>
          <a:xfrm>
            <a:off x="1903900" y="1272462"/>
            <a:ext cx="2412840" cy="369332"/>
          </a:xfrm>
          <a:prstGeom prst="rect">
            <a:avLst/>
          </a:prstGeom>
          <a:noFill/>
        </p:spPr>
        <p:txBody>
          <a:bodyPr wrap="none" rtlCol="0">
            <a:spAutoFit/>
          </a:bodyPr>
          <a:lstStyle/>
          <a:p>
            <a:r>
              <a:rPr lang="tr-TR" b="1" dirty="0"/>
              <a:t>Nasıl Hissediyor?</a:t>
            </a:r>
          </a:p>
        </p:txBody>
      </p:sp>
      <p:sp>
        <p:nvSpPr>
          <p:cNvPr id="35" name="Metin kutusu 34"/>
          <p:cNvSpPr txBox="1"/>
          <p:nvPr/>
        </p:nvSpPr>
        <p:spPr>
          <a:xfrm>
            <a:off x="4654832" y="1284202"/>
            <a:ext cx="2121093" cy="369332"/>
          </a:xfrm>
          <a:prstGeom prst="rect">
            <a:avLst/>
          </a:prstGeom>
          <a:noFill/>
        </p:spPr>
        <p:txBody>
          <a:bodyPr wrap="none" rtlCol="0">
            <a:spAutoFit/>
          </a:bodyPr>
          <a:lstStyle/>
          <a:p>
            <a:r>
              <a:rPr lang="tr-TR" b="1" dirty="0"/>
              <a:t>Nasıl Görünür?</a:t>
            </a:r>
          </a:p>
        </p:txBody>
      </p:sp>
      <p:sp>
        <p:nvSpPr>
          <p:cNvPr id="3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AVM Algısı</a:t>
            </a:r>
            <a:endParaRPr lang="tr-TR" kern="0" dirty="0">
              <a:solidFill>
                <a:srgbClr val="C00000"/>
              </a:solidFill>
            </a:endParaRPr>
          </a:p>
        </p:txBody>
      </p:sp>
    </p:spTree>
    <p:extLst>
      <p:ext uri="{BB962C8B-B14F-4D97-AF65-F5344CB8AC3E}">
        <p14:creationId xmlns:p14="http://schemas.microsoft.com/office/powerpoint/2010/main" val="2929469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467544" y="1052736"/>
            <a:ext cx="8447856" cy="41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1pPr>
            <a:lvl2pPr marL="8001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2573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1717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600"/>
              </a:spcBef>
              <a:spcAft>
                <a:spcPts val="600"/>
              </a:spcAft>
              <a:buFont typeface="Arial" panose="020B0604020202020204" pitchFamily="34" charset="0"/>
              <a:buNone/>
            </a:pPr>
            <a:r>
              <a:rPr lang="tr-TR" altLang="tr-TR" sz="1800" b="1" dirty="0">
                <a:solidFill>
                  <a:srgbClr val="000000"/>
                </a:solidFill>
              </a:rPr>
              <a:t>AVM müşterisi AVM’lerden alışveriş yaparken «akıllıca bir iş yaptım» diye düşünüyor!</a:t>
            </a:r>
          </a:p>
          <a:p>
            <a:pPr eaLnBrk="1" fontAlgn="auto" hangingPunct="1">
              <a:spcBef>
                <a:spcPts val="600"/>
              </a:spcBef>
              <a:spcAft>
                <a:spcPts val="600"/>
              </a:spcAft>
            </a:pPr>
            <a:r>
              <a:rPr lang="tr-TR" altLang="tr-TR" sz="1800" dirty="0" err="1">
                <a:solidFill>
                  <a:srgbClr val="000000"/>
                </a:solidFill>
              </a:rPr>
              <a:t>AVM’lerde</a:t>
            </a:r>
            <a:r>
              <a:rPr lang="tr-TR" altLang="tr-TR" sz="1800" dirty="0">
                <a:solidFill>
                  <a:srgbClr val="000000"/>
                </a:solidFill>
              </a:rPr>
              <a:t> rasyonel olarak birçok faydanın olması, AVM müşterisinin kendisini şanslı ve akıllı hissetmesine neden oluyor. </a:t>
            </a:r>
          </a:p>
          <a:p>
            <a:pPr marL="0" indent="0">
              <a:spcBef>
                <a:spcPts val="600"/>
              </a:spcBef>
              <a:spcAft>
                <a:spcPts val="600"/>
              </a:spcAft>
              <a:buNone/>
            </a:pPr>
            <a:r>
              <a:rPr lang="tr-TR" sz="1800" b="1" dirty="0" err="1">
                <a:solidFill>
                  <a:srgbClr val="000000"/>
                </a:solidFill>
              </a:rPr>
              <a:t>AVM’ler</a:t>
            </a:r>
            <a:r>
              <a:rPr lang="tr-TR" sz="1800" b="1" dirty="0">
                <a:solidFill>
                  <a:srgbClr val="000000"/>
                </a:solidFill>
              </a:rPr>
              <a:t> gençleri buluşturuyor! </a:t>
            </a:r>
          </a:p>
          <a:p>
            <a:pPr marL="285750" indent="-285750">
              <a:lnSpc>
                <a:spcPct val="150000"/>
              </a:lnSpc>
            </a:pPr>
            <a:r>
              <a:rPr lang="tr-TR" sz="1800" dirty="0" err="1">
                <a:solidFill>
                  <a:srgbClr val="000000"/>
                </a:solidFill>
              </a:rPr>
              <a:t>AVM’ler</a:t>
            </a:r>
            <a:r>
              <a:rPr lang="tr-TR" sz="1800" dirty="0">
                <a:solidFill>
                  <a:srgbClr val="000000"/>
                </a:solidFill>
              </a:rPr>
              <a:t>, gençler için daha çok sosyalleşme ve eğlence anlamlarını taşıyor.</a:t>
            </a:r>
          </a:p>
          <a:p>
            <a:pPr marL="742950" lvl="1" indent="-285750">
              <a:lnSpc>
                <a:spcPct val="150000"/>
              </a:lnSpc>
            </a:pPr>
            <a:r>
              <a:rPr lang="tr-TR" sz="1800" dirty="0">
                <a:solidFill>
                  <a:srgbClr val="000000"/>
                </a:solidFill>
              </a:rPr>
              <a:t>Gençler, </a:t>
            </a:r>
            <a:r>
              <a:rPr lang="tr-TR" sz="1800" dirty="0" err="1">
                <a:solidFill>
                  <a:srgbClr val="000000"/>
                </a:solidFill>
              </a:rPr>
              <a:t>AVM’leri</a:t>
            </a:r>
            <a:r>
              <a:rPr lang="tr-TR" sz="1800" dirty="0">
                <a:solidFill>
                  <a:srgbClr val="000000"/>
                </a:solidFill>
              </a:rPr>
              <a:t>, görece mahalle ve caddelerden daha rahat bir iklimin hâkimiyet sürdüğü, sosyal çevre olarak tanımlanmaktadır.</a:t>
            </a:r>
          </a:p>
        </p:txBody>
      </p:sp>
      <p:sp>
        <p:nvSpPr>
          <p:cNvPr id="8" name="Yuvarlatılmış Dikdörtgen 7"/>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7"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AVM Algısı</a:t>
            </a:r>
            <a:endParaRPr lang="tr-TR" kern="0" dirty="0">
              <a:solidFill>
                <a:srgbClr val="C00000"/>
              </a:solidFill>
            </a:endParaRPr>
          </a:p>
        </p:txBody>
      </p:sp>
      <p:sp>
        <p:nvSpPr>
          <p:cNvPr id="2" name="Slayt Numarası Yer Tutucusu 1"/>
          <p:cNvSpPr>
            <a:spLocks noGrp="1"/>
          </p:cNvSpPr>
          <p:nvPr>
            <p:ph type="sldNum" sz="quarter" idx="10"/>
          </p:nvPr>
        </p:nvSpPr>
        <p:spPr>
          <a:xfrm>
            <a:off x="4067944" y="6562725"/>
            <a:ext cx="1087439" cy="295275"/>
          </a:xfrm>
        </p:spPr>
        <p:txBody>
          <a:bodyPr/>
          <a:lstStyle/>
          <a:p>
            <a:pPr>
              <a:defRPr/>
            </a:pPr>
            <a:fld id="{D49939CB-6E4F-4E06-87E6-55228A7599A3}" type="slidenum">
              <a:rPr lang="tr-TR" smtClean="0">
                <a:solidFill>
                  <a:srgbClr val="000000"/>
                </a:solidFill>
              </a:rPr>
              <a:pPr>
                <a:defRPr/>
              </a:pPr>
              <a:t>48</a:t>
            </a:fld>
            <a:endParaRPr lang="tr-TR" dirty="0">
              <a:solidFill>
                <a:srgbClr val="000000"/>
              </a:solidFill>
            </a:endParaRPr>
          </a:p>
        </p:txBody>
      </p:sp>
    </p:spTree>
    <p:extLst>
      <p:ext uri="{BB962C8B-B14F-4D97-AF65-F5344CB8AC3E}">
        <p14:creationId xmlns:p14="http://schemas.microsoft.com/office/powerpoint/2010/main" val="1473324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ChangeAspect="1"/>
          </p:cNvGraphicFramePr>
          <p:nvPr>
            <p:extLst>
              <p:ext uri="{D42A27DB-BD31-4B8C-83A1-F6EECF244321}">
                <p14:modId xmlns:p14="http://schemas.microsoft.com/office/powerpoint/2010/main" val="678992918"/>
              </p:ext>
            </p:extLst>
          </p:nvPr>
        </p:nvGraphicFramePr>
        <p:xfrm>
          <a:off x="331237" y="1692263"/>
          <a:ext cx="4813850" cy="4322688"/>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0"/>
          <p:cNvSpPr>
            <a:spLocks noChangeArrowheads="1"/>
          </p:cNvSpPr>
          <p:nvPr/>
        </p:nvSpPr>
        <p:spPr bwMode="auto">
          <a:xfrm>
            <a:off x="400026" y="1450853"/>
            <a:ext cx="4093351" cy="338554"/>
          </a:xfrm>
          <a:prstGeom prst="rect">
            <a:avLst/>
          </a:prstGeom>
          <a:noFill/>
          <a:ln w="9525">
            <a:noFill/>
            <a:miter lim="800000"/>
            <a:headEnd/>
            <a:tailEnd/>
          </a:ln>
        </p:spPr>
        <p:txBody>
          <a:bodyPr wrap="square">
            <a:spAutoFit/>
          </a:bodyPr>
          <a:lstStyle/>
          <a:p>
            <a:pPr algn="ctr"/>
            <a:r>
              <a:rPr lang="tr-TR" sz="1600" b="1">
                <a:solidFill>
                  <a:srgbClr val="000000"/>
                </a:solidFill>
              </a:rPr>
              <a:t>Olumlu Yönleri</a:t>
            </a:r>
            <a:endParaRPr lang="tr-TR" sz="1600" b="1" dirty="0">
              <a:solidFill>
                <a:srgbClr val="000000"/>
              </a:solidFill>
            </a:endParaRPr>
          </a:p>
        </p:txBody>
      </p:sp>
      <p:sp>
        <p:nvSpPr>
          <p:cNvPr id="19" name="Rectangle 10"/>
          <p:cNvSpPr>
            <a:spLocks noChangeArrowheads="1"/>
          </p:cNvSpPr>
          <p:nvPr/>
        </p:nvSpPr>
        <p:spPr bwMode="auto">
          <a:xfrm>
            <a:off x="4558771" y="1450853"/>
            <a:ext cx="4165358" cy="338554"/>
          </a:xfrm>
          <a:prstGeom prst="rect">
            <a:avLst/>
          </a:prstGeom>
          <a:noFill/>
          <a:ln w="9525">
            <a:noFill/>
            <a:miter lim="800000"/>
            <a:headEnd/>
            <a:tailEnd/>
          </a:ln>
        </p:spPr>
        <p:txBody>
          <a:bodyPr wrap="square">
            <a:spAutoFit/>
          </a:bodyPr>
          <a:lstStyle/>
          <a:p>
            <a:pPr algn="ctr"/>
            <a:r>
              <a:rPr lang="tr-TR" sz="1600" b="1">
                <a:solidFill>
                  <a:srgbClr val="000000"/>
                </a:solidFill>
              </a:rPr>
              <a:t>Olumsuz Yönleri</a:t>
            </a:r>
            <a:endParaRPr lang="tr-TR" sz="1600" b="1" dirty="0">
              <a:solidFill>
                <a:srgbClr val="000000"/>
              </a:solidFill>
            </a:endParaRPr>
          </a:p>
        </p:txBody>
      </p:sp>
      <p:graphicFrame>
        <p:nvGraphicFramePr>
          <p:cNvPr id="20" name="Object 2"/>
          <p:cNvGraphicFramePr>
            <a:graphicFrameLocks noChangeAspect="1"/>
          </p:cNvGraphicFramePr>
          <p:nvPr>
            <p:extLst>
              <p:ext uri="{D42A27DB-BD31-4B8C-83A1-F6EECF244321}">
                <p14:modId xmlns:p14="http://schemas.microsoft.com/office/powerpoint/2010/main" val="181056152"/>
              </p:ext>
            </p:extLst>
          </p:nvPr>
        </p:nvGraphicFramePr>
        <p:xfrm>
          <a:off x="4596014" y="1692264"/>
          <a:ext cx="4547985" cy="4322687"/>
        </p:xfrm>
        <a:graphic>
          <a:graphicData uri="http://schemas.openxmlformats.org/drawingml/2006/chart">
            <c:chart xmlns:c="http://schemas.openxmlformats.org/drawingml/2006/chart" xmlns:r="http://schemas.openxmlformats.org/officeDocument/2006/relationships" r:id="rId4"/>
          </a:graphicData>
        </a:graphic>
      </p:graphicFrame>
      <p:sp>
        <p:nvSpPr>
          <p:cNvPr id="21" name="Dikdörtgen 20"/>
          <p:cNvSpPr/>
          <p:nvPr/>
        </p:nvSpPr>
        <p:spPr>
          <a:xfrm>
            <a:off x="2602319" y="1087738"/>
            <a:ext cx="4134465" cy="369332"/>
          </a:xfrm>
          <a:prstGeom prst="rect">
            <a:avLst/>
          </a:prstGeom>
        </p:spPr>
        <p:txBody>
          <a:bodyPr wrap="none">
            <a:spAutoFit/>
          </a:bodyPr>
          <a:lstStyle/>
          <a:p>
            <a:pPr algn="ctr"/>
            <a:r>
              <a:rPr lang="tr-TR" b="1" dirty="0">
                <a:solidFill>
                  <a:srgbClr val="000000"/>
                </a:solidFill>
              </a:rPr>
              <a:t>AVM’lerde Alışveriş Yapmanın </a:t>
            </a:r>
          </a:p>
        </p:txBody>
      </p:sp>
      <p:sp>
        <p:nvSpPr>
          <p:cNvPr id="22" name="Metin kutusu 21"/>
          <p:cNvSpPr txBox="1"/>
          <p:nvPr/>
        </p:nvSpPr>
        <p:spPr>
          <a:xfrm>
            <a:off x="701879" y="6071442"/>
            <a:ext cx="3724053" cy="230832"/>
          </a:xfrm>
          <a:prstGeom prst="rect">
            <a:avLst/>
          </a:prstGeom>
          <a:noFill/>
        </p:spPr>
        <p:txBody>
          <a:bodyPr wrap="square" rtlCol="0">
            <a:spAutoFit/>
          </a:bodyPr>
          <a:lstStyle/>
          <a:p>
            <a:pPr algn="r"/>
            <a:r>
              <a:rPr lang="tr-TR" sz="900" dirty="0">
                <a:solidFill>
                  <a:srgbClr val="000000"/>
                </a:solidFill>
              </a:rPr>
              <a:t>%6,5’in altındaki değerler grafiğe dahil edilmemiştir.</a:t>
            </a:r>
          </a:p>
        </p:txBody>
      </p:sp>
      <p:sp>
        <p:nvSpPr>
          <p:cNvPr id="23" name="Metin kutusu 22"/>
          <p:cNvSpPr txBox="1"/>
          <p:nvPr/>
        </p:nvSpPr>
        <p:spPr>
          <a:xfrm>
            <a:off x="4061641" y="6047821"/>
            <a:ext cx="4672929" cy="230832"/>
          </a:xfrm>
          <a:prstGeom prst="rect">
            <a:avLst/>
          </a:prstGeom>
          <a:noFill/>
        </p:spPr>
        <p:txBody>
          <a:bodyPr wrap="square" rtlCol="0">
            <a:spAutoFit/>
          </a:bodyPr>
          <a:lstStyle/>
          <a:p>
            <a:pPr algn="r"/>
            <a:r>
              <a:rPr lang="tr-TR" sz="900" dirty="0">
                <a:solidFill>
                  <a:srgbClr val="000000"/>
                </a:solidFill>
              </a:rPr>
              <a:t>%17,1’in altındaki değerler grafiğe dahil edilmemiştir.</a:t>
            </a:r>
          </a:p>
        </p:txBody>
      </p:sp>
      <p:sp>
        <p:nvSpPr>
          <p:cNvPr id="25" name="Yuvarlatılmış Dikdörtgen 24"/>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6" name="Yuvarlatılmış Dikdörtgen 25"/>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4"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Mağaza/marka çeşitliliği, alışveriş merkezinde alışveriş yapmanın en olumlu yönü iken, gürültülü ve kalabalık ortamı, para harcamaya yönlendirmesi en olumsuz yönlerini oluşturmaktadır. </a:t>
            </a:r>
            <a:endParaRPr lang="tr-TR" sz="1600" b="0" kern="0" dirty="0"/>
          </a:p>
        </p:txBody>
      </p:sp>
      <p:sp>
        <p:nvSpPr>
          <p:cNvPr id="17" name="Metin kutusu 16"/>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8" name="9 Metin kutusu"/>
          <p:cNvSpPr txBox="1"/>
          <p:nvPr/>
        </p:nvSpPr>
        <p:spPr>
          <a:xfrm>
            <a:off x="3777632" y="5802345"/>
            <a:ext cx="1296599" cy="230832"/>
          </a:xfrm>
          <a:prstGeom prst="rect">
            <a:avLst/>
          </a:prstGeom>
          <a:noFill/>
        </p:spPr>
        <p:txBody>
          <a:bodyPr wrap="square">
            <a:spAutoFit/>
          </a:bodyPr>
          <a:lstStyle/>
          <a:p>
            <a:pPr algn="r">
              <a:defRPr/>
            </a:pPr>
            <a:r>
              <a:rPr lang="tr-TR" sz="900" dirty="0">
                <a:solidFill>
                  <a:srgbClr val="000000"/>
                </a:solidFill>
              </a:rPr>
              <a:t>Çoklu yanıt</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49</a:t>
            </a:fld>
            <a:endParaRPr lang="tr-TR" dirty="0">
              <a:solidFill>
                <a:srgbClr val="000000"/>
              </a:solidFill>
            </a:endParaRPr>
          </a:p>
        </p:txBody>
      </p:sp>
    </p:spTree>
    <p:extLst>
      <p:ext uri="{BB962C8B-B14F-4D97-AF65-F5344CB8AC3E}">
        <p14:creationId xmlns:p14="http://schemas.microsoft.com/office/powerpoint/2010/main" val="18725720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noChangeArrowheads="1"/>
          </p:cNvSpPr>
          <p:nvPr/>
        </p:nvSpPr>
        <p:spPr bwMode="auto">
          <a:xfrm>
            <a:off x="1583668" y="1331476"/>
            <a:ext cx="5976664" cy="369332"/>
          </a:xfrm>
          <a:prstGeom prst="rect">
            <a:avLst/>
          </a:prstGeom>
          <a:noFill/>
          <a:ln w="9525">
            <a:noFill/>
            <a:miter lim="800000"/>
            <a:headEnd/>
            <a:tailEnd/>
          </a:ln>
        </p:spPr>
        <p:txBody>
          <a:bodyPr wrap="square">
            <a:spAutoFit/>
          </a:bodyPr>
          <a:lstStyle/>
          <a:p>
            <a:pPr algn="ctr"/>
            <a:r>
              <a:rPr lang="tr-TR" b="1" dirty="0">
                <a:solidFill>
                  <a:srgbClr val="000000"/>
                </a:solidFill>
              </a:rPr>
              <a:t>En Sık Ziyaret Edilen </a:t>
            </a:r>
            <a:r>
              <a:rPr lang="tr-TR" b="1" dirty="0" err="1">
                <a:solidFill>
                  <a:srgbClr val="000000"/>
                </a:solidFill>
              </a:rPr>
              <a:t>AVM’den</a:t>
            </a:r>
            <a:r>
              <a:rPr lang="tr-TR" b="1" dirty="0">
                <a:solidFill>
                  <a:srgbClr val="000000"/>
                </a:solidFill>
              </a:rPr>
              <a:t> Memnuniyet</a:t>
            </a:r>
          </a:p>
        </p:txBody>
      </p:sp>
      <p:graphicFrame>
        <p:nvGraphicFramePr>
          <p:cNvPr id="20" name="Grafik 19"/>
          <p:cNvGraphicFramePr/>
          <p:nvPr>
            <p:extLst>
              <p:ext uri="{D42A27DB-BD31-4B8C-83A1-F6EECF244321}">
                <p14:modId xmlns:p14="http://schemas.microsoft.com/office/powerpoint/2010/main" val="217760158"/>
              </p:ext>
            </p:extLst>
          </p:nvPr>
        </p:nvGraphicFramePr>
        <p:xfrm>
          <a:off x="2587363" y="1760065"/>
          <a:ext cx="3985982" cy="4405239"/>
        </p:xfrm>
        <a:graphic>
          <a:graphicData uri="http://schemas.openxmlformats.org/drawingml/2006/chart">
            <c:chart xmlns:c="http://schemas.openxmlformats.org/drawingml/2006/chart" xmlns:r="http://schemas.openxmlformats.org/officeDocument/2006/relationships" r:id="rId2"/>
          </a:graphicData>
        </a:graphic>
      </p:graphicFrame>
      <p:sp>
        <p:nvSpPr>
          <p:cNvPr id="30" name="Metin kutusu 29"/>
          <p:cNvSpPr txBox="1"/>
          <p:nvPr/>
        </p:nvSpPr>
        <p:spPr>
          <a:xfrm rot="5400000">
            <a:off x="6183461" y="2522814"/>
            <a:ext cx="931566" cy="307777"/>
          </a:xfrm>
          <a:prstGeom prst="rect">
            <a:avLst/>
          </a:prstGeom>
          <a:noFill/>
          <a:ln>
            <a:solidFill>
              <a:schemeClr val="bg2"/>
            </a:solidFill>
          </a:ln>
        </p:spPr>
        <p:txBody>
          <a:bodyPr wrap="square" rtlCol="0">
            <a:spAutoFit/>
          </a:bodyPr>
          <a:lstStyle/>
          <a:p>
            <a:pPr algn="ctr"/>
            <a:r>
              <a:rPr lang="tr-TR" sz="1400" b="1" dirty="0">
                <a:solidFill>
                  <a:srgbClr val="BBE0E3">
                    <a:lumMod val="50000"/>
                  </a:srgbClr>
                </a:solidFill>
              </a:rPr>
              <a:t>%84,1</a:t>
            </a:r>
          </a:p>
        </p:txBody>
      </p:sp>
      <p:sp>
        <p:nvSpPr>
          <p:cNvPr id="31" name="Metin kutusu 30"/>
          <p:cNvSpPr txBox="1"/>
          <p:nvPr/>
        </p:nvSpPr>
        <p:spPr>
          <a:xfrm rot="5400000">
            <a:off x="6210913" y="5111448"/>
            <a:ext cx="887128" cy="307777"/>
          </a:xfrm>
          <a:prstGeom prst="rect">
            <a:avLst/>
          </a:prstGeom>
          <a:noFill/>
          <a:ln>
            <a:solidFill>
              <a:schemeClr val="bg2"/>
            </a:solidFill>
          </a:ln>
        </p:spPr>
        <p:txBody>
          <a:bodyPr wrap="square" rtlCol="0">
            <a:spAutoFit/>
          </a:bodyPr>
          <a:lstStyle/>
          <a:p>
            <a:pPr algn="ctr"/>
            <a:r>
              <a:rPr lang="tr-TR" sz="1400" b="1" dirty="0">
                <a:solidFill>
                  <a:srgbClr val="FF0000"/>
                </a:solidFill>
              </a:rPr>
              <a:t>%2,4</a:t>
            </a:r>
          </a:p>
        </p:txBody>
      </p:sp>
      <p:sp>
        <p:nvSpPr>
          <p:cNvPr id="32" name="Metin kutusu 1"/>
          <p:cNvSpPr txBox="1"/>
          <p:nvPr/>
        </p:nvSpPr>
        <p:spPr>
          <a:xfrm rot="5400000">
            <a:off x="6007772" y="3674464"/>
            <a:ext cx="1282940" cy="615553"/>
          </a:xfrm>
          <a:prstGeom prst="rect">
            <a:avLst/>
          </a:prstGeom>
          <a:noFill/>
          <a:ln>
            <a:solidFill>
              <a:schemeClr val="bg2"/>
            </a:solidFill>
          </a:ln>
        </p:spPr>
        <p:txBody>
          <a:bodyPr wrap="square" rtlCol="0" anchor="ctr">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1600" dirty="0">
                <a:solidFill>
                  <a:srgbClr val="000000"/>
                </a:solidFill>
              </a:rPr>
              <a:t>Net Skor</a:t>
            </a:r>
          </a:p>
          <a:p>
            <a:pPr algn="ctr"/>
            <a:r>
              <a:rPr lang="tr-TR" b="1" dirty="0">
                <a:solidFill>
                  <a:srgbClr val="000000"/>
                </a:solidFill>
              </a:rPr>
              <a:t>%81,7  </a:t>
            </a:r>
          </a:p>
        </p:txBody>
      </p:sp>
      <p:pic>
        <p:nvPicPr>
          <p:cNvPr id="13" name="Resim 12"/>
          <p:cNvPicPr>
            <a:picLocks noChangeAspect="1"/>
          </p:cNvPicPr>
          <p:nvPr/>
        </p:nvPicPr>
        <p:blipFill>
          <a:blip r:embed="rId3">
            <a:clrChange>
              <a:clrFrom>
                <a:srgbClr val="BE926B"/>
              </a:clrFrom>
              <a:clrTo>
                <a:srgbClr val="BE926B">
                  <a:alpha val="0"/>
                </a:srgbClr>
              </a:clrTo>
            </a:clrChange>
          </a:blip>
          <a:stretch>
            <a:fillRect/>
          </a:stretch>
        </p:blipFill>
        <p:spPr>
          <a:xfrm>
            <a:off x="1701134" y="2380286"/>
            <a:ext cx="886229" cy="815816"/>
          </a:xfrm>
          <a:prstGeom prst="rect">
            <a:avLst/>
          </a:prstGeom>
        </p:spPr>
      </p:pic>
      <p:pic>
        <p:nvPicPr>
          <p:cNvPr id="14" name="Resim 13"/>
          <p:cNvPicPr>
            <a:picLocks noChangeAspect="1"/>
          </p:cNvPicPr>
          <p:nvPr/>
        </p:nvPicPr>
        <p:blipFill>
          <a:blip r:embed="rId3"/>
          <a:stretch>
            <a:fillRect/>
          </a:stretch>
        </p:blipFill>
        <p:spPr>
          <a:xfrm rot="11799807">
            <a:off x="1662946" y="4835179"/>
            <a:ext cx="886229" cy="815816"/>
          </a:xfrm>
          <a:prstGeom prst="rect">
            <a:avLst/>
          </a:prstGeom>
        </p:spPr>
      </p:pic>
      <p:sp>
        <p:nvSpPr>
          <p:cNvPr id="15" name="Yuvarlatılmış Dikdörtgen 14"/>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7" name="Yuvarlatılmış Dikdörtgen 16"/>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t>Her 10 kişiden 8’i, en sık ziyaret ettiği </a:t>
            </a:r>
            <a:r>
              <a:rPr lang="tr-TR" sz="1600" dirty="0" err="1"/>
              <a:t>AVM’den</a:t>
            </a:r>
            <a:r>
              <a:rPr lang="tr-TR" sz="1600" dirty="0"/>
              <a:t> memnundur. Net memnuniyetin en yüksek olduğu bölgeler; Batı Karadeniz, Ege, Batı Anadolu ve Doğu Marmara’dır. </a:t>
            </a:r>
          </a:p>
        </p:txBody>
      </p:sp>
      <p:sp>
        <p:nvSpPr>
          <p:cNvPr id="19" name="Metin kutusu 18"/>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3" name="Slayt Numarası Yer Tutucusu 2"/>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50</a:t>
            </a:fld>
            <a:endParaRPr lang="tr-TR" dirty="0">
              <a:solidFill>
                <a:srgbClr val="000000"/>
              </a:solidFill>
            </a:endParaRPr>
          </a:p>
        </p:txBody>
      </p:sp>
    </p:spTree>
    <p:extLst>
      <p:ext uri="{BB962C8B-B14F-4D97-AF65-F5344CB8AC3E}">
        <p14:creationId xmlns:p14="http://schemas.microsoft.com/office/powerpoint/2010/main" val="2183870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7 Grafik"/>
          <p:cNvGraphicFramePr>
            <a:graphicFrameLocks/>
          </p:cNvGraphicFramePr>
          <p:nvPr>
            <p:extLst>
              <p:ext uri="{D42A27DB-BD31-4B8C-83A1-F6EECF244321}">
                <p14:modId xmlns:p14="http://schemas.microsoft.com/office/powerpoint/2010/main" val="1355895029"/>
              </p:ext>
            </p:extLst>
          </p:nvPr>
        </p:nvGraphicFramePr>
        <p:xfrm>
          <a:off x="466321" y="1669246"/>
          <a:ext cx="7416824" cy="4752528"/>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24 Düz Bağlayıcı"/>
          <p:cNvCxnSpPr/>
          <p:nvPr/>
        </p:nvCxnSpPr>
        <p:spPr>
          <a:xfrm flipH="1">
            <a:off x="6372201" y="1844824"/>
            <a:ext cx="3218" cy="368368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25 Metin kutusu"/>
          <p:cNvSpPr txBox="1"/>
          <p:nvPr/>
        </p:nvSpPr>
        <p:spPr>
          <a:xfrm>
            <a:off x="5380684" y="1573068"/>
            <a:ext cx="1880569" cy="261610"/>
          </a:xfrm>
          <a:prstGeom prst="rect">
            <a:avLst/>
          </a:prstGeom>
          <a:noFill/>
        </p:spPr>
        <p:txBody>
          <a:bodyPr wrap="square">
            <a:spAutoFit/>
          </a:bodyPr>
          <a:lstStyle/>
          <a:p>
            <a:pPr algn="ctr">
              <a:defRPr/>
            </a:pPr>
            <a:r>
              <a:rPr lang="tr-TR" sz="1100" dirty="0">
                <a:solidFill>
                  <a:srgbClr val="000000"/>
                </a:solidFill>
              </a:rPr>
              <a:t>Mean Line: %73,9</a:t>
            </a:r>
          </a:p>
        </p:txBody>
      </p:sp>
      <p:graphicFrame>
        <p:nvGraphicFramePr>
          <p:cNvPr id="12" name="Tablo 11"/>
          <p:cNvGraphicFramePr>
            <a:graphicFrameLocks noGrp="1"/>
          </p:cNvGraphicFramePr>
          <p:nvPr>
            <p:extLst>
              <p:ext uri="{D42A27DB-BD31-4B8C-83A1-F6EECF244321}">
                <p14:modId xmlns:p14="http://schemas.microsoft.com/office/powerpoint/2010/main" val="721681815"/>
              </p:ext>
            </p:extLst>
          </p:nvPr>
        </p:nvGraphicFramePr>
        <p:xfrm>
          <a:off x="8028384" y="1669244"/>
          <a:ext cx="385478" cy="3919996"/>
        </p:xfrm>
        <a:graphic>
          <a:graphicData uri="http://schemas.openxmlformats.org/drawingml/2006/table">
            <a:tbl>
              <a:tblPr>
                <a:tableStyleId>{5C22544A-7EE6-4342-B048-85BDC9FD1C3A}</a:tableStyleId>
              </a:tblPr>
              <a:tblGrid>
                <a:gridCol w="385478">
                  <a:extLst>
                    <a:ext uri="{9D8B030D-6E8A-4147-A177-3AD203B41FA5}">
                      <a16:colId xmlns:a16="http://schemas.microsoft.com/office/drawing/2014/main" val="20000"/>
                    </a:ext>
                  </a:extLst>
                </a:gridCol>
              </a:tblGrid>
              <a:tr h="161127">
                <a:tc>
                  <a:txBody>
                    <a:bodyPr/>
                    <a:lstStyle/>
                    <a:p>
                      <a:pPr algn="ctr" fontAlgn="b"/>
                      <a:endParaRPr lang="tr-TR" sz="900" b="0" i="0" u="none" strike="noStrike" dirty="0">
                        <a:solidFill>
                          <a:schemeClr val="tx1"/>
                        </a:solidFill>
                        <a:effectLst/>
                        <a:latin typeface="+mj-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9541">
                <a:tc>
                  <a:txBody>
                    <a:bodyPr/>
                    <a:lstStyle/>
                    <a:p>
                      <a:pPr algn="ctr" fontAlgn="b"/>
                      <a:r>
                        <a:rPr lang="tr-TR" sz="900" b="0" i="0" u="none" strike="noStrike" dirty="0">
                          <a:solidFill>
                            <a:schemeClr val="tx1"/>
                          </a:solidFill>
                          <a:effectLst/>
                          <a:latin typeface="+mj-lt"/>
                        </a:rPr>
                        <a:t>78,8</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8303">
                <a:tc>
                  <a:txBody>
                    <a:bodyPr/>
                    <a:lstStyle/>
                    <a:p>
                      <a:pPr algn="ctr" fontAlgn="b"/>
                      <a:r>
                        <a:rPr lang="tr-TR" sz="900" b="0" i="0" u="none" strike="noStrike" dirty="0">
                          <a:solidFill>
                            <a:schemeClr val="tx1"/>
                          </a:solidFill>
                          <a:effectLst/>
                          <a:latin typeface="+mj-lt"/>
                        </a:rPr>
                        <a:t>79,2</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5204">
                <a:tc>
                  <a:txBody>
                    <a:bodyPr/>
                    <a:lstStyle/>
                    <a:p>
                      <a:pPr algn="ctr" fontAlgn="b"/>
                      <a:r>
                        <a:rPr lang="tr-TR" sz="900" b="0" i="0" u="none" strike="noStrike" dirty="0">
                          <a:solidFill>
                            <a:schemeClr val="tx1"/>
                          </a:solidFill>
                          <a:effectLst/>
                          <a:latin typeface="+mj-lt"/>
                        </a:rPr>
                        <a:t>77,9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55204">
                <a:tc>
                  <a:txBody>
                    <a:bodyPr/>
                    <a:lstStyle/>
                    <a:p>
                      <a:pPr algn="ctr" fontAlgn="b"/>
                      <a:r>
                        <a:rPr lang="tr-TR" sz="900" b="0" i="0" u="none" strike="noStrike" dirty="0">
                          <a:solidFill>
                            <a:schemeClr val="tx1"/>
                          </a:solidFill>
                          <a:effectLst/>
                          <a:latin typeface="+mj-lt"/>
                        </a:rPr>
                        <a:t>74,1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25704">
                <a:tc>
                  <a:txBody>
                    <a:bodyPr/>
                    <a:lstStyle/>
                    <a:p>
                      <a:pPr algn="ctr" fontAlgn="b"/>
                      <a:r>
                        <a:rPr lang="tr-TR" sz="900" b="0" i="0" u="none" strike="noStrike" dirty="0">
                          <a:solidFill>
                            <a:schemeClr val="tx1"/>
                          </a:solidFill>
                          <a:effectLst/>
                          <a:latin typeface="+mj-lt"/>
                        </a:rPr>
                        <a:t>73,9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27801">
                <a:tc>
                  <a:txBody>
                    <a:bodyPr/>
                    <a:lstStyle/>
                    <a:p>
                      <a:pPr algn="ctr" fontAlgn="b"/>
                      <a:r>
                        <a:rPr lang="tr-TR" sz="900" b="0" i="0" u="none" strike="noStrike" dirty="0">
                          <a:solidFill>
                            <a:schemeClr val="tx1"/>
                          </a:solidFill>
                          <a:effectLst/>
                          <a:latin typeface="+mj-lt"/>
                        </a:rPr>
                        <a:t>74,8</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25704">
                <a:tc>
                  <a:txBody>
                    <a:bodyPr/>
                    <a:lstStyle/>
                    <a:p>
                      <a:pPr algn="ctr" fontAlgn="b"/>
                      <a:r>
                        <a:rPr lang="tr-TR" sz="900" b="0" i="0" u="none" strike="noStrike" dirty="0">
                          <a:solidFill>
                            <a:schemeClr val="tx1"/>
                          </a:solidFill>
                          <a:effectLst/>
                          <a:latin typeface="+mj-lt"/>
                        </a:rPr>
                        <a:t>71,2</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25704">
                <a:tc>
                  <a:txBody>
                    <a:bodyPr/>
                    <a:lstStyle/>
                    <a:p>
                      <a:pPr algn="ctr" fontAlgn="b"/>
                      <a:r>
                        <a:rPr lang="tr-TR" sz="900" b="0" i="0" u="none" strike="noStrike" dirty="0">
                          <a:solidFill>
                            <a:schemeClr val="tx1"/>
                          </a:solidFill>
                          <a:effectLst/>
                          <a:latin typeface="+mj-lt"/>
                        </a:rPr>
                        <a:t>71,3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25704">
                <a:tc>
                  <a:txBody>
                    <a:bodyPr/>
                    <a:lstStyle/>
                    <a:p>
                      <a:pPr algn="ctr" fontAlgn="b"/>
                      <a:r>
                        <a:rPr lang="tr-TR" sz="900" b="0" i="0" u="none" strike="noStrike" dirty="0">
                          <a:solidFill>
                            <a:schemeClr val="tx1"/>
                          </a:solidFill>
                          <a:effectLst/>
                          <a:latin typeface="+mj-lt"/>
                        </a:rPr>
                        <a:t>63,6</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13" name="Metin kutusu 12"/>
          <p:cNvSpPr txBox="1"/>
          <p:nvPr/>
        </p:nvSpPr>
        <p:spPr>
          <a:xfrm>
            <a:off x="7487816" y="1503818"/>
            <a:ext cx="1656184" cy="400110"/>
          </a:xfrm>
          <a:prstGeom prst="rect">
            <a:avLst/>
          </a:prstGeom>
          <a:noFill/>
        </p:spPr>
        <p:txBody>
          <a:bodyPr wrap="square" rtlCol="0">
            <a:spAutoFit/>
          </a:bodyPr>
          <a:lstStyle/>
          <a:p>
            <a:pPr algn="ctr"/>
            <a:r>
              <a:rPr lang="tr-TR" sz="1000" dirty="0"/>
              <a:t>Pozitif Değerler Toplamı</a:t>
            </a:r>
          </a:p>
        </p:txBody>
      </p:sp>
      <p:sp>
        <p:nvSpPr>
          <p:cNvPr id="15" name="Rectangle 10"/>
          <p:cNvSpPr>
            <a:spLocks noChangeArrowheads="1"/>
          </p:cNvSpPr>
          <p:nvPr/>
        </p:nvSpPr>
        <p:spPr bwMode="auto">
          <a:xfrm>
            <a:off x="224948" y="1089654"/>
            <a:ext cx="8663880" cy="369332"/>
          </a:xfrm>
          <a:prstGeom prst="rect">
            <a:avLst/>
          </a:prstGeom>
          <a:noFill/>
          <a:ln w="9525">
            <a:noFill/>
            <a:miter lim="800000"/>
            <a:headEnd/>
            <a:tailEnd/>
          </a:ln>
        </p:spPr>
        <p:txBody>
          <a:bodyPr wrap="square">
            <a:spAutoFit/>
          </a:bodyPr>
          <a:lstStyle/>
          <a:p>
            <a:pPr algn="ctr"/>
            <a:r>
              <a:rPr lang="tr-TR" b="1" dirty="0">
                <a:solidFill>
                  <a:srgbClr val="000000"/>
                </a:solidFill>
                <a:cs typeface="Arial" charset="0"/>
              </a:rPr>
              <a:t>Alışveriş Merkezlerinin Toplumsal </a:t>
            </a:r>
            <a:r>
              <a:rPr lang="tr-TR" b="1">
                <a:solidFill>
                  <a:srgbClr val="000000"/>
                </a:solidFill>
                <a:cs typeface="Arial" charset="0"/>
              </a:rPr>
              <a:t>Hayata Etkileri</a:t>
            </a:r>
            <a:endParaRPr lang="tr-TR" b="1" dirty="0">
              <a:solidFill>
                <a:srgbClr val="000000"/>
              </a:solidFill>
              <a:cs typeface="Arial" charset="0"/>
            </a:endParaRPr>
          </a:p>
        </p:txBody>
      </p:sp>
      <p:sp>
        <p:nvSpPr>
          <p:cNvPr id="16" name="Yuvarlatılmış Dikdörtgen 15"/>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1" name="Yuvarlatılmış Dikdörtgen 20"/>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err="1"/>
              <a:t>AVM’lerin</a:t>
            </a:r>
            <a:r>
              <a:rPr lang="tr-TR" sz="1600" dirty="0"/>
              <a:t> toplumsal hayata etkilerinin ilk sıralarında «şehir hayatını canlandırması» ve «istihdam yaratması» olduğu görülmektedir. </a:t>
            </a:r>
            <a:endParaRPr lang="tr-TR" sz="1600" b="0" kern="0" dirty="0"/>
          </a:p>
        </p:txBody>
      </p:sp>
      <p:sp>
        <p:nvSpPr>
          <p:cNvPr id="19" name="Metin kutusu 18"/>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51</a:t>
            </a:fld>
            <a:endParaRPr lang="tr-TR" dirty="0">
              <a:solidFill>
                <a:srgbClr val="000000"/>
              </a:solidFill>
            </a:endParaRPr>
          </a:p>
        </p:txBody>
      </p:sp>
    </p:spTree>
    <p:extLst>
      <p:ext uri="{BB962C8B-B14F-4D97-AF65-F5344CB8AC3E}">
        <p14:creationId xmlns:p14="http://schemas.microsoft.com/office/powerpoint/2010/main" val="4111140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7 Grafik"/>
          <p:cNvGraphicFramePr>
            <a:graphicFrameLocks/>
          </p:cNvGraphicFramePr>
          <p:nvPr>
            <p:extLst>
              <p:ext uri="{D42A27DB-BD31-4B8C-83A1-F6EECF244321}">
                <p14:modId xmlns:p14="http://schemas.microsoft.com/office/powerpoint/2010/main" val="970621604"/>
              </p:ext>
            </p:extLst>
          </p:nvPr>
        </p:nvGraphicFramePr>
        <p:xfrm>
          <a:off x="395536" y="1648783"/>
          <a:ext cx="7792390" cy="4471289"/>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24 Düz Bağlayıcı"/>
          <p:cNvCxnSpPr/>
          <p:nvPr/>
        </p:nvCxnSpPr>
        <p:spPr>
          <a:xfrm>
            <a:off x="6620727" y="1866255"/>
            <a:ext cx="1" cy="360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25 Metin kutusu"/>
          <p:cNvSpPr txBox="1"/>
          <p:nvPr/>
        </p:nvSpPr>
        <p:spPr>
          <a:xfrm>
            <a:off x="5436097" y="1557566"/>
            <a:ext cx="1943814" cy="276999"/>
          </a:xfrm>
          <a:prstGeom prst="rect">
            <a:avLst/>
          </a:prstGeom>
          <a:noFill/>
        </p:spPr>
        <p:txBody>
          <a:bodyPr wrap="square">
            <a:spAutoFit/>
          </a:bodyPr>
          <a:lstStyle/>
          <a:p>
            <a:pPr algn="ctr">
              <a:defRPr/>
            </a:pPr>
            <a:r>
              <a:rPr lang="tr-TR" sz="1200" b="1" dirty="0">
                <a:solidFill>
                  <a:srgbClr val="000000"/>
                </a:solidFill>
              </a:rPr>
              <a:t>Mean Line: %73,2</a:t>
            </a:r>
          </a:p>
        </p:txBody>
      </p:sp>
      <p:graphicFrame>
        <p:nvGraphicFramePr>
          <p:cNvPr id="12" name="Tablo 11"/>
          <p:cNvGraphicFramePr>
            <a:graphicFrameLocks noGrp="1"/>
          </p:cNvGraphicFramePr>
          <p:nvPr>
            <p:extLst>
              <p:ext uri="{D42A27DB-BD31-4B8C-83A1-F6EECF244321}">
                <p14:modId xmlns:p14="http://schemas.microsoft.com/office/powerpoint/2010/main" val="257796893"/>
              </p:ext>
            </p:extLst>
          </p:nvPr>
        </p:nvGraphicFramePr>
        <p:xfrm>
          <a:off x="8279762" y="1827256"/>
          <a:ext cx="468702" cy="3657031"/>
        </p:xfrm>
        <a:graphic>
          <a:graphicData uri="http://schemas.openxmlformats.org/drawingml/2006/table">
            <a:tbl>
              <a:tblPr>
                <a:tableStyleId>{5C22544A-7EE6-4342-B048-85BDC9FD1C3A}</a:tableStyleId>
              </a:tblPr>
              <a:tblGrid>
                <a:gridCol w="468702">
                  <a:extLst>
                    <a:ext uri="{9D8B030D-6E8A-4147-A177-3AD203B41FA5}">
                      <a16:colId xmlns:a16="http://schemas.microsoft.com/office/drawing/2014/main" val="20000"/>
                    </a:ext>
                  </a:extLst>
                </a:gridCol>
              </a:tblGrid>
              <a:tr h="524529">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76,7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2119">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76,9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50993">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76,9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50993">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71,9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15286">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70,8</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17825">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70,1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15286">
                <a:tc>
                  <a:txBody>
                    <a:bodyPr/>
                    <a:lstStyle/>
                    <a:p>
                      <a:pPr marL="0" algn="ctr" defTabSz="914400" rtl="0" eaLnBrk="1" fontAlgn="b" latinLnBrk="0" hangingPunct="1"/>
                      <a:r>
                        <a:rPr lang="tr-TR" sz="1200" b="0" i="0" u="none" strike="noStrike" kern="1200" dirty="0">
                          <a:solidFill>
                            <a:srgbClr val="000000"/>
                          </a:solidFill>
                          <a:effectLst/>
                          <a:latin typeface="+mj-lt"/>
                          <a:ea typeface="+mn-ea"/>
                          <a:cs typeface="+mn-cs"/>
                        </a:rPr>
                        <a:t>69,4</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Metin kutusu 12"/>
          <p:cNvSpPr txBox="1"/>
          <p:nvPr/>
        </p:nvSpPr>
        <p:spPr>
          <a:xfrm>
            <a:off x="7847857" y="1496010"/>
            <a:ext cx="1296143" cy="400110"/>
          </a:xfrm>
          <a:prstGeom prst="rect">
            <a:avLst/>
          </a:prstGeom>
          <a:noFill/>
        </p:spPr>
        <p:txBody>
          <a:bodyPr wrap="square" rtlCol="0">
            <a:spAutoFit/>
          </a:bodyPr>
          <a:lstStyle/>
          <a:p>
            <a:pPr algn="ctr"/>
            <a:r>
              <a:rPr lang="tr-TR" sz="1000" dirty="0">
                <a:solidFill>
                  <a:srgbClr val="000000"/>
                </a:solidFill>
              </a:rPr>
              <a:t>Pozitif Değerler Toplamı</a:t>
            </a:r>
          </a:p>
        </p:txBody>
      </p:sp>
      <p:sp>
        <p:nvSpPr>
          <p:cNvPr id="15" name="Rectangle 10"/>
          <p:cNvSpPr>
            <a:spLocks noChangeArrowheads="1"/>
          </p:cNvSpPr>
          <p:nvPr/>
        </p:nvSpPr>
        <p:spPr bwMode="auto">
          <a:xfrm>
            <a:off x="224948" y="1089654"/>
            <a:ext cx="8663880" cy="369332"/>
          </a:xfrm>
          <a:prstGeom prst="rect">
            <a:avLst/>
          </a:prstGeom>
          <a:noFill/>
          <a:ln w="9525">
            <a:noFill/>
            <a:miter lim="800000"/>
            <a:headEnd/>
            <a:tailEnd/>
          </a:ln>
        </p:spPr>
        <p:txBody>
          <a:bodyPr wrap="square">
            <a:spAutoFit/>
          </a:bodyPr>
          <a:lstStyle/>
          <a:p>
            <a:pPr algn="ctr"/>
            <a:r>
              <a:rPr lang="tr-TR" b="1" dirty="0">
                <a:solidFill>
                  <a:srgbClr val="000000"/>
                </a:solidFill>
                <a:cs typeface="Arial" charset="0"/>
              </a:rPr>
              <a:t>Alışveriş Merkezlerinin Bireysel </a:t>
            </a:r>
            <a:r>
              <a:rPr lang="tr-TR" b="1">
                <a:solidFill>
                  <a:srgbClr val="000000"/>
                </a:solidFill>
                <a:cs typeface="Arial" charset="0"/>
              </a:rPr>
              <a:t>Hayata Etkileri</a:t>
            </a:r>
            <a:endParaRPr lang="tr-TR" b="1" dirty="0">
              <a:solidFill>
                <a:srgbClr val="000000"/>
              </a:solidFill>
              <a:cs typeface="Arial" charset="0"/>
            </a:endParaRPr>
          </a:p>
        </p:txBody>
      </p:sp>
      <p:sp>
        <p:nvSpPr>
          <p:cNvPr id="20" name="Yuvarlatılmış Dikdörtgen 19"/>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1" name="Yuvarlatılmış Dikdörtgen 20"/>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err="1"/>
              <a:t>AVM’lerin</a:t>
            </a:r>
            <a:r>
              <a:rPr lang="tr-TR" sz="1600" dirty="0"/>
              <a:t> bireysel hayata en çok «sosyalleşme ve keyifli vakit geçirme» yönüyle katkı sağladığı görülmektedir. </a:t>
            </a:r>
            <a:endParaRPr lang="tr-TR" sz="1600" b="0" kern="0" dirty="0"/>
          </a:p>
        </p:txBody>
      </p:sp>
      <p:sp>
        <p:nvSpPr>
          <p:cNvPr id="19" name="Metin kutusu 18"/>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2" name="Slayt Numarası Yer Tutucusu 1"/>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52</a:t>
            </a:fld>
            <a:endParaRPr lang="tr-TR" dirty="0">
              <a:solidFill>
                <a:srgbClr val="000000"/>
              </a:solidFill>
            </a:endParaRPr>
          </a:p>
        </p:txBody>
      </p:sp>
    </p:spTree>
    <p:extLst>
      <p:ext uri="{BB962C8B-B14F-4D97-AF65-F5344CB8AC3E}">
        <p14:creationId xmlns:p14="http://schemas.microsoft.com/office/powerpoint/2010/main" val="24364053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14588"/>
            <a:ext cx="7079505" cy="2024062"/>
          </a:xfrm>
        </p:spPr>
        <p:txBody>
          <a:bodyPr/>
          <a:lstStyle/>
          <a:p>
            <a:pPr eaLnBrk="1" hangingPunct="1">
              <a:tabLst>
                <a:tab pos="627063" algn="l"/>
              </a:tabLst>
            </a:pPr>
            <a:r>
              <a:rPr lang="tr-TR" b="0" dirty="0" err="1">
                <a:solidFill>
                  <a:srgbClr val="FF0000"/>
                </a:solidFill>
              </a:rPr>
              <a:t>AVM’lere</a:t>
            </a:r>
            <a:r>
              <a:rPr lang="tr-TR" b="0" dirty="0">
                <a:solidFill>
                  <a:srgbClr val="FF0000"/>
                </a:solidFill>
              </a:rPr>
              <a:t> Yönelik Görüşleri Nedir?</a:t>
            </a:r>
            <a:br>
              <a:rPr lang="tr-TR" dirty="0">
                <a:solidFill>
                  <a:srgbClr val="FF0000"/>
                </a:solidFill>
              </a:rPr>
            </a:br>
            <a:r>
              <a:rPr lang="tr-TR" dirty="0">
                <a:solidFill>
                  <a:srgbClr val="FF0000"/>
                </a:solidFill>
              </a:rPr>
              <a:t>Format Seçimi </a:t>
            </a:r>
          </a:p>
        </p:txBody>
      </p:sp>
    </p:spTree>
    <p:extLst>
      <p:ext uri="{BB962C8B-B14F-4D97-AF65-F5344CB8AC3E}">
        <p14:creationId xmlns:p14="http://schemas.microsoft.com/office/powerpoint/2010/main" val="2880021352"/>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796897902"/>
              </p:ext>
            </p:extLst>
          </p:nvPr>
        </p:nvGraphicFramePr>
        <p:xfrm>
          <a:off x="896956" y="996753"/>
          <a:ext cx="6912768"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2"/>
          <p:cNvSpPr txBox="1"/>
          <p:nvPr/>
        </p:nvSpPr>
        <p:spPr>
          <a:xfrm>
            <a:off x="323528" y="1268760"/>
            <a:ext cx="7200800" cy="646331"/>
          </a:xfrm>
          <a:prstGeom prst="rect">
            <a:avLst/>
          </a:prstGeom>
          <a:noFill/>
        </p:spPr>
        <p:txBody>
          <a:bodyPr wrap="square" rtlCol="0">
            <a:spAutoFit/>
          </a:bodyPr>
          <a:lstStyle/>
          <a:p>
            <a:r>
              <a:rPr lang="tr-TR" dirty="0">
                <a:solidFill>
                  <a:srgbClr val="222222"/>
                </a:solidFill>
              </a:rPr>
              <a:t>AVM’ler mimari yapıları ve dış dünya ile kurdukları ilişkileri bakımından 3’e ayrılıyor: </a:t>
            </a:r>
          </a:p>
        </p:txBody>
      </p:sp>
      <p:sp>
        <p:nvSpPr>
          <p:cNvPr id="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AVM Format Tercihi</a:t>
            </a:r>
            <a:endParaRPr lang="tr-TR"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54</a:t>
            </a:fld>
            <a:endParaRPr lang="tr-TR" dirty="0">
              <a:solidFill>
                <a:srgbClr val="000000"/>
              </a:solidFill>
            </a:endParaRPr>
          </a:p>
        </p:txBody>
      </p:sp>
    </p:spTree>
    <p:extLst>
      <p:ext uri="{BB962C8B-B14F-4D97-AF65-F5344CB8AC3E}">
        <p14:creationId xmlns:p14="http://schemas.microsoft.com/office/powerpoint/2010/main" val="1938129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1231842275"/>
              </p:ext>
            </p:extLst>
          </p:nvPr>
        </p:nvGraphicFramePr>
        <p:xfrm>
          <a:off x="251519" y="1728128"/>
          <a:ext cx="4412207" cy="4612411"/>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0"/>
          <p:cNvSpPr>
            <a:spLocks noChangeArrowheads="1"/>
          </p:cNvSpPr>
          <p:nvPr/>
        </p:nvSpPr>
        <p:spPr bwMode="auto">
          <a:xfrm>
            <a:off x="1547664" y="1218050"/>
            <a:ext cx="5544616" cy="369332"/>
          </a:xfrm>
          <a:prstGeom prst="rect">
            <a:avLst/>
          </a:prstGeom>
          <a:noFill/>
          <a:ln w="9525">
            <a:noFill/>
            <a:miter lim="800000"/>
            <a:headEnd/>
            <a:tailEnd/>
          </a:ln>
        </p:spPr>
        <p:txBody>
          <a:bodyPr wrap="square">
            <a:spAutoFit/>
          </a:bodyPr>
          <a:lstStyle/>
          <a:p>
            <a:pPr algn="ctr"/>
            <a:r>
              <a:rPr lang="tr-TR" b="1" dirty="0">
                <a:solidFill>
                  <a:srgbClr val="000000"/>
                </a:solidFill>
              </a:rPr>
              <a:t>Tercih Edilen Alışveriş </a:t>
            </a:r>
            <a:r>
              <a:rPr lang="tr-TR" b="1">
                <a:solidFill>
                  <a:srgbClr val="000000"/>
                </a:solidFill>
              </a:rPr>
              <a:t>Merkezi Formatı</a:t>
            </a:r>
            <a:endParaRPr lang="tr-TR" b="1" dirty="0">
              <a:solidFill>
                <a:srgbClr val="000000"/>
              </a:solidFill>
            </a:endParaRPr>
          </a:p>
        </p:txBody>
      </p:sp>
      <p:graphicFrame>
        <p:nvGraphicFramePr>
          <p:cNvPr id="11" name="35 Tablo"/>
          <p:cNvGraphicFramePr>
            <a:graphicFrameLocks noGrp="1"/>
          </p:cNvGraphicFramePr>
          <p:nvPr>
            <p:extLst>
              <p:ext uri="{D42A27DB-BD31-4B8C-83A1-F6EECF244321}">
                <p14:modId xmlns:p14="http://schemas.microsoft.com/office/powerpoint/2010/main" val="485173448"/>
              </p:ext>
            </p:extLst>
          </p:nvPr>
        </p:nvGraphicFramePr>
        <p:xfrm>
          <a:off x="5041887" y="4262469"/>
          <a:ext cx="3850593" cy="1568197"/>
        </p:xfrm>
        <a:graphic>
          <a:graphicData uri="http://schemas.openxmlformats.org/drawingml/2006/table">
            <a:tbl>
              <a:tblPr/>
              <a:tblGrid>
                <a:gridCol w="1656825">
                  <a:extLst>
                    <a:ext uri="{9D8B030D-6E8A-4147-A177-3AD203B41FA5}">
                      <a16:colId xmlns:a16="http://schemas.microsoft.com/office/drawing/2014/main" val="20000"/>
                    </a:ext>
                  </a:extLst>
                </a:gridCol>
                <a:gridCol w="1096884">
                  <a:extLst>
                    <a:ext uri="{9D8B030D-6E8A-4147-A177-3AD203B41FA5}">
                      <a16:colId xmlns:a16="http://schemas.microsoft.com/office/drawing/2014/main" val="20001"/>
                    </a:ext>
                  </a:extLst>
                </a:gridCol>
                <a:gridCol w="1096884">
                  <a:extLst>
                    <a:ext uri="{9D8B030D-6E8A-4147-A177-3AD203B41FA5}">
                      <a16:colId xmlns:a16="http://schemas.microsoft.com/office/drawing/2014/main" val="20002"/>
                    </a:ext>
                  </a:extLst>
                </a:gridCol>
              </a:tblGrid>
              <a:tr h="554737">
                <a:tc>
                  <a:txBody>
                    <a:bodyPr/>
                    <a:lstStyle/>
                    <a:p>
                      <a:pPr marL="72000" algn="l" fontAlgn="ctr"/>
                      <a:r>
                        <a:rPr lang="tr-TR" sz="1600" b="1" i="0" u="none" strike="noStrike" dirty="0">
                          <a:solidFill>
                            <a:schemeClr val="bg1"/>
                          </a:solidFill>
                          <a:latin typeface="+mn-lt"/>
                        </a:rPr>
                        <a:t>Formatı</a:t>
                      </a:r>
                    </a:p>
                    <a:p>
                      <a:pPr marL="72000" algn="l" fontAlgn="ctr"/>
                      <a:endParaRPr lang="tr-TR" sz="1600" b="1" i="0" u="none" strike="noStrike" dirty="0">
                        <a:solidFill>
                          <a:schemeClr val="bg1"/>
                        </a:solidFill>
                        <a:latin typeface="+mn-lt"/>
                      </a:endParaRPr>
                    </a:p>
                  </a:txBody>
                  <a:tcPr marL="7498" marR="7498" marT="7498"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tcPr>
                </a:tc>
                <a:tc>
                  <a:txBody>
                    <a:bodyPr/>
                    <a:lstStyle/>
                    <a:p>
                      <a:pPr algn="ctr" fontAlgn="ctr"/>
                      <a:r>
                        <a:rPr lang="tr-TR" sz="1600" b="1" i="0" u="none" strike="noStrike" dirty="0">
                          <a:solidFill>
                            <a:schemeClr val="bg1"/>
                          </a:solidFill>
                          <a:latin typeface="+mn-lt"/>
                        </a:rPr>
                        <a:t>İstanbul</a:t>
                      </a:r>
                    </a:p>
                  </a:txBody>
                  <a:tcPr marL="7498" marR="7498" marT="7498"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tcPr>
                </a:tc>
                <a:tc>
                  <a:txBody>
                    <a:bodyPr/>
                    <a:lstStyle/>
                    <a:p>
                      <a:pPr algn="ctr" fontAlgn="ctr"/>
                      <a:r>
                        <a:rPr lang="tr-TR" sz="1600" b="1" i="0" u="none" strike="noStrike" dirty="0">
                          <a:solidFill>
                            <a:schemeClr val="bg1"/>
                          </a:solidFill>
                          <a:latin typeface="+mn-lt"/>
                        </a:rPr>
                        <a:t>Anadolu</a:t>
                      </a:r>
                    </a:p>
                  </a:txBody>
                  <a:tcPr marL="7498" marR="7498" marT="7498"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tcPr>
                </a:tc>
                <a:extLst>
                  <a:ext uri="{0D108BD9-81ED-4DB2-BD59-A6C34878D82A}">
                    <a16:rowId xmlns:a16="http://schemas.microsoft.com/office/drawing/2014/main" val="10000"/>
                  </a:ext>
                </a:extLst>
              </a:tr>
              <a:tr h="238709">
                <a:tc>
                  <a:txBody>
                    <a:bodyPr/>
                    <a:lstStyle/>
                    <a:p>
                      <a:pPr marL="72000" algn="l" fontAlgn="b"/>
                      <a:r>
                        <a:rPr lang="tr-TR" sz="1600" b="0" i="0" u="none" strike="noStrike" dirty="0">
                          <a:solidFill>
                            <a:srgbClr val="000000"/>
                          </a:solidFill>
                          <a:effectLst/>
                          <a:latin typeface="+mn-lt"/>
                        </a:rPr>
                        <a:t>Yarı açık</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43,6</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37,4</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1"/>
                  </a:ext>
                </a:extLst>
              </a:tr>
              <a:tr h="238709">
                <a:tc>
                  <a:txBody>
                    <a:bodyPr/>
                    <a:lstStyle/>
                    <a:p>
                      <a:pPr marL="72000" algn="l" fontAlgn="b"/>
                      <a:r>
                        <a:rPr lang="tr-TR" sz="1600" b="0" i="0" u="none" strike="noStrike" dirty="0">
                          <a:solidFill>
                            <a:srgbClr val="000000"/>
                          </a:solidFill>
                          <a:effectLst/>
                          <a:latin typeface="+mn-lt"/>
                        </a:rPr>
                        <a:t>Açık</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24,4</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25,8</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2"/>
                  </a:ext>
                </a:extLst>
              </a:tr>
              <a:tr h="238709">
                <a:tc>
                  <a:txBody>
                    <a:bodyPr/>
                    <a:lstStyle/>
                    <a:p>
                      <a:pPr marL="72000" algn="l" fontAlgn="b"/>
                      <a:r>
                        <a:rPr lang="tr-TR" sz="1600" b="0" i="0" u="none" strike="noStrike" dirty="0">
                          <a:solidFill>
                            <a:srgbClr val="000000"/>
                          </a:solidFill>
                          <a:effectLst/>
                          <a:latin typeface="+mn-lt"/>
                        </a:rPr>
                        <a:t>Kapalı</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32,0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36,8</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3"/>
                  </a:ext>
                </a:extLst>
              </a:tr>
              <a:tr h="238709">
                <a:tc>
                  <a:txBody>
                    <a:bodyPr/>
                    <a:lstStyle/>
                    <a:p>
                      <a:pPr marL="72000" algn="l" fontAlgn="b"/>
                      <a:r>
                        <a:rPr lang="tr-TR" sz="1600" b="1" i="0" u="none" strike="noStrike" dirty="0">
                          <a:solidFill>
                            <a:srgbClr val="000000"/>
                          </a:solidFill>
                          <a:effectLst/>
                          <a:latin typeface="+mn-lt"/>
                        </a:rPr>
                        <a:t>Toplam</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1" i="0" u="none" strike="noStrike" dirty="0">
                          <a:solidFill>
                            <a:srgbClr val="000000"/>
                          </a:solidFill>
                          <a:effectLst/>
                          <a:latin typeface="+mn-lt"/>
                        </a:rPr>
                        <a:t>100,0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1" i="0" u="none" strike="noStrike" dirty="0">
                          <a:solidFill>
                            <a:srgbClr val="000000"/>
                          </a:solidFill>
                          <a:effectLst/>
                          <a:latin typeface="+mn-lt"/>
                        </a:rPr>
                        <a:t>100,0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4"/>
                  </a:ext>
                </a:extLst>
              </a:tr>
            </a:tbl>
          </a:graphicData>
        </a:graphic>
      </p:graphicFrame>
      <p:graphicFrame>
        <p:nvGraphicFramePr>
          <p:cNvPr id="12" name="35 Tablo"/>
          <p:cNvGraphicFramePr>
            <a:graphicFrameLocks noGrp="1"/>
          </p:cNvGraphicFramePr>
          <p:nvPr>
            <p:extLst>
              <p:ext uri="{D42A27DB-BD31-4B8C-83A1-F6EECF244321}">
                <p14:modId xmlns:p14="http://schemas.microsoft.com/office/powerpoint/2010/main" val="297357031"/>
              </p:ext>
            </p:extLst>
          </p:nvPr>
        </p:nvGraphicFramePr>
        <p:xfrm>
          <a:off x="5041886" y="1942209"/>
          <a:ext cx="3783290" cy="1568197"/>
        </p:xfrm>
        <a:graphic>
          <a:graphicData uri="http://schemas.openxmlformats.org/drawingml/2006/table">
            <a:tbl>
              <a:tblPr/>
              <a:tblGrid>
                <a:gridCol w="1627866">
                  <a:extLst>
                    <a:ext uri="{9D8B030D-6E8A-4147-A177-3AD203B41FA5}">
                      <a16:colId xmlns:a16="http://schemas.microsoft.com/office/drawing/2014/main" val="20000"/>
                    </a:ext>
                  </a:extLst>
                </a:gridCol>
                <a:gridCol w="1077712">
                  <a:extLst>
                    <a:ext uri="{9D8B030D-6E8A-4147-A177-3AD203B41FA5}">
                      <a16:colId xmlns:a16="http://schemas.microsoft.com/office/drawing/2014/main" val="20001"/>
                    </a:ext>
                  </a:extLst>
                </a:gridCol>
                <a:gridCol w="1077712">
                  <a:extLst>
                    <a:ext uri="{9D8B030D-6E8A-4147-A177-3AD203B41FA5}">
                      <a16:colId xmlns:a16="http://schemas.microsoft.com/office/drawing/2014/main" val="20002"/>
                    </a:ext>
                  </a:extLst>
                </a:gridCol>
              </a:tblGrid>
              <a:tr h="554737">
                <a:tc>
                  <a:txBody>
                    <a:bodyPr/>
                    <a:lstStyle/>
                    <a:p>
                      <a:pPr marL="72000" algn="l" fontAlgn="ctr"/>
                      <a:r>
                        <a:rPr lang="tr-TR" sz="1600" b="1" i="0" u="none" strike="noStrike" dirty="0">
                          <a:solidFill>
                            <a:schemeClr val="bg1"/>
                          </a:solidFill>
                          <a:latin typeface="+mn-lt"/>
                        </a:rPr>
                        <a:t>Format</a:t>
                      </a:r>
                    </a:p>
                  </a:txBody>
                  <a:tcPr marL="7498" marR="7498" marT="7498"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tcPr>
                </a:tc>
                <a:tc>
                  <a:txBody>
                    <a:bodyPr/>
                    <a:lstStyle/>
                    <a:p>
                      <a:pPr algn="ctr" fontAlgn="ctr"/>
                      <a:r>
                        <a:rPr lang="tr-TR" sz="1600" b="1" i="0" u="none" strike="noStrike" dirty="0">
                          <a:solidFill>
                            <a:schemeClr val="bg1"/>
                          </a:solidFill>
                          <a:latin typeface="+mn-lt"/>
                        </a:rPr>
                        <a:t>2013</a:t>
                      </a:r>
                    </a:p>
                  </a:txBody>
                  <a:tcPr marL="7498" marR="7498" marT="7498"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tcPr>
                </a:tc>
                <a:tc>
                  <a:txBody>
                    <a:bodyPr/>
                    <a:lstStyle/>
                    <a:p>
                      <a:pPr algn="ctr" fontAlgn="ctr"/>
                      <a:r>
                        <a:rPr lang="tr-TR" sz="1600" b="1" i="0" u="none" strike="noStrike" dirty="0">
                          <a:solidFill>
                            <a:schemeClr val="bg1"/>
                          </a:solidFill>
                          <a:latin typeface="+mn-lt"/>
                        </a:rPr>
                        <a:t>2012</a:t>
                      </a:r>
                    </a:p>
                  </a:txBody>
                  <a:tcPr marL="7498" marR="7498" marT="7498"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tcPr>
                </a:tc>
                <a:extLst>
                  <a:ext uri="{0D108BD9-81ED-4DB2-BD59-A6C34878D82A}">
                    <a16:rowId xmlns:a16="http://schemas.microsoft.com/office/drawing/2014/main" val="10000"/>
                  </a:ext>
                </a:extLst>
              </a:tr>
              <a:tr h="238709">
                <a:tc>
                  <a:txBody>
                    <a:bodyPr/>
                    <a:lstStyle/>
                    <a:p>
                      <a:pPr marL="72000" algn="l" fontAlgn="b"/>
                      <a:r>
                        <a:rPr lang="tr-TR" sz="1600" b="0" i="0" u="none" strike="noStrike" dirty="0">
                          <a:solidFill>
                            <a:srgbClr val="000000"/>
                          </a:solidFill>
                          <a:effectLst/>
                          <a:latin typeface="+mn-lt"/>
                        </a:rPr>
                        <a:t>Yarı açık</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37,0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32,0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1"/>
                  </a:ext>
                </a:extLst>
              </a:tr>
              <a:tr h="238709">
                <a:tc>
                  <a:txBody>
                    <a:bodyPr/>
                    <a:lstStyle/>
                    <a:p>
                      <a:pPr marL="72000" algn="l" fontAlgn="b"/>
                      <a:r>
                        <a:rPr lang="tr-TR" sz="1600" b="0" i="0" u="none" strike="noStrike" dirty="0">
                          <a:solidFill>
                            <a:srgbClr val="000000"/>
                          </a:solidFill>
                          <a:effectLst/>
                          <a:latin typeface="+mn-lt"/>
                        </a:rPr>
                        <a:t>Açık</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10,0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13,0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2"/>
                  </a:ext>
                </a:extLst>
              </a:tr>
              <a:tr h="238709">
                <a:tc>
                  <a:txBody>
                    <a:bodyPr/>
                    <a:lstStyle/>
                    <a:p>
                      <a:pPr marL="72000" algn="l" fontAlgn="b"/>
                      <a:r>
                        <a:rPr lang="tr-TR" sz="1600" b="0" i="0" u="none" strike="noStrike" dirty="0">
                          <a:solidFill>
                            <a:srgbClr val="000000"/>
                          </a:solidFill>
                          <a:effectLst/>
                          <a:latin typeface="+mn-lt"/>
                        </a:rPr>
                        <a:t>Kapalı</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53,0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0" i="0" u="none" strike="noStrike" dirty="0">
                          <a:solidFill>
                            <a:srgbClr val="000000"/>
                          </a:solidFill>
                          <a:effectLst/>
                          <a:latin typeface="+mn-lt"/>
                        </a:rPr>
                        <a:t>56,0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3"/>
                  </a:ext>
                </a:extLst>
              </a:tr>
              <a:tr h="238709">
                <a:tc>
                  <a:txBody>
                    <a:bodyPr/>
                    <a:lstStyle/>
                    <a:p>
                      <a:pPr marL="72000" algn="l" fontAlgn="b"/>
                      <a:r>
                        <a:rPr lang="tr-TR" sz="1600" b="1" i="0" u="none" strike="noStrike" dirty="0">
                          <a:solidFill>
                            <a:srgbClr val="000000"/>
                          </a:solidFill>
                          <a:effectLst/>
                          <a:latin typeface="+mn-lt"/>
                        </a:rPr>
                        <a:t>Toplam</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1" i="0" u="none" strike="noStrike" dirty="0">
                          <a:solidFill>
                            <a:srgbClr val="000000"/>
                          </a:solidFill>
                          <a:effectLst/>
                          <a:latin typeface="+mn-lt"/>
                        </a:rPr>
                        <a:t>100,0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tc>
                  <a:txBody>
                    <a:bodyPr/>
                    <a:lstStyle/>
                    <a:p>
                      <a:pPr algn="ctr" fontAlgn="b"/>
                      <a:r>
                        <a:rPr lang="tr-TR" sz="1600" b="1" i="0" u="none" strike="noStrike" dirty="0">
                          <a:solidFill>
                            <a:srgbClr val="000000"/>
                          </a:solidFill>
                          <a:effectLst/>
                          <a:latin typeface="+mn-lt"/>
                        </a:rPr>
                        <a:t>100,0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noFill/>
                  </a:tcPr>
                </a:tc>
                <a:extLst>
                  <a:ext uri="{0D108BD9-81ED-4DB2-BD59-A6C34878D82A}">
                    <a16:rowId xmlns:a16="http://schemas.microsoft.com/office/drawing/2014/main" val="10004"/>
                  </a:ext>
                </a:extLst>
              </a:tr>
            </a:tbl>
          </a:graphicData>
        </a:graphic>
      </p:graphicFrame>
      <p:sp>
        <p:nvSpPr>
          <p:cNvPr id="21" name="Yuvarlatılmış Dikdörtgen 20"/>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22" name="Yuvarlatılmış Dikdörtgen 21"/>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5"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t>İkinci ve üçüncü nesil olan açık ve yarı açık AVM’lere ilgi artıyor.</a:t>
            </a:r>
            <a:endParaRPr lang="tr-TR" sz="1600" b="0" kern="0" dirty="0"/>
          </a:p>
        </p:txBody>
      </p:sp>
      <p:sp>
        <p:nvSpPr>
          <p:cNvPr id="19" name="Metin kutusu 18"/>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3" name="Slayt Numarası Yer Tutucusu 2"/>
          <p:cNvSpPr>
            <a:spLocks noGrp="1"/>
          </p:cNvSpPr>
          <p:nvPr>
            <p:ph type="sldNum" sz="quarter" idx="4"/>
          </p:nvPr>
        </p:nvSpPr>
        <p:spPr/>
        <p:txBody>
          <a:bodyPr/>
          <a:lstStyle/>
          <a:p>
            <a:pPr>
              <a:defRPr/>
            </a:pPr>
            <a:fld id="{D49939CB-6E4F-4E06-87E6-55228A7599A3}" type="slidenum">
              <a:rPr lang="tr-TR" smtClean="0">
                <a:solidFill>
                  <a:srgbClr val="000000"/>
                </a:solidFill>
              </a:rPr>
              <a:pPr>
                <a:defRPr/>
              </a:pPr>
              <a:t>55</a:t>
            </a:fld>
            <a:endParaRPr lang="tr-TR" dirty="0">
              <a:solidFill>
                <a:srgbClr val="000000"/>
              </a:solidFill>
            </a:endParaRPr>
          </a:p>
        </p:txBody>
      </p:sp>
    </p:spTree>
    <p:extLst>
      <p:ext uri="{BB962C8B-B14F-4D97-AF65-F5344CB8AC3E}">
        <p14:creationId xmlns:p14="http://schemas.microsoft.com/office/powerpoint/2010/main" val="10171366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p:cNvGrpSpPr/>
          <p:nvPr/>
        </p:nvGrpSpPr>
        <p:grpSpPr>
          <a:xfrm>
            <a:off x="1907704" y="1772816"/>
            <a:ext cx="6195590" cy="4483158"/>
            <a:chOff x="2149952" y="1682724"/>
            <a:chExt cx="5190381" cy="4392488"/>
          </a:xfrm>
        </p:grpSpPr>
        <p:sp>
          <p:nvSpPr>
            <p:cNvPr id="8" name="Dikdörtgen 7"/>
            <p:cNvSpPr/>
            <p:nvPr/>
          </p:nvSpPr>
          <p:spPr bwMode="auto">
            <a:xfrm>
              <a:off x="2154169" y="1682724"/>
              <a:ext cx="5180360" cy="1872208"/>
            </a:xfrm>
            <a:prstGeom prst="rect">
              <a:avLst/>
            </a:prstGeom>
            <a:solidFill>
              <a:srgbClr val="FF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nSpc>
                  <a:spcPct val="150000"/>
                </a:lnSpc>
              </a:pPr>
              <a:r>
                <a:rPr lang="tr-TR" sz="1600" b="1" dirty="0">
                  <a:solidFill>
                    <a:srgbClr val="FFFFFF"/>
                  </a:solidFill>
                </a:rPr>
                <a:t>1. Nesil AVM’ler  </a:t>
              </a:r>
            </a:p>
            <a:p>
              <a:pPr marL="285750" indent="-285750">
                <a:lnSpc>
                  <a:spcPct val="150000"/>
                </a:lnSpc>
                <a:buFont typeface="Arial" panose="020B0604020202020204" pitchFamily="34" charset="0"/>
                <a:buChar char="•"/>
              </a:pPr>
              <a:r>
                <a:rPr lang="tr-TR" sz="1600" dirty="0">
                  <a:solidFill>
                    <a:srgbClr val="FFFFFF"/>
                  </a:solidFill>
                </a:rPr>
                <a:t>Alışveriş</a:t>
              </a:r>
            </a:p>
            <a:p>
              <a:pPr marL="285750" indent="-285750">
                <a:lnSpc>
                  <a:spcPct val="150000"/>
                </a:lnSpc>
                <a:buFont typeface="Arial" panose="020B0604020202020204" pitchFamily="34" charset="0"/>
                <a:buChar char="•"/>
              </a:pPr>
              <a:r>
                <a:rPr lang="tr-TR" sz="1600" dirty="0">
                  <a:solidFill>
                    <a:srgbClr val="FFFFFF"/>
                  </a:solidFill>
                </a:rPr>
                <a:t>Aileyi bir araya getirme</a:t>
              </a:r>
            </a:p>
            <a:p>
              <a:pPr marL="285750" indent="-285750">
                <a:lnSpc>
                  <a:spcPct val="150000"/>
                </a:lnSpc>
                <a:buFont typeface="Arial" panose="020B0604020202020204" pitchFamily="34" charset="0"/>
                <a:buChar char="•"/>
              </a:pPr>
              <a:r>
                <a:rPr lang="tr-TR" sz="1600" dirty="0">
                  <a:solidFill>
                    <a:srgbClr val="FFFFFF"/>
                  </a:solidFill>
                </a:rPr>
                <a:t>Modayı ve trendleri takip etme</a:t>
              </a:r>
            </a:p>
            <a:p>
              <a:pPr marL="285750" indent="-285750">
                <a:lnSpc>
                  <a:spcPct val="150000"/>
                </a:lnSpc>
                <a:buFont typeface="Arial" panose="020B0604020202020204" pitchFamily="34" charset="0"/>
                <a:buChar char="•"/>
              </a:pPr>
              <a:r>
                <a:rPr lang="tr-TR" sz="1600" dirty="0">
                  <a:solidFill>
                    <a:srgbClr val="FFFFFF"/>
                  </a:solidFill>
                </a:rPr>
                <a:t>Arkadaşlarla bir araya gelme </a:t>
              </a:r>
            </a:p>
            <a:p>
              <a:pPr marL="285750" indent="-285750">
                <a:lnSpc>
                  <a:spcPct val="150000"/>
                </a:lnSpc>
                <a:buFont typeface="Arial" panose="020B0604020202020204" pitchFamily="34" charset="0"/>
                <a:buChar char="•"/>
              </a:pPr>
              <a:r>
                <a:rPr lang="tr-TR" sz="1600" dirty="0">
                  <a:solidFill>
                    <a:srgbClr val="FFFFFF"/>
                  </a:solidFill>
                </a:rPr>
                <a:t>İklim koşullarından etkilenmeden alışveriş yapma  </a:t>
              </a:r>
            </a:p>
          </p:txBody>
        </p:sp>
        <p:sp>
          <p:nvSpPr>
            <p:cNvPr id="9" name="Dikdörtgen 8"/>
            <p:cNvSpPr/>
            <p:nvPr/>
          </p:nvSpPr>
          <p:spPr bwMode="auto">
            <a:xfrm>
              <a:off x="2154169" y="3565266"/>
              <a:ext cx="5180360" cy="1429826"/>
            </a:xfrm>
            <a:prstGeom prst="rect">
              <a:avLst/>
            </a:prstGeom>
            <a:solidFill>
              <a:srgbClr val="FF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nSpc>
                  <a:spcPct val="150000"/>
                </a:lnSpc>
              </a:pPr>
              <a:r>
                <a:rPr lang="tr-TR" sz="1600" b="1" dirty="0">
                  <a:solidFill>
                    <a:srgbClr val="FFFFFF"/>
                  </a:solidFill>
                </a:rPr>
                <a:t>2. Nesil AVM’ler (1. Nesil’e ek olarak)</a:t>
              </a:r>
            </a:p>
            <a:p>
              <a:pPr marL="285750" indent="-285750">
                <a:lnSpc>
                  <a:spcPct val="150000"/>
                </a:lnSpc>
                <a:buFont typeface="Arial" panose="020B0604020202020204" pitchFamily="34" charset="0"/>
                <a:buChar char="•"/>
              </a:pPr>
              <a:r>
                <a:rPr lang="tr-TR" sz="1600" dirty="0">
                  <a:solidFill>
                    <a:srgbClr val="FFFFFF"/>
                  </a:solidFill>
                </a:rPr>
                <a:t>Vakit geçirme</a:t>
              </a:r>
            </a:p>
            <a:p>
              <a:pPr marL="285750" indent="-285750">
                <a:lnSpc>
                  <a:spcPct val="150000"/>
                </a:lnSpc>
                <a:buFont typeface="Arial" panose="020B0604020202020204" pitchFamily="34" charset="0"/>
                <a:buChar char="•"/>
              </a:pPr>
              <a:r>
                <a:rPr lang="tr-TR" sz="1600" dirty="0">
                  <a:solidFill>
                    <a:srgbClr val="FFFFFF"/>
                  </a:solidFill>
                </a:rPr>
                <a:t>Spor </a:t>
              </a:r>
            </a:p>
            <a:p>
              <a:pPr marL="285750" indent="-285750">
                <a:lnSpc>
                  <a:spcPct val="150000"/>
                </a:lnSpc>
                <a:buFont typeface="Arial" panose="020B0604020202020204" pitchFamily="34" charset="0"/>
                <a:buChar char="•"/>
              </a:pPr>
              <a:r>
                <a:rPr lang="tr-TR" sz="1600" dirty="0">
                  <a:solidFill>
                    <a:srgbClr val="FFFFFF"/>
                  </a:solidFill>
                </a:rPr>
                <a:t>Eğlence  </a:t>
              </a:r>
            </a:p>
            <a:p>
              <a:pPr marL="285750" indent="-285750">
                <a:lnSpc>
                  <a:spcPct val="150000"/>
                </a:lnSpc>
                <a:buFont typeface="Arial" panose="020B0604020202020204" pitchFamily="34" charset="0"/>
                <a:buChar char="•"/>
              </a:pPr>
              <a:r>
                <a:rPr lang="tr-TR" sz="1600" dirty="0">
                  <a:solidFill>
                    <a:srgbClr val="FFFFFF"/>
                  </a:solidFill>
                </a:rPr>
                <a:t>Dinlenme </a:t>
              </a:r>
            </a:p>
          </p:txBody>
        </p:sp>
        <p:sp>
          <p:nvSpPr>
            <p:cNvPr id="10" name="Dikdörtgen 9"/>
            <p:cNvSpPr/>
            <p:nvPr/>
          </p:nvSpPr>
          <p:spPr bwMode="auto">
            <a:xfrm>
              <a:off x="2149952" y="5005104"/>
              <a:ext cx="5190381" cy="1070108"/>
            </a:xfrm>
            <a:prstGeom prst="rect">
              <a:avLst/>
            </a:prstGeom>
            <a:solidFill>
              <a:srgbClr val="FF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nSpc>
                  <a:spcPct val="150000"/>
                </a:lnSpc>
              </a:pPr>
              <a:r>
                <a:rPr lang="tr-TR" sz="1600" b="1" dirty="0">
                  <a:solidFill>
                    <a:srgbClr val="FFFFFF"/>
                  </a:solidFill>
                </a:rPr>
                <a:t>3. Nesil AVM’ler (1 ve 2. Nesil’e ek olarak)</a:t>
              </a:r>
            </a:p>
            <a:p>
              <a:pPr marL="285750" indent="-285750">
                <a:lnSpc>
                  <a:spcPct val="150000"/>
                </a:lnSpc>
                <a:buFont typeface="Arial" panose="020B0604020202020204" pitchFamily="34" charset="0"/>
                <a:buChar char="•"/>
              </a:pPr>
              <a:r>
                <a:rPr lang="tr-TR" sz="1600" dirty="0">
                  <a:solidFill>
                    <a:srgbClr val="FFFFFF"/>
                  </a:solidFill>
                </a:rPr>
                <a:t>Dinlenme – Sosyalleşme - Yemek</a:t>
              </a:r>
            </a:p>
            <a:p>
              <a:pPr marL="285750" indent="-285750">
                <a:lnSpc>
                  <a:spcPct val="150000"/>
                </a:lnSpc>
                <a:buFont typeface="Arial" panose="020B0604020202020204" pitchFamily="34" charset="0"/>
                <a:buChar char="•"/>
              </a:pPr>
              <a:r>
                <a:rPr lang="tr-TR" sz="1600" dirty="0">
                  <a:solidFill>
                    <a:srgbClr val="FFFFFF"/>
                  </a:solidFill>
                </a:rPr>
                <a:t>Kişisel zevkler </a:t>
              </a:r>
            </a:p>
            <a:p>
              <a:pPr marL="285750" indent="-285750">
                <a:lnSpc>
                  <a:spcPct val="150000"/>
                </a:lnSpc>
                <a:buFont typeface="Arial" panose="020B0604020202020204" pitchFamily="34" charset="0"/>
                <a:buChar char="•"/>
              </a:pPr>
              <a:endParaRPr lang="tr-TR" sz="1600" dirty="0">
                <a:solidFill>
                  <a:srgbClr val="FFFFFF"/>
                </a:solidFill>
              </a:endParaRPr>
            </a:p>
            <a:p>
              <a:pPr marL="285750" indent="-285750">
                <a:lnSpc>
                  <a:spcPct val="150000"/>
                </a:lnSpc>
                <a:buFont typeface="Arial" panose="020B0604020202020204" pitchFamily="34" charset="0"/>
                <a:buChar char="•"/>
              </a:pPr>
              <a:endParaRPr lang="tr-TR" sz="1600" dirty="0">
                <a:solidFill>
                  <a:srgbClr val="FFFFFF"/>
                </a:solidFill>
              </a:endParaRPr>
            </a:p>
            <a:p>
              <a:pPr marL="285750" indent="-285750">
                <a:lnSpc>
                  <a:spcPct val="150000"/>
                </a:lnSpc>
                <a:buFont typeface="Arial" panose="020B0604020202020204" pitchFamily="34" charset="0"/>
                <a:buChar char="•"/>
              </a:pPr>
              <a:endParaRPr lang="tr-TR" sz="1600" dirty="0">
                <a:solidFill>
                  <a:srgbClr val="FFFFFF"/>
                </a:solidFill>
              </a:endParaRPr>
            </a:p>
            <a:p>
              <a:pPr marL="285750" indent="-285750">
                <a:lnSpc>
                  <a:spcPct val="150000"/>
                </a:lnSpc>
                <a:buFont typeface="Arial" panose="020B0604020202020204" pitchFamily="34" charset="0"/>
                <a:buChar char="•"/>
              </a:pPr>
              <a:endParaRPr lang="tr-TR" sz="1600" dirty="0">
                <a:solidFill>
                  <a:srgbClr val="FFFFFF"/>
                </a:solidFill>
              </a:endParaRPr>
            </a:p>
          </p:txBody>
        </p:sp>
      </p:grpSp>
      <p:sp>
        <p:nvSpPr>
          <p:cNvPr id="2" name="Metin kutusu 1"/>
          <p:cNvSpPr txBox="1"/>
          <p:nvPr/>
        </p:nvSpPr>
        <p:spPr>
          <a:xfrm>
            <a:off x="719572" y="1226388"/>
            <a:ext cx="7704856" cy="369332"/>
          </a:xfrm>
          <a:prstGeom prst="rect">
            <a:avLst/>
          </a:prstGeom>
          <a:noFill/>
        </p:spPr>
        <p:txBody>
          <a:bodyPr wrap="square" rtlCol="0" anchor="ctr">
            <a:spAutoFit/>
          </a:bodyPr>
          <a:lstStyle/>
          <a:p>
            <a:pPr algn="ctr"/>
            <a:r>
              <a:rPr lang="tr-TR" b="1" dirty="0">
                <a:solidFill>
                  <a:srgbClr val="000000"/>
                </a:solidFill>
              </a:rPr>
              <a:t>AVM Formatları ve Sağladığı Motivasyonlar  </a:t>
            </a:r>
          </a:p>
        </p:txBody>
      </p:sp>
      <p:sp>
        <p:nvSpPr>
          <p:cNvPr id="11"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AVM Format Tercihi</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56</a:t>
            </a:fld>
            <a:endParaRPr lang="tr-TR" dirty="0">
              <a:solidFill>
                <a:srgbClr val="000000"/>
              </a:solidFill>
            </a:endParaRPr>
          </a:p>
        </p:txBody>
      </p:sp>
    </p:spTree>
    <p:extLst>
      <p:ext uri="{BB962C8B-B14F-4D97-AF65-F5344CB8AC3E}">
        <p14:creationId xmlns:p14="http://schemas.microsoft.com/office/powerpoint/2010/main" val="34497405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
          <p:cNvSpPr txBox="1"/>
          <p:nvPr/>
        </p:nvSpPr>
        <p:spPr>
          <a:xfrm>
            <a:off x="270390" y="1186341"/>
            <a:ext cx="8581379" cy="4462760"/>
          </a:xfrm>
          <a:prstGeom prst="rect">
            <a:avLst/>
          </a:prstGeom>
          <a:noFill/>
        </p:spPr>
        <p:txBody>
          <a:bodyPr wrap="square" rtlCol="0">
            <a:spAutoFit/>
          </a:bodyPr>
          <a:lstStyle/>
          <a:p>
            <a:pPr>
              <a:spcBef>
                <a:spcPts val="600"/>
              </a:spcBef>
              <a:spcAft>
                <a:spcPts val="600"/>
              </a:spcAft>
            </a:pPr>
            <a:r>
              <a:rPr lang="tr-TR" b="1" dirty="0">
                <a:solidFill>
                  <a:srgbClr val="000000"/>
                </a:solidFill>
              </a:rPr>
              <a:t>AVM’de Nesiller ve Sağladığı Motivasyonlar  </a:t>
            </a:r>
          </a:p>
          <a:p>
            <a:pPr marL="285750" indent="-285750">
              <a:spcBef>
                <a:spcPts val="600"/>
              </a:spcBef>
              <a:spcAft>
                <a:spcPts val="600"/>
              </a:spcAft>
              <a:buFont typeface="Arial" panose="020B0604020202020204" pitchFamily="34" charset="0"/>
              <a:buChar char="•"/>
            </a:pPr>
            <a:r>
              <a:rPr lang="tr-TR" dirty="0">
                <a:solidFill>
                  <a:srgbClr val="000000"/>
                </a:solidFill>
              </a:rPr>
              <a:t>AVM’ler farklı nesillerde yeni ihtiyaçları karşılamakta ve yeni motivasyonlar yaratmaktalar. </a:t>
            </a:r>
          </a:p>
          <a:p>
            <a:pPr marL="285750" indent="-285750">
              <a:spcBef>
                <a:spcPts val="600"/>
              </a:spcBef>
              <a:spcAft>
                <a:spcPts val="600"/>
              </a:spcAft>
              <a:buFont typeface="Arial" panose="020B0604020202020204" pitchFamily="34" charset="0"/>
              <a:buChar char="•"/>
            </a:pPr>
            <a:r>
              <a:rPr lang="tr-TR" dirty="0">
                <a:solidFill>
                  <a:srgbClr val="000000"/>
                </a:solidFill>
              </a:rPr>
              <a:t>Ancak bugün hala yaşamın içinde olan ve AVM’lerin kendi içine alması gereken aktiviteler dolayısıyla önemli gelişim alanlarının bulunduğu gözlemlenmektedir. </a:t>
            </a:r>
          </a:p>
          <a:p>
            <a:pPr marL="285750" indent="-285750">
              <a:spcBef>
                <a:spcPts val="600"/>
              </a:spcBef>
              <a:spcAft>
                <a:spcPts val="600"/>
              </a:spcAft>
              <a:buFont typeface="Arial" panose="020B0604020202020204" pitchFamily="34" charset="0"/>
              <a:buChar char="•"/>
            </a:pPr>
            <a:r>
              <a:rPr lang="tr-TR" altLang="tr-TR" dirty="0" err="1">
                <a:solidFill>
                  <a:srgbClr val="000000"/>
                </a:solidFill>
              </a:rPr>
              <a:t>AVM’ler</a:t>
            </a:r>
            <a:r>
              <a:rPr lang="tr-TR" altLang="tr-TR" dirty="0">
                <a:solidFill>
                  <a:srgbClr val="000000"/>
                </a:solidFill>
              </a:rPr>
              <a:t> yeni dönemde, tüketicilerin AVM dışında geçirdiği zamandan pay alarak AVM içi harcama miktarını da artırmayı başaracaktır. </a:t>
            </a:r>
          </a:p>
          <a:p>
            <a:pPr marL="742950" lvl="1" indent="-285750">
              <a:spcBef>
                <a:spcPts val="600"/>
              </a:spcBef>
              <a:spcAft>
                <a:spcPts val="600"/>
              </a:spcAft>
              <a:buFont typeface="Arial" panose="020B0604020202020204" pitchFamily="34" charset="0"/>
              <a:buChar char="•"/>
            </a:pPr>
            <a:r>
              <a:rPr lang="tr-TR" altLang="tr-TR" dirty="0">
                <a:solidFill>
                  <a:srgbClr val="000000"/>
                </a:solidFill>
              </a:rPr>
              <a:t>Bu nedenle tüketicilerin AVM dışında geçirdiği zamana odaklanıp bu ihtiyaçları iyi anlayarak </a:t>
            </a:r>
            <a:r>
              <a:rPr lang="tr-TR" altLang="tr-TR" b="1" dirty="0">
                <a:solidFill>
                  <a:srgbClr val="000000"/>
                </a:solidFill>
              </a:rPr>
              <a:t>farklı ihtiyaçları da karşılamayı başaran </a:t>
            </a:r>
            <a:r>
              <a:rPr lang="tr-TR" altLang="tr-TR" dirty="0">
                <a:solidFill>
                  <a:srgbClr val="000000"/>
                </a:solidFill>
              </a:rPr>
              <a:t>AVM’ler kazanacaktır. </a:t>
            </a:r>
          </a:p>
          <a:p>
            <a:pPr marL="285750" indent="-285750">
              <a:spcBef>
                <a:spcPts val="600"/>
              </a:spcBef>
              <a:spcAft>
                <a:spcPts val="600"/>
              </a:spcAft>
              <a:buFont typeface="Arial" panose="020B0604020202020204" pitchFamily="34" charset="0"/>
              <a:buChar char="•"/>
            </a:pPr>
            <a:r>
              <a:rPr lang="tr-TR" altLang="tr-TR" dirty="0">
                <a:solidFill>
                  <a:srgbClr val="000000"/>
                </a:solidFill>
              </a:rPr>
              <a:t>AVM’lerin 4. Nesil için odaklanması gereken yaşam motivasyonları ise şöyledir: </a:t>
            </a:r>
            <a:endParaRPr lang="en-US" altLang="tr-TR" dirty="0">
              <a:solidFill>
                <a:srgbClr val="000000"/>
              </a:solidFill>
            </a:endParaRPr>
          </a:p>
        </p:txBody>
      </p:sp>
      <p:sp>
        <p:nvSpPr>
          <p:cNvPr id="12" name="AutoShape 60"/>
          <p:cNvSpPr>
            <a:spLocks noChangeArrowheads="1"/>
          </p:cNvSpPr>
          <p:nvPr/>
        </p:nvSpPr>
        <p:spPr bwMode="auto">
          <a:xfrm>
            <a:off x="7343780" y="5774519"/>
            <a:ext cx="1469448" cy="381000"/>
          </a:xfrm>
          <a:prstGeom prst="roundRect">
            <a:avLst>
              <a:gd name="adj" fmla="val 16667"/>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tr-TR" altLang="tr-TR" sz="1200" b="1" dirty="0">
                <a:solidFill>
                  <a:srgbClr val="FFFFFF"/>
                </a:solidFill>
              </a:rPr>
              <a:t>Doğaya kaçma  </a:t>
            </a:r>
            <a:endParaRPr lang="en-US" altLang="tr-TR" sz="1200" b="1" dirty="0">
              <a:solidFill>
                <a:srgbClr val="FFFFFF"/>
              </a:solidFill>
            </a:endParaRPr>
          </a:p>
        </p:txBody>
      </p:sp>
      <p:sp>
        <p:nvSpPr>
          <p:cNvPr id="13" name="AutoShape 61"/>
          <p:cNvSpPr>
            <a:spLocks noChangeArrowheads="1"/>
          </p:cNvSpPr>
          <p:nvPr/>
        </p:nvSpPr>
        <p:spPr bwMode="auto">
          <a:xfrm>
            <a:off x="3013285" y="5784304"/>
            <a:ext cx="1143000" cy="381000"/>
          </a:xfrm>
          <a:prstGeom prst="roundRect">
            <a:avLst>
              <a:gd name="adj" fmla="val 16667"/>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tr-TR" altLang="tr-TR" sz="1200" b="1" dirty="0">
                <a:solidFill>
                  <a:srgbClr val="FFFFFF"/>
                </a:solidFill>
              </a:rPr>
              <a:t>Paylaşım </a:t>
            </a:r>
            <a:endParaRPr lang="en-US" altLang="tr-TR" sz="1200" b="1" dirty="0">
              <a:solidFill>
                <a:srgbClr val="FFFFFF"/>
              </a:solidFill>
            </a:endParaRPr>
          </a:p>
        </p:txBody>
      </p:sp>
      <p:sp>
        <p:nvSpPr>
          <p:cNvPr id="14" name="AutoShape 66"/>
          <p:cNvSpPr>
            <a:spLocks noChangeArrowheads="1"/>
          </p:cNvSpPr>
          <p:nvPr/>
        </p:nvSpPr>
        <p:spPr bwMode="auto">
          <a:xfrm>
            <a:off x="5760472" y="5784304"/>
            <a:ext cx="1511300" cy="360363"/>
          </a:xfrm>
          <a:prstGeom prst="roundRect">
            <a:avLst>
              <a:gd name="adj" fmla="val 16667"/>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tr-TR" altLang="tr-TR" sz="1200" b="1" dirty="0">
                <a:solidFill>
                  <a:srgbClr val="FFFFFF"/>
                </a:solidFill>
              </a:rPr>
              <a:t>Kişisel zevkler </a:t>
            </a:r>
            <a:endParaRPr lang="en-US" altLang="tr-TR" sz="1200" b="1" dirty="0">
              <a:solidFill>
                <a:srgbClr val="FFFFFF"/>
              </a:solidFill>
            </a:endParaRPr>
          </a:p>
        </p:txBody>
      </p:sp>
      <p:sp>
        <p:nvSpPr>
          <p:cNvPr id="15" name="AutoShape 72"/>
          <p:cNvSpPr>
            <a:spLocks noChangeArrowheads="1"/>
          </p:cNvSpPr>
          <p:nvPr/>
        </p:nvSpPr>
        <p:spPr bwMode="auto">
          <a:xfrm>
            <a:off x="1848134" y="5776799"/>
            <a:ext cx="1126104" cy="381000"/>
          </a:xfrm>
          <a:prstGeom prst="roundRect">
            <a:avLst>
              <a:gd name="adj" fmla="val 16667"/>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tr-TR" altLang="tr-TR" sz="1200" b="1" dirty="0">
                <a:solidFill>
                  <a:srgbClr val="FFFFFF"/>
                </a:solidFill>
              </a:rPr>
              <a:t>Oyun </a:t>
            </a:r>
            <a:endParaRPr lang="en-US" altLang="tr-TR" sz="1200" b="1" dirty="0">
              <a:solidFill>
                <a:srgbClr val="FFFFFF"/>
              </a:solidFill>
            </a:endParaRPr>
          </a:p>
        </p:txBody>
      </p:sp>
      <p:sp>
        <p:nvSpPr>
          <p:cNvPr id="16" name="AutoShape 73"/>
          <p:cNvSpPr>
            <a:spLocks noChangeArrowheads="1"/>
          </p:cNvSpPr>
          <p:nvPr/>
        </p:nvSpPr>
        <p:spPr bwMode="auto">
          <a:xfrm>
            <a:off x="4192289" y="5784304"/>
            <a:ext cx="1511300" cy="381000"/>
          </a:xfrm>
          <a:prstGeom prst="roundRect">
            <a:avLst>
              <a:gd name="adj" fmla="val 16667"/>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tr-TR" altLang="tr-TR" sz="1200" b="1" dirty="0">
                <a:solidFill>
                  <a:srgbClr val="FFFFFF"/>
                </a:solidFill>
              </a:rPr>
              <a:t>Online </a:t>
            </a:r>
          </a:p>
          <a:p>
            <a:pPr algn="ctr"/>
            <a:r>
              <a:rPr lang="tr-TR" altLang="tr-TR" sz="1200" b="1" dirty="0">
                <a:solidFill>
                  <a:srgbClr val="FFFFFF"/>
                </a:solidFill>
              </a:rPr>
              <a:t>davranışlar </a:t>
            </a:r>
            <a:endParaRPr lang="en-US" altLang="tr-TR" sz="1200" b="1" dirty="0">
              <a:solidFill>
                <a:srgbClr val="FFFFFF"/>
              </a:solidFill>
            </a:endParaRPr>
          </a:p>
        </p:txBody>
      </p:sp>
      <p:sp>
        <p:nvSpPr>
          <p:cNvPr id="17" name="AutoShape 75"/>
          <p:cNvSpPr>
            <a:spLocks noChangeArrowheads="1"/>
          </p:cNvSpPr>
          <p:nvPr/>
        </p:nvSpPr>
        <p:spPr bwMode="auto">
          <a:xfrm>
            <a:off x="348881" y="5784304"/>
            <a:ext cx="1470812" cy="381000"/>
          </a:xfrm>
          <a:prstGeom prst="roundRect">
            <a:avLst>
              <a:gd name="adj" fmla="val 16667"/>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tr-TR" altLang="tr-TR" sz="1200" b="1" dirty="0">
                <a:solidFill>
                  <a:srgbClr val="FFFFFF"/>
                </a:solidFill>
              </a:rPr>
              <a:t>Sosyal medya </a:t>
            </a:r>
            <a:endParaRPr lang="en-US" altLang="tr-TR" sz="1200" b="1" dirty="0">
              <a:solidFill>
                <a:srgbClr val="FFFFFF"/>
              </a:solidFill>
            </a:endParaRPr>
          </a:p>
        </p:txBody>
      </p:sp>
      <p:sp>
        <p:nvSpPr>
          <p:cNvPr id="18"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AVM Format Tercihi</a:t>
            </a:r>
            <a:endParaRPr lang="tr-TR"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57</a:t>
            </a:fld>
            <a:endParaRPr lang="tr-TR" dirty="0">
              <a:solidFill>
                <a:srgbClr val="000000"/>
              </a:solidFill>
            </a:endParaRPr>
          </a:p>
        </p:txBody>
      </p:sp>
    </p:spTree>
    <p:extLst>
      <p:ext uri="{BB962C8B-B14F-4D97-AF65-F5344CB8AC3E}">
        <p14:creationId xmlns:p14="http://schemas.microsoft.com/office/powerpoint/2010/main" val="7497635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tabLst>
                <a:tab pos="627063" algn="l"/>
              </a:tabLst>
            </a:pPr>
            <a:r>
              <a:rPr lang="tr-TR" dirty="0" err="1">
                <a:solidFill>
                  <a:schemeClr val="bg1"/>
                </a:solidFill>
              </a:rPr>
              <a:t>AVM’lerden</a:t>
            </a:r>
            <a:r>
              <a:rPr lang="tr-TR" dirty="0">
                <a:solidFill>
                  <a:schemeClr val="bg1"/>
                </a:solidFill>
              </a:rPr>
              <a:t> Ne Bekliyorlar? </a:t>
            </a:r>
            <a:endParaRPr lang="tr-TR" b="0" dirty="0">
              <a:solidFill>
                <a:schemeClr val="bg1"/>
              </a:solidFill>
            </a:endParaRPr>
          </a:p>
        </p:txBody>
      </p:sp>
    </p:spTree>
    <p:extLst>
      <p:ext uri="{BB962C8B-B14F-4D97-AF65-F5344CB8AC3E}">
        <p14:creationId xmlns:p14="http://schemas.microsoft.com/office/powerpoint/2010/main" val="433332695"/>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2"/>
          <p:cNvGraphicFramePr>
            <a:graphicFrameLocks noChangeAspect="1"/>
          </p:cNvGraphicFramePr>
          <p:nvPr>
            <p:extLst>
              <p:ext uri="{D42A27DB-BD31-4B8C-83A1-F6EECF244321}">
                <p14:modId xmlns:p14="http://schemas.microsoft.com/office/powerpoint/2010/main" val="4182006412"/>
              </p:ext>
            </p:extLst>
          </p:nvPr>
        </p:nvGraphicFramePr>
        <p:xfrm>
          <a:off x="1375205" y="1667082"/>
          <a:ext cx="6192687" cy="464513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0"/>
          <p:cNvSpPr>
            <a:spLocks noChangeArrowheads="1"/>
          </p:cNvSpPr>
          <p:nvPr/>
        </p:nvSpPr>
        <p:spPr bwMode="auto">
          <a:xfrm>
            <a:off x="2134145" y="1186417"/>
            <a:ext cx="4886127" cy="369332"/>
          </a:xfrm>
          <a:prstGeom prst="rect">
            <a:avLst/>
          </a:prstGeom>
          <a:noFill/>
          <a:ln w="9525">
            <a:noFill/>
            <a:miter lim="800000"/>
            <a:headEnd/>
            <a:tailEnd/>
          </a:ln>
        </p:spPr>
        <p:txBody>
          <a:bodyPr wrap="square">
            <a:spAutoFit/>
          </a:bodyPr>
          <a:lstStyle/>
          <a:p>
            <a:pPr algn="ctr">
              <a:spcBef>
                <a:spcPct val="50000"/>
              </a:spcBef>
            </a:pPr>
            <a:r>
              <a:rPr lang="tr-TR" b="1" dirty="0">
                <a:solidFill>
                  <a:srgbClr val="000000"/>
                </a:solidFill>
              </a:rPr>
              <a:t>Alışveriş </a:t>
            </a:r>
            <a:r>
              <a:rPr lang="tr-TR" b="1">
                <a:solidFill>
                  <a:srgbClr val="000000"/>
                </a:solidFill>
              </a:rPr>
              <a:t>Merkezinden Beklentiler</a:t>
            </a:r>
            <a:endParaRPr lang="tr-TR" b="1" dirty="0">
              <a:solidFill>
                <a:srgbClr val="000000"/>
              </a:solidFill>
            </a:endParaRPr>
          </a:p>
        </p:txBody>
      </p:sp>
      <p:sp>
        <p:nvSpPr>
          <p:cNvPr id="19" name="Dikdörtgen 18"/>
          <p:cNvSpPr/>
          <p:nvPr/>
        </p:nvSpPr>
        <p:spPr>
          <a:xfrm>
            <a:off x="6084168" y="5330582"/>
            <a:ext cx="1386247" cy="507831"/>
          </a:xfrm>
          <a:prstGeom prst="rect">
            <a:avLst/>
          </a:prstGeom>
        </p:spPr>
        <p:txBody>
          <a:bodyPr wrap="square">
            <a:spAutoFit/>
          </a:bodyPr>
          <a:lstStyle/>
          <a:p>
            <a:pPr marL="34925" algn="r"/>
            <a:r>
              <a:rPr lang="tr-TR" sz="900" dirty="0">
                <a:solidFill>
                  <a:srgbClr val="000000"/>
                </a:solidFill>
              </a:rPr>
              <a:t>%4,5’in altındaki değerler grafiğe dahil edilmemiştir.</a:t>
            </a:r>
          </a:p>
        </p:txBody>
      </p:sp>
      <p:sp>
        <p:nvSpPr>
          <p:cNvPr id="21" name="Text Box 8"/>
          <p:cNvSpPr txBox="1">
            <a:spLocks noChangeArrowheads="1"/>
          </p:cNvSpPr>
          <p:nvPr/>
        </p:nvSpPr>
        <p:spPr bwMode="auto">
          <a:xfrm>
            <a:off x="5652120" y="3951977"/>
            <a:ext cx="1818295" cy="1015663"/>
          </a:xfrm>
          <a:prstGeom prst="rect">
            <a:avLst/>
          </a:prstGeom>
          <a:noFill/>
          <a:ln w="9525">
            <a:noFill/>
            <a:miter lim="800000"/>
            <a:headEnd/>
            <a:tailEnd/>
          </a:ln>
        </p:spPr>
        <p:txBody>
          <a:bodyPr wrap="square">
            <a:spAutoFit/>
          </a:bodyPr>
          <a:lstStyle/>
          <a:p>
            <a:pPr algn="r" fontAlgn="base">
              <a:spcBef>
                <a:spcPct val="0"/>
              </a:spcBef>
              <a:spcAft>
                <a:spcPct val="0"/>
              </a:spcAft>
            </a:pPr>
            <a:r>
              <a:rPr lang="tr-TR" sz="1200" b="1" dirty="0">
                <a:solidFill>
                  <a:srgbClr val="000000"/>
                </a:solidFill>
                <a:cs typeface="Arial" charset="0"/>
              </a:rPr>
              <a:t>%19,7</a:t>
            </a:r>
            <a:r>
              <a:rPr lang="tr-TR" sz="1200" dirty="0">
                <a:solidFill>
                  <a:srgbClr val="000000"/>
                </a:solidFill>
                <a:cs typeface="Arial" charset="0"/>
              </a:rPr>
              <a:t>’lik kesim alışveriş merkezlerinden bir beklentisi olmadığını belirtmiştir.</a:t>
            </a:r>
          </a:p>
        </p:txBody>
      </p:sp>
      <p:sp>
        <p:nvSpPr>
          <p:cNvPr id="15" name="Yuvarlatılmış Dikdörtgen 14"/>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6" name="Yuvarlatılmış Dikdörtgen 15"/>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3"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t>AVM ziyaretçileri, mağaza çeşitliliği fazla olan, geniş ve ferah, keyifli bir ortam sunan AVM’leri talep etmektedir. </a:t>
            </a:r>
            <a:endParaRPr lang="tr-TR" sz="1600" b="0" kern="0" dirty="0"/>
          </a:p>
        </p:txBody>
      </p:sp>
      <p:sp>
        <p:nvSpPr>
          <p:cNvPr id="14" name="Metin kutusu 13"/>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18" name="9 Metin kutusu"/>
          <p:cNvSpPr txBox="1"/>
          <p:nvPr/>
        </p:nvSpPr>
        <p:spPr>
          <a:xfrm>
            <a:off x="6128991" y="5033073"/>
            <a:ext cx="1296599" cy="230832"/>
          </a:xfrm>
          <a:prstGeom prst="rect">
            <a:avLst/>
          </a:prstGeom>
          <a:noFill/>
        </p:spPr>
        <p:txBody>
          <a:bodyPr wrap="square">
            <a:spAutoFit/>
          </a:bodyPr>
          <a:lstStyle/>
          <a:p>
            <a:pPr algn="r">
              <a:defRPr/>
            </a:pPr>
            <a:r>
              <a:rPr lang="tr-TR" sz="900" dirty="0">
                <a:solidFill>
                  <a:srgbClr val="000000"/>
                </a:solidFill>
              </a:rPr>
              <a:t>Çoklu yanıt</a:t>
            </a:r>
          </a:p>
        </p:txBody>
      </p:sp>
      <p:sp>
        <p:nvSpPr>
          <p:cNvPr id="4" name="Slayt Numarası Yer Tutucusu 3"/>
          <p:cNvSpPr>
            <a:spLocks noGrp="1"/>
          </p:cNvSpPr>
          <p:nvPr>
            <p:ph type="sldNum" sz="quarter" idx="10"/>
          </p:nvPr>
        </p:nvSpPr>
        <p:spPr>
          <a:xfrm>
            <a:off x="4274344" y="6562725"/>
            <a:ext cx="595313" cy="295275"/>
          </a:xfrm>
        </p:spPr>
        <p:txBody>
          <a:bodyPr/>
          <a:lstStyle/>
          <a:p>
            <a:pPr>
              <a:defRPr/>
            </a:pPr>
            <a:fld id="{3784B590-CF25-4D0D-A69D-404A493BA6C8}" type="slidenum">
              <a:rPr lang="tr-TR" smtClean="0">
                <a:solidFill>
                  <a:srgbClr val="000000"/>
                </a:solidFill>
              </a:rPr>
              <a:pPr>
                <a:defRPr/>
              </a:pPr>
              <a:t>59</a:t>
            </a:fld>
            <a:endParaRPr lang="tr-TR" dirty="0">
              <a:solidFill>
                <a:srgbClr val="000000"/>
              </a:solidFill>
            </a:endParaRPr>
          </a:p>
        </p:txBody>
      </p:sp>
    </p:spTree>
    <p:extLst>
      <p:ext uri="{BB962C8B-B14F-4D97-AF65-F5344CB8AC3E}">
        <p14:creationId xmlns:p14="http://schemas.microsoft.com/office/powerpoint/2010/main" val="25101114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2"/>
          <p:cNvSpPr txBox="1"/>
          <p:nvPr/>
        </p:nvSpPr>
        <p:spPr>
          <a:xfrm>
            <a:off x="487766" y="948126"/>
            <a:ext cx="8656234" cy="5770811"/>
          </a:xfrm>
          <a:prstGeom prst="rect">
            <a:avLst/>
          </a:prstGeom>
          <a:noFill/>
          <a:ln>
            <a:noFill/>
          </a:ln>
        </p:spPr>
        <p:txBody>
          <a:bodyPr wrap="square" rtlCol="0">
            <a:spAutoFit/>
          </a:bodyPr>
          <a:lstStyle/>
          <a:p>
            <a:pPr>
              <a:lnSpc>
                <a:spcPct val="150000"/>
              </a:lnSpc>
            </a:pPr>
            <a:r>
              <a:rPr lang="tr-TR" b="1" dirty="0">
                <a:solidFill>
                  <a:prstClr val="black"/>
                </a:solidFill>
              </a:rPr>
              <a:t>Fiziksel özellikler </a:t>
            </a:r>
          </a:p>
          <a:p>
            <a:pPr marL="285750" indent="-285750">
              <a:buFont typeface="Arial" panose="020B0604020202020204" pitchFamily="34" charset="0"/>
              <a:buChar char="•"/>
            </a:pPr>
            <a:r>
              <a:rPr lang="tr-TR" dirty="0">
                <a:solidFill>
                  <a:prstClr val="black"/>
                </a:solidFill>
              </a:rPr>
              <a:t>Doğa ile ilişkilerin kopmadığı yapılarda bulunma isteği </a:t>
            </a:r>
          </a:p>
          <a:p>
            <a:pPr>
              <a:lnSpc>
                <a:spcPct val="150000"/>
              </a:lnSpc>
            </a:pPr>
            <a:r>
              <a:rPr lang="tr-TR" b="1" dirty="0">
                <a:solidFill>
                  <a:prstClr val="black"/>
                </a:solidFill>
              </a:rPr>
              <a:t>Kategoriler </a:t>
            </a:r>
          </a:p>
          <a:p>
            <a:pPr marL="285750" indent="-285750">
              <a:buFont typeface="Arial" panose="020B0604020202020204" pitchFamily="34" charset="0"/>
              <a:buChar char="•"/>
            </a:pPr>
            <a:r>
              <a:rPr lang="tr-TR" dirty="0">
                <a:solidFill>
                  <a:prstClr val="black"/>
                </a:solidFill>
              </a:rPr>
              <a:t>AVM içerisinde olmayan, markalı ikinci el ürünler, araç bakım ve tamir servisi ile oto aksesuarları, mobilya gibi yeni kategorileri görme isteği </a:t>
            </a:r>
          </a:p>
          <a:p>
            <a:pPr>
              <a:lnSpc>
                <a:spcPct val="150000"/>
              </a:lnSpc>
            </a:pPr>
            <a:r>
              <a:rPr lang="tr-TR" b="1" dirty="0">
                <a:solidFill>
                  <a:prstClr val="black"/>
                </a:solidFill>
              </a:rPr>
              <a:t>AVM içi düzenlemeler  </a:t>
            </a:r>
          </a:p>
          <a:p>
            <a:pPr marL="285750" indent="-285750">
              <a:buFont typeface="Arial" panose="020B0604020202020204" pitchFamily="34" charset="0"/>
              <a:buChar char="•"/>
            </a:pPr>
            <a:r>
              <a:rPr lang="tr-TR" dirty="0">
                <a:solidFill>
                  <a:prstClr val="black"/>
                </a:solidFill>
              </a:rPr>
              <a:t>Yön ve mağaza bulmaya yönelik kolaylıklar</a:t>
            </a:r>
          </a:p>
          <a:p>
            <a:pPr marL="285750" indent="-285750">
              <a:buFont typeface="Arial" panose="020B0604020202020204" pitchFamily="34" charset="0"/>
              <a:buChar char="•"/>
            </a:pPr>
            <a:r>
              <a:rPr lang="tr-TR" dirty="0">
                <a:solidFill>
                  <a:prstClr val="black"/>
                </a:solidFill>
              </a:rPr>
              <a:t>Danışma, tuvalet, asansör, merdiven gibi hizmet alanlarının sayıca fazla olması</a:t>
            </a:r>
          </a:p>
          <a:p>
            <a:pPr>
              <a:lnSpc>
                <a:spcPct val="150000"/>
              </a:lnSpc>
            </a:pPr>
            <a:r>
              <a:rPr lang="tr-TR" b="1" dirty="0">
                <a:solidFill>
                  <a:prstClr val="black"/>
                </a:solidFill>
              </a:rPr>
              <a:t>Kültür, eğlence ve sosyalleşme </a:t>
            </a:r>
          </a:p>
          <a:p>
            <a:pPr marL="285750" indent="-285750">
              <a:buFont typeface="Arial" panose="020B0604020202020204" pitchFamily="34" charset="0"/>
              <a:buChar char="•"/>
            </a:pPr>
            <a:r>
              <a:rPr lang="tr-TR" dirty="0">
                <a:solidFill>
                  <a:prstClr val="black"/>
                </a:solidFill>
              </a:rPr>
              <a:t>Kültür, eğlence ve sosyalleşme deneyimi yaşama ve sürprizlerle karşılaşma arzusu</a:t>
            </a:r>
          </a:p>
          <a:p>
            <a:pPr marL="285750" indent="-285750">
              <a:buFont typeface="Arial" panose="020B0604020202020204" pitchFamily="34" charset="0"/>
              <a:buChar char="•"/>
            </a:pPr>
            <a:r>
              <a:rPr lang="tr-TR" dirty="0">
                <a:solidFill>
                  <a:prstClr val="black"/>
                </a:solidFill>
              </a:rPr>
              <a:t>Teknolojiyle barışık uygulamalar, web tabanlı oyun ve etkinlikler</a:t>
            </a:r>
          </a:p>
          <a:p>
            <a:pPr>
              <a:lnSpc>
                <a:spcPct val="150000"/>
              </a:lnSpc>
            </a:pPr>
            <a:r>
              <a:rPr lang="tr-TR" dirty="0">
                <a:solidFill>
                  <a:prstClr val="black"/>
                </a:solidFill>
              </a:rPr>
              <a:t> </a:t>
            </a:r>
            <a:r>
              <a:rPr lang="tr-TR" b="1" dirty="0">
                <a:solidFill>
                  <a:prstClr val="black"/>
                </a:solidFill>
              </a:rPr>
              <a:t>Kampanya ve etkinlikler </a:t>
            </a:r>
          </a:p>
          <a:p>
            <a:pPr marL="285750" indent="-285750">
              <a:buFont typeface="Arial" panose="020B0604020202020204" pitchFamily="34" charset="0"/>
              <a:buChar char="•"/>
            </a:pPr>
            <a:r>
              <a:rPr lang="tr-TR" dirty="0">
                <a:solidFill>
                  <a:prstClr val="black"/>
                </a:solidFill>
              </a:rPr>
              <a:t>Şansa bağlı olmayan, tabana yayılan ve hemen sonuç alınan kampanyalar</a:t>
            </a:r>
          </a:p>
          <a:p>
            <a:pPr marL="285750" indent="-285750">
              <a:buFont typeface="Arial" panose="020B0604020202020204" pitchFamily="34" charset="0"/>
              <a:buChar char="•"/>
            </a:pPr>
            <a:r>
              <a:rPr lang="tr-TR" dirty="0">
                <a:solidFill>
                  <a:prstClr val="black"/>
                </a:solidFill>
              </a:rPr>
              <a:t>Düzenli bir takvime bağlı, müşterinin dahil olabileceği etkinlikler </a:t>
            </a:r>
          </a:p>
          <a:p>
            <a:pPr marL="285750" indent="-285750">
              <a:buFont typeface="Arial" panose="020B0604020202020204" pitchFamily="34" charset="0"/>
              <a:buChar char="•"/>
            </a:pPr>
            <a:endParaRPr lang="tr-TR" dirty="0">
              <a:solidFill>
                <a:prstClr val="black"/>
              </a:solidFill>
            </a:endParaRPr>
          </a:p>
        </p:txBody>
      </p:sp>
      <p:sp>
        <p:nvSpPr>
          <p:cNvPr id="10" name="Yuvarlatılmış Dikdörtgen 9"/>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1" name="Yuvarlatılmış Dikdörtgen 10"/>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8"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İdeal AVM</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60</a:t>
            </a:fld>
            <a:endParaRPr lang="tr-TR" dirty="0">
              <a:solidFill>
                <a:srgbClr val="000000"/>
              </a:solidFill>
            </a:endParaRPr>
          </a:p>
        </p:txBody>
      </p:sp>
    </p:spTree>
    <p:extLst>
      <p:ext uri="{BB962C8B-B14F-4D97-AF65-F5344CB8AC3E}">
        <p14:creationId xmlns:p14="http://schemas.microsoft.com/office/powerpoint/2010/main" val="18394354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9552" y="2414588"/>
            <a:ext cx="7704856" cy="2024062"/>
          </a:xfrm>
        </p:spPr>
        <p:txBody>
          <a:bodyPr/>
          <a:lstStyle/>
          <a:p>
            <a:pPr eaLnBrk="1" hangingPunct="1">
              <a:tabLst>
                <a:tab pos="627063" algn="l"/>
              </a:tabLst>
            </a:pPr>
            <a:r>
              <a:rPr lang="tr-TR" b="0" dirty="0">
                <a:solidFill>
                  <a:schemeClr val="bg1"/>
                </a:solidFill>
              </a:rPr>
              <a:t>Kampanya ve Etkinlikler Hakkında</a:t>
            </a:r>
            <a:r>
              <a:rPr lang="tr-TR" dirty="0">
                <a:solidFill>
                  <a:schemeClr val="bg1"/>
                </a:solidFill>
              </a:rPr>
              <a:t> </a:t>
            </a:r>
            <a:br>
              <a:rPr lang="tr-TR" dirty="0">
                <a:solidFill>
                  <a:schemeClr val="bg1"/>
                </a:solidFill>
              </a:rPr>
            </a:br>
            <a:r>
              <a:rPr lang="tr-TR" dirty="0">
                <a:solidFill>
                  <a:schemeClr val="bg1"/>
                </a:solidFill>
              </a:rPr>
              <a:t>Ne Düşünüyorlar? </a:t>
            </a:r>
            <a:endParaRPr lang="tr-TR" b="0" dirty="0">
              <a:solidFill>
                <a:schemeClr val="bg1"/>
              </a:solidFill>
            </a:endParaRPr>
          </a:p>
        </p:txBody>
      </p:sp>
    </p:spTree>
    <p:extLst>
      <p:ext uri="{BB962C8B-B14F-4D97-AF65-F5344CB8AC3E}">
        <p14:creationId xmlns:p14="http://schemas.microsoft.com/office/powerpoint/2010/main" val="3778872631"/>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
          <p:cNvGraphicFramePr>
            <a:graphicFrameLocks noChangeAspect="1"/>
          </p:cNvGraphicFramePr>
          <p:nvPr>
            <p:extLst>
              <p:ext uri="{D42A27DB-BD31-4B8C-83A1-F6EECF244321}">
                <p14:modId xmlns:p14="http://schemas.microsoft.com/office/powerpoint/2010/main" val="3047032742"/>
              </p:ext>
            </p:extLst>
          </p:nvPr>
        </p:nvGraphicFramePr>
        <p:xfrm>
          <a:off x="4860033" y="1936099"/>
          <a:ext cx="3738454" cy="38023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Object 2"/>
          <p:cNvGraphicFramePr>
            <a:graphicFrameLocks noChangeAspect="1"/>
          </p:cNvGraphicFramePr>
          <p:nvPr>
            <p:extLst>
              <p:ext uri="{D42A27DB-BD31-4B8C-83A1-F6EECF244321}">
                <p14:modId xmlns:p14="http://schemas.microsoft.com/office/powerpoint/2010/main" val="3917477785"/>
              </p:ext>
            </p:extLst>
          </p:nvPr>
        </p:nvGraphicFramePr>
        <p:xfrm>
          <a:off x="251521" y="1936099"/>
          <a:ext cx="4187874" cy="3849830"/>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0"/>
          <p:cNvSpPr>
            <a:spLocks noChangeArrowheads="1"/>
          </p:cNvSpPr>
          <p:nvPr/>
        </p:nvSpPr>
        <p:spPr bwMode="auto">
          <a:xfrm>
            <a:off x="312019" y="1109914"/>
            <a:ext cx="4271391" cy="646331"/>
          </a:xfrm>
          <a:prstGeom prst="rect">
            <a:avLst/>
          </a:prstGeom>
          <a:noFill/>
          <a:ln w="9525">
            <a:noFill/>
            <a:miter lim="800000"/>
            <a:headEnd/>
            <a:tailEnd/>
          </a:ln>
        </p:spPr>
        <p:txBody>
          <a:bodyPr wrap="square">
            <a:spAutoFit/>
          </a:bodyPr>
          <a:lstStyle/>
          <a:p>
            <a:pPr algn="ctr">
              <a:spcBef>
                <a:spcPct val="50000"/>
              </a:spcBef>
            </a:pPr>
            <a:r>
              <a:rPr lang="tr-TR" b="1" dirty="0">
                <a:solidFill>
                  <a:srgbClr val="000000"/>
                </a:solidFill>
              </a:rPr>
              <a:t>Kampanyaların                     AVM Ziyaretine Etkisi</a:t>
            </a:r>
          </a:p>
        </p:txBody>
      </p:sp>
      <p:sp>
        <p:nvSpPr>
          <p:cNvPr id="36" name="Rectangle 10"/>
          <p:cNvSpPr>
            <a:spLocks noChangeArrowheads="1"/>
          </p:cNvSpPr>
          <p:nvPr/>
        </p:nvSpPr>
        <p:spPr bwMode="auto">
          <a:xfrm>
            <a:off x="4710260" y="1109914"/>
            <a:ext cx="4205140" cy="646331"/>
          </a:xfrm>
          <a:prstGeom prst="rect">
            <a:avLst/>
          </a:prstGeom>
          <a:noFill/>
          <a:ln w="9525">
            <a:noFill/>
            <a:miter lim="800000"/>
            <a:headEnd/>
            <a:tailEnd/>
          </a:ln>
        </p:spPr>
        <p:txBody>
          <a:bodyPr wrap="square">
            <a:spAutoFit/>
          </a:bodyPr>
          <a:lstStyle/>
          <a:p>
            <a:pPr algn="ctr"/>
            <a:r>
              <a:rPr lang="tr-TR" b="1" dirty="0">
                <a:solidFill>
                  <a:srgbClr val="000000"/>
                </a:solidFill>
              </a:rPr>
              <a:t>Etkinliklerin </a:t>
            </a:r>
          </a:p>
          <a:p>
            <a:pPr algn="ctr"/>
            <a:r>
              <a:rPr lang="tr-TR" b="1" dirty="0">
                <a:solidFill>
                  <a:srgbClr val="000000"/>
                </a:solidFill>
              </a:rPr>
              <a:t>AVM </a:t>
            </a:r>
            <a:r>
              <a:rPr lang="tr-TR" b="1">
                <a:solidFill>
                  <a:srgbClr val="000000"/>
                </a:solidFill>
              </a:rPr>
              <a:t>Ziyaretine Etkisi</a:t>
            </a:r>
            <a:endParaRPr lang="tr-TR" b="1" dirty="0">
              <a:solidFill>
                <a:srgbClr val="000000"/>
              </a:solidFill>
            </a:endParaRPr>
          </a:p>
        </p:txBody>
      </p:sp>
      <p:sp>
        <p:nvSpPr>
          <p:cNvPr id="33" name="Metin kutusu 32"/>
          <p:cNvSpPr txBox="1"/>
          <p:nvPr/>
        </p:nvSpPr>
        <p:spPr>
          <a:xfrm rot="5400000">
            <a:off x="3575334" y="2486698"/>
            <a:ext cx="935125" cy="307777"/>
          </a:xfrm>
          <a:prstGeom prst="rect">
            <a:avLst/>
          </a:prstGeom>
          <a:noFill/>
          <a:ln>
            <a:solidFill>
              <a:schemeClr val="bg2"/>
            </a:solidFill>
          </a:ln>
        </p:spPr>
        <p:txBody>
          <a:bodyPr wrap="square" rtlCol="0">
            <a:spAutoFit/>
          </a:bodyPr>
          <a:lstStyle/>
          <a:p>
            <a:pPr algn="ctr"/>
            <a:r>
              <a:rPr lang="tr-TR" sz="1400" b="1" dirty="0">
                <a:solidFill>
                  <a:srgbClr val="BBE0E3">
                    <a:lumMod val="50000"/>
                  </a:srgbClr>
                </a:solidFill>
              </a:rPr>
              <a:t>%47,1</a:t>
            </a:r>
          </a:p>
        </p:txBody>
      </p:sp>
      <p:sp>
        <p:nvSpPr>
          <p:cNvPr id="34" name="Metin kutusu 33"/>
          <p:cNvSpPr txBox="1"/>
          <p:nvPr/>
        </p:nvSpPr>
        <p:spPr>
          <a:xfrm rot="5400000">
            <a:off x="3597639" y="4859373"/>
            <a:ext cx="890515" cy="307777"/>
          </a:xfrm>
          <a:prstGeom prst="rect">
            <a:avLst/>
          </a:prstGeom>
          <a:noFill/>
          <a:ln>
            <a:solidFill>
              <a:schemeClr val="bg2"/>
            </a:solidFill>
          </a:ln>
        </p:spPr>
        <p:txBody>
          <a:bodyPr wrap="square" rtlCol="0">
            <a:spAutoFit/>
          </a:bodyPr>
          <a:lstStyle/>
          <a:p>
            <a:pPr algn="ctr"/>
            <a:r>
              <a:rPr lang="tr-TR" sz="1400" b="1" dirty="0">
                <a:solidFill>
                  <a:srgbClr val="FF0000"/>
                </a:solidFill>
              </a:rPr>
              <a:t>%16,0</a:t>
            </a:r>
          </a:p>
        </p:txBody>
      </p:sp>
      <p:sp>
        <p:nvSpPr>
          <p:cNvPr id="35" name="Metin kutusu 1"/>
          <p:cNvSpPr txBox="1"/>
          <p:nvPr/>
        </p:nvSpPr>
        <p:spPr>
          <a:xfrm rot="5400000">
            <a:off x="3402028" y="3532104"/>
            <a:ext cx="1282940" cy="615553"/>
          </a:xfrm>
          <a:prstGeom prst="rect">
            <a:avLst/>
          </a:prstGeom>
          <a:noFill/>
          <a:ln>
            <a:solidFill>
              <a:schemeClr val="bg2"/>
            </a:solidFill>
          </a:ln>
        </p:spPr>
        <p:txBody>
          <a:bodyPr wrap="square" rtlCol="0" anchor="ctr">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1600" dirty="0">
                <a:solidFill>
                  <a:srgbClr val="000000"/>
                </a:solidFill>
              </a:rPr>
              <a:t>Net Skor</a:t>
            </a:r>
          </a:p>
          <a:p>
            <a:pPr algn="ctr"/>
            <a:r>
              <a:rPr lang="tr-TR" b="1" dirty="0">
                <a:solidFill>
                  <a:srgbClr val="000000"/>
                </a:solidFill>
              </a:rPr>
              <a:t>%31,1  </a:t>
            </a:r>
          </a:p>
        </p:txBody>
      </p:sp>
      <p:sp>
        <p:nvSpPr>
          <p:cNvPr id="37" name="Metin kutusu 36"/>
          <p:cNvSpPr txBox="1"/>
          <p:nvPr/>
        </p:nvSpPr>
        <p:spPr>
          <a:xfrm rot="5400000">
            <a:off x="8062246" y="2455882"/>
            <a:ext cx="958548" cy="307777"/>
          </a:xfrm>
          <a:prstGeom prst="rect">
            <a:avLst/>
          </a:prstGeom>
          <a:noFill/>
          <a:ln>
            <a:solidFill>
              <a:schemeClr val="bg2"/>
            </a:solidFill>
          </a:ln>
        </p:spPr>
        <p:txBody>
          <a:bodyPr wrap="square" rtlCol="0">
            <a:spAutoFit/>
          </a:bodyPr>
          <a:lstStyle/>
          <a:p>
            <a:pPr algn="ctr"/>
            <a:r>
              <a:rPr lang="tr-TR" sz="1400" b="1" dirty="0">
                <a:solidFill>
                  <a:srgbClr val="BBE0E3">
                    <a:lumMod val="50000"/>
                  </a:srgbClr>
                </a:solidFill>
              </a:rPr>
              <a:t>%43,3</a:t>
            </a:r>
          </a:p>
        </p:txBody>
      </p:sp>
      <p:sp>
        <p:nvSpPr>
          <p:cNvPr id="43" name="Metin kutusu 42"/>
          <p:cNvSpPr txBox="1"/>
          <p:nvPr/>
        </p:nvSpPr>
        <p:spPr>
          <a:xfrm rot="5400000">
            <a:off x="8085109" y="4907114"/>
            <a:ext cx="912822" cy="307777"/>
          </a:xfrm>
          <a:prstGeom prst="rect">
            <a:avLst/>
          </a:prstGeom>
          <a:noFill/>
          <a:ln>
            <a:solidFill>
              <a:schemeClr val="bg2"/>
            </a:solidFill>
          </a:ln>
        </p:spPr>
        <p:txBody>
          <a:bodyPr wrap="square" rtlCol="0">
            <a:spAutoFit/>
          </a:bodyPr>
          <a:lstStyle/>
          <a:p>
            <a:pPr algn="ctr"/>
            <a:r>
              <a:rPr lang="tr-TR" sz="1400" b="1" dirty="0">
                <a:solidFill>
                  <a:srgbClr val="FF0000"/>
                </a:solidFill>
              </a:rPr>
              <a:t>%16,7</a:t>
            </a:r>
          </a:p>
        </p:txBody>
      </p:sp>
      <p:sp>
        <p:nvSpPr>
          <p:cNvPr id="44" name="Metin kutusu 1"/>
          <p:cNvSpPr txBox="1"/>
          <p:nvPr/>
        </p:nvSpPr>
        <p:spPr>
          <a:xfrm rot="5400000">
            <a:off x="7900651" y="3527760"/>
            <a:ext cx="1282940" cy="615553"/>
          </a:xfrm>
          <a:prstGeom prst="rect">
            <a:avLst/>
          </a:prstGeom>
          <a:noFill/>
          <a:ln>
            <a:solidFill>
              <a:schemeClr val="bg2"/>
            </a:solidFill>
          </a:ln>
        </p:spPr>
        <p:txBody>
          <a:bodyPr wrap="square" rtlCol="0" anchor="ctr">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1600" dirty="0">
                <a:solidFill>
                  <a:srgbClr val="000000"/>
                </a:solidFill>
              </a:rPr>
              <a:t>Net Skor</a:t>
            </a:r>
          </a:p>
          <a:p>
            <a:pPr algn="ctr"/>
            <a:r>
              <a:rPr lang="tr-TR" b="1" dirty="0">
                <a:solidFill>
                  <a:srgbClr val="000000"/>
                </a:solidFill>
              </a:rPr>
              <a:t>%26,6  </a:t>
            </a:r>
          </a:p>
        </p:txBody>
      </p:sp>
      <p:sp>
        <p:nvSpPr>
          <p:cNvPr id="15"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dirty="0">
                <a:solidFill>
                  <a:srgbClr val="FF0000"/>
                </a:solidFill>
              </a:rPr>
              <a:t>Kampanya ve etkinlikler konusunda alınacak mesafe olduğu görülüyor</a:t>
            </a:r>
            <a:endParaRPr lang="tr-TR" sz="1600" b="0" kern="0" dirty="0">
              <a:solidFill>
                <a:srgbClr val="FF0000"/>
              </a:solidFill>
            </a:endParaRPr>
          </a:p>
        </p:txBody>
      </p:sp>
      <p:sp>
        <p:nvSpPr>
          <p:cNvPr id="14" name="Metin kutusu 13"/>
          <p:cNvSpPr txBox="1"/>
          <p:nvPr/>
        </p:nvSpPr>
        <p:spPr>
          <a:xfrm>
            <a:off x="4061641" y="6340539"/>
            <a:ext cx="1020718" cy="230832"/>
          </a:xfrm>
          <a:prstGeom prst="rect">
            <a:avLst/>
          </a:prstGeom>
          <a:noFill/>
        </p:spPr>
        <p:txBody>
          <a:bodyPr wrap="square" rtlCol="0">
            <a:spAutoFit/>
          </a:bodyPr>
          <a:lstStyle/>
          <a:p>
            <a:pPr algn="ctr" fontAlgn="base">
              <a:spcBef>
                <a:spcPct val="0"/>
              </a:spcBef>
              <a:spcAft>
                <a:spcPct val="0"/>
              </a:spcAft>
            </a:pPr>
            <a:r>
              <a:rPr lang="tr-TR" sz="900" dirty="0">
                <a:solidFill>
                  <a:srgbClr val="000000"/>
                </a:solidFill>
                <a:cs typeface="Arial" charset="0"/>
              </a:rPr>
              <a:t>Baz: 1536</a:t>
            </a:r>
          </a:p>
        </p:txBody>
      </p:sp>
      <p:sp>
        <p:nvSpPr>
          <p:cNvPr id="3" name="Slayt Numarası Yer Tutucusu 2"/>
          <p:cNvSpPr>
            <a:spLocks noGrp="1"/>
          </p:cNvSpPr>
          <p:nvPr>
            <p:ph type="sldNum" sz="quarter" idx="10"/>
          </p:nvPr>
        </p:nvSpPr>
        <p:spPr>
          <a:xfrm>
            <a:off x="4273550" y="6562725"/>
            <a:ext cx="595313" cy="295275"/>
          </a:xfrm>
        </p:spPr>
        <p:txBody>
          <a:bodyPr/>
          <a:lstStyle/>
          <a:p>
            <a:pPr>
              <a:defRPr/>
            </a:pPr>
            <a:fld id="{3784B590-CF25-4D0D-A69D-404A493BA6C8}" type="slidenum">
              <a:rPr lang="tr-TR" smtClean="0">
                <a:solidFill>
                  <a:srgbClr val="000000"/>
                </a:solidFill>
              </a:rPr>
              <a:pPr>
                <a:defRPr/>
              </a:pPr>
              <a:t>62</a:t>
            </a:fld>
            <a:endParaRPr lang="tr-TR" dirty="0">
              <a:solidFill>
                <a:srgbClr val="000000"/>
              </a:solidFill>
            </a:endParaRPr>
          </a:p>
        </p:txBody>
      </p:sp>
    </p:spTree>
    <p:extLst>
      <p:ext uri="{BB962C8B-B14F-4D97-AF65-F5344CB8AC3E}">
        <p14:creationId xmlns:p14="http://schemas.microsoft.com/office/powerpoint/2010/main" val="1578547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23528" y="1268760"/>
            <a:ext cx="8715666" cy="5028808"/>
          </a:xfrm>
          <a:prstGeom prst="rect">
            <a:avLst/>
          </a:prstGeom>
          <a:noFill/>
          <a:ln w="9525">
            <a:noFill/>
            <a:miter lim="800000"/>
            <a:headEnd/>
            <a:tailEnd/>
          </a:ln>
        </p:spPr>
        <p:txBody>
          <a:bodyPr/>
          <a:lstStyle/>
          <a:p>
            <a:pPr marL="381000" indent="-381000">
              <a:spcBef>
                <a:spcPts val="600"/>
              </a:spcBef>
              <a:spcAft>
                <a:spcPts val="600"/>
              </a:spcAft>
            </a:pPr>
            <a:r>
              <a:rPr lang="tr-TR" b="1" dirty="0">
                <a:solidFill>
                  <a:srgbClr val="000000"/>
                </a:solidFill>
              </a:rPr>
              <a:t>Etkinlikler </a:t>
            </a:r>
            <a:endParaRPr lang="tr-TR" dirty="0">
              <a:solidFill>
                <a:srgbClr val="000000"/>
              </a:solidFill>
            </a:endParaRPr>
          </a:p>
          <a:p>
            <a:pPr marL="381000" indent="-381000">
              <a:spcBef>
                <a:spcPts val="600"/>
              </a:spcBef>
              <a:spcAft>
                <a:spcPts val="600"/>
              </a:spcAft>
              <a:buFontTx/>
              <a:buChar char="•"/>
            </a:pPr>
            <a:r>
              <a:rPr lang="tr-TR" dirty="0">
                <a:solidFill>
                  <a:srgbClr val="000000"/>
                </a:solidFill>
              </a:rPr>
              <a:t>AVM etkinlikleri hakkında tüm müşteriler bilgi sahibi olmasa da yapıldığına ilişkin bilgi düzeyinin yüksek olduğu görülmektedir. Etkinliklerde bazı problemler gözlenmektedir. </a:t>
            </a:r>
          </a:p>
          <a:p>
            <a:pPr marL="838200" lvl="1" indent="-381000">
              <a:spcBef>
                <a:spcPts val="600"/>
              </a:spcBef>
              <a:spcAft>
                <a:spcPts val="600"/>
              </a:spcAft>
              <a:buFontTx/>
              <a:buChar char="•"/>
            </a:pPr>
            <a:r>
              <a:rPr lang="tr-TR" b="1" dirty="0">
                <a:solidFill>
                  <a:srgbClr val="000000"/>
                </a:solidFill>
              </a:rPr>
              <a:t>Nitelik problemi : </a:t>
            </a:r>
            <a:r>
              <a:rPr lang="tr-TR" dirty="0">
                <a:solidFill>
                  <a:srgbClr val="000000"/>
                </a:solidFill>
              </a:rPr>
              <a:t>Etkinliklerde yaratıcı konuların işlenmediği, örneğin teknoloji konusunda etkinlik yapan bir AVM’ye henüz rastlanmadığı ifade edilmektedir. </a:t>
            </a:r>
          </a:p>
          <a:p>
            <a:pPr marL="838200" lvl="1" indent="-381000">
              <a:spcBef>
                <a:spcPts val="600"/>
              </a:spcBef>
              <a:spcAft>
                <a:spcPts val="600"/>
              </a:spcAft>
              <a:buFontTx/>
              <a:buChar char="•"/>
            </a:pPr>
            <a:r>
              <a:rPr lang="tr-TR" b="1" dirty="0">
                <a:solidFill>
                  <a:srgbClr val="000000"/>
                </a:solidFill>
              </a:rPr>
              <a:t>Her kesime hitap etmemesi : </a:t>
            </a:r>
            <a:r>
              <a:rPr lang="tr-TR" dirty="0">
                <a:solidFill>
                  <a:srgbClr val="000000"/>
                </a:solidFill>
              </a:rPr>
              <a:t>Etkinliklerin genellikle çocuklar için yapıldığı düşünülmektedir.</a:t>
            </a:r>
          </a:p>
          <a:p>
            <a:pPr marL="838200" lvl="1" indent="-381000">
              <a:spcBef>
                <a:spcPts val="600"/>
              </a:spcBef>
              <a:spcAft>
                <a:spcPts val="600"/>
              </a:spcAft>
              <a:buFontTx/>
              <a:buChar char="•"/>
            </a:pPr>
            <a:r>
              <a:rPr lang="tr-TR" b="1" dirty="0">
                <a:solidFill>
                  <a:srgbClr val="000000"/>
                </a:solidFill>
              </a:rPr>
              <a:t>Sürece müşteriyi dahil etmeme : </a:t>
            </a:r>
            <a:r>
              <a:rPr lang="tr-TR" dirty="0">
                <a:solidFill>
                  <a:srgbClr val="000000"/>
                </a:solidFill>
              </a:rPr>
              <a:t>Yeni nesil müşteriler, sürece dahil olmak isterken, karşılık bulamamaktadır. </a:t>
            </a:r>
          </a:p>
          <a:p>
            <a:pPr marL="838200" lvl="1" indent="-381000">
              <a:spcBef>
                <a:spcPts val="600"/>
              </a:spcBef>
              <a:spcAft>
                <a:spcPts val="600"/>
              </a:spcAft>
              <a:buFontTx/>
              <a:buChar char="•"/>
            </a:pPr>
            <a:r>
              <a:rPr lang="tr-TR" b="1" dirty="0">
                <a:solidFill>
                  <a:srgbClr val="000000"/>
                </a:solidFill>
              </a:rPr>
              <a:t>Haberdar olmama : </a:t>
            </a:r>
            <a:r>
              <a:rPr lang="tr-TR" dirty="0">
                <a:solidFill>
                  <a:srgbClr val="000000"/>
                </a:solidFill>
              </a:rPr>
              <a:t>Etkinliklerin haber alma kaynakları oldukça kısıtlıdır. Mecralarda etkinliklere ilişkin haber alınamadığı ifade edilmektedir. </a:t>
            </a:r>
          </a:p>
        </p:txBody>
      </p:sp>
      <p:sp>
        <p:nvSpPr>
          <p:cNvPr id="8" name="Yuvarlatılmış Dikdörtgen 7"/>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7"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Etkinlik ve Kampanyalar</a:t>
            </a:r>
            <a:endParaRPr lang="tr-TR" kern="0" dirty="0">
              <a:solidFill>
                <a:srgbClr val="C00000"/>
              </a:solidFill>
            </a:endParaRPr>
          </a:p>
        </p:txBody>
      </p:sp>
      <p:sp>
        <p:nvSpPr>
          <p:cNvPr id="4" name="Slayt Numarası Yer Tutucusu 3"/>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63</a:t>
            </a:fld>
            <a:endParaRPr lang="tr-TR" dirty="0">
              <a:solidFill>
                <a:srgbClr val="000000"/>
              </a:solidFill>
            </a:endParaRPr>
          </a:p>
        </p:txBody>
      </p:sp>
    </p:spTree>
    <p:extLst>
      <p:ext uri="{BB962C8B-B14F-4D97-AF65-F5344CB8AC3E}">
        <p14:creationId xmlns:p14="http://schemas.microsoft.com/office/powerpoint/2010/main" val="16104141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322179" y="1340768"/>
            <a:ext cx="8499642" cy="4635500"/>
          </a:xfrm>
          <a:prstGeom prst="rect">
            <a:avLst/>
          </a:prstGeom>
          <a:noFill/>
          <a:ln w="9525">
            <a:noFill/>
            <a:miter lim="800000"/>
            <a:headEnd/>
            <a:tailEnd/>
          </a:ln>
        </p:spPr>
        <p:txBody>
          <a:bodyPr/>
          <a:lstStyle/>
          <a:p>
            <a:pPr marL="381000" indent="-381000">
              <a:spcBef>
                <a:spcPts val="600"/>
              </a:spcBef>
              <a:spcAft>
                <a:spcPts val="600"/>
              </a:spcAft>
            </a:pPr>
            <a:r>
              <a:rPr lang="tr-TR" b="1" dirty="0">
                <a:solidFill>
                  <a:srgbClr val="000000"/>
                </a:solidFill>
              </a:rPr>
              <a:t>Kampanyalar</a:t>
            </a:r>
          </a:p>
          <a:p>
            <a:pPr marL="381000" indent="-381000">
              <a:spcBef>
                <a:spcPts val="600"/>
              </a:spcBef>
              <a:spcAft>
                <a:spcPts val="600"/>
              </a:spcAft>
              <a:buFontTx/>
              <a:buChar char="•"/>
            </a:pPr>
            <a:r>
              <a:rPr lang="tr-TR" dirty="0">
                <a:solidFill>
                  <a:srgbClr val="000000"/>
                </a:solidFill>
              </a:rPr>
              <a:t>AVM kampanyaları hakkında etkinliklere oranla müşterilerin daha fazla bilgi sahibi oldukları görülmektedir. Ancak kampanyalarda bazı problemler gözlenmektedir. </a:t>
            </a:r>
          </a:p>
          <a:p>
            <a:pPr marL="381000" indent="-381000">
              <a:spcBef>
                <a:spcPts val="600"/>
              </a:spcBef>
              <a:spcAft>
                <a:spcPts val="600"/>
              </a:spcAft>
              <a:buFontTx/>
              <a:buChar char="•"/>
            </a:pPr>
            <a:endParaRPr lang="tr-TR" sz="1400" dirty="0">
              <a:solidFill>
                <a:srgbClr val="000000"/>
              </a:solidFill>
            </a:endParaRPr>
          </a:p>
          <a:p>
            <a:pPr marL="838200" lvl="1" indent="-381000">
              <a:spcBef>
                <a:spcPts val="600"/>
              </a:spcBef>
              <a:spcAft>
                <a:spcPts val="600"/>
              </a:spcAft>
              <a:buFontTx/>
              <a:buChar char="•"/>
            </a:pPr>
            <a:r>
              <a:rPr lang="tr-TR" b="1" dirty="0">
                <a:solidFill>
                  <a:srgbClr val="000000"/>
                </a:solidFill>
              </a:rPr>
              <a:t>Sınırlı kampanya modeli : </a:t>
            </a:r>
            <a:r>
              <a:rPr lang="tr-TR" dirty="0">
                <a:solidFill>
                  <a:srgbClr val="000000"/>
                </a:solidFill>
              </a:rPr>
              <a:t>Otomobil</a:t>
            </a:r>
            <a:r>
              <a:rPr lang="tr-TR" dirty="0">
                <a:solidFill>
                  <a:srgbClr val="FFFFFF"/>
                </a:solidFill>
              </a:rPr>
              <a:t> </a:t>
            </a:r>
            <a:r>
              <a:rPr lang="tr-TR" dirty="0">
                <a:solidFill>
                  <a:srgbClr val="000000"/>
                </a:solidFill>
              </a:rPr>
              <a:t>çekilişleri dışında, AVM kampanyaları pek hatırlanmıyor. Perakendecinin yaptığı kampanyalar (hediye çekleri, çok az, az öde kampanyaları, çapraz satış modelleri gibi) olduğu görülmektedir. </a:t>
            </a:r>
          </a:p>
          <a:p>
            <a:pPr marL="838200" lvl="1" indent="-381000">
              <a:spcBef>
                <a:spcPts val="600"/>
              </a:spcBef>
              <a:spcAft>
                <a:spcPts val="600"/>
              </a:spcAft>
              <a:buFontTx/>
              <a:buChar char="•"/>
            </a:pPr>
            <a:r>
              <a:rPr lang="tr-TR" b="1" dirty="0">
                <a:solidFill>
                  <a:srgbClr val="000000"/>
                </a:solidFill>
              </a:rPr>
              <a:t>Tabana yayılamama : </a:t>
            </a:r>
            <a:r>
              <a:rPr lang="tr-TR" dirty="0">
                <a:solidFill>
                  <a:srgbClr val="000000"/>
                </a:solidFill>
              </a:rPr>
              <a:t>Çekiliş yoluyla, az kişiye isabet eden kampanyalar  çoğunlukla müşterilerin kendilerini “şanssız” hissetmelerine neden olmaktadır. </a:t>
            </a:r>
          </a:p>
          <a:p>
            <a:pPr marL="838200" lvl="1" indent="-381000">
              <a:spcBef>
                <a:spcPts val="600"/>
              </a:spcBef>
              <a:spcAft>
                <a:spcPts val="600"/>
              </a:spcAft>
              <a:buFontTx/>
              <a:buChar char="•"/>
            </a:pPr>
            <a:r>
              <a:rPr lang="tr-TR" b="1" dirty="0">
                <a:solidFill>
                  <a:srgbClr val="000000"/>
                </a:solidFill>
              </a:rPr>
              <a:t>Anında sonuç alınan kampanya beklentisi : </a:t>
            </a:r>
            <a:r>
              <a:rPr lang="tr-TR" dirty="0">
                <a:solidFill>
                  <a:srgbClr val="000000"/>
                </a:solidFill>
              </a:rPr>
              <a:t>Yapılan kampanyaların, küçük de olsa hemen somuta dönüşecek nitelikte olması temel beklenti noktasını oluşturmaktadır.</a:t>
            </a:r>
          </a:p>
          <a:p>
            <a:pPr marL="381000" indent="-381000">
              <a:spcBef>
                <a:spcPct val="40000"/>
              </a:spcBef>
              <a:buFontTx/>
              <a:buChar char="•"/>
            </a:pPr>
            <a:endParaRPr lang="tr-TR" dirty="0">
              <a:solidFill>
                <a:srgbClr val="000000"/>
              </a:solidFill>
            </a:endParaRPr>
          </a:p>
        </p:txBody>
      </p:sp>
      <p:sp>
        <p:nvSpPr>
          <p:cNvPr id="8" name="Yuvarlatılmış Dikdörtgen 7"/>
          <p:cNvSpPr/>
          <p:nvPr/>
        </p:nvSpPr>
        <p:spPr bwMode="auto">
          <a:xfrm>
            <a:off x="14446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9" name="Yuvarlatılmış Dikdörtgen 8"/>
          <p:cNvSpPr/>
          <p:nvPr/>
        </p:nvSpPr>
        <p:spPr bwMode="auto">
          <a:xfrm>
            <a:off x="1247412" y="-5681"/>
            <a:ext cx="1037158" cy="260569"/>
          </a:xfrm>
          <a:prstGeom prst="roundRect">
            <a:avLst/>
          </a:prstGeom>
          <a:solidFill>
            <a:schemeClr val="tx1">
              <a:lumMod val="50000"/>
              <a:lumOff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10"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Etkinlik ve Kampanyalar</a:t>
            </a:r>
            <a:endParaRPr lang="tr-TR" kern="0" dirty="0">
              <a:solidFill>
                <a:srgbClr val="C00000"/>
              </a:solidFill>
            </a:endParaRPr>
          </a:p>
        </p:txBody>
      </p:sp>
      <p:sp>
        <p:nvSpPr>
          <p:cNvPr id="4" name="Slayt Numarası Yer Tutucusu 3"/>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64</a:t>
            </a:fld>
            <a:endParaRPr lang="tr-TR" dirty="0">
              <a:solidFill>
                <a:srgbClr val="000000"/>
              </a:solidFill>
            </a:endParaRPr>
          </a:p>
        </p:txBody>
      </p:sp>
    </p:spTree>
    <p:extLst>
      <p:ext uri="{BB962C8B-B14F-4D97-AF65-F5344CB8AC3E}">
        <p14:creationId xmlns:p14="http://schemas.microsoft.com/office/powerpoint/2010/main" val="3488846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14588"/>
            <a:ext cx="7655569" cy="2024062"/>
          </a:xfrm>
        </p:spPr>
        <p:txBody>
          <a:bodyPr/>
          <a:lstStyle/>
          <a:p>
            <a:pPr eaLnBrk="1" hangingPunct="1">
              <a:tabLst>
                <a:tab pos="627063" algn="l"/>
              </a:tabLst>
            </a:pPr>
            <a:r>
              <a:rPr lang="tr-TR" dirty="0" err="1">
                <a:solidFill>
                  <a:schemeClr val="bg1"/>
                </a:solidFill>
              </a:rPr>
              <a:t>AVM’lerde</a:t>
            </a:r>
            <a:r>
              <a:rPr lang="tr-TR" dirty="0">
                <a:solidFill>
                  <a:schemeClr val="bg1"/>
                </a:solidFill>
              </a:rPr>
              <a:t> Beklentileri Karşılanıyor mu</a:t>
            </a:r>
            <a:r>
              <a:rPr lang="tr-TR">
                <a:solidFill>
                  <a:schemeClr val="bg1"/>
                </a:solidFill>
              </a:rPr>
              <a:t>? </a:t>
            </a:r>
            <a:br>
              <a:rPr lang="tr-TR" dirty="0">
                <a:solidFill>
                  <a:schemeClr val="bg1"/>
                </a:solidFill>
              </a:rPr>
            </a:br>
            <a:r>
              <a:rPr lang="tr-TR" dirty="0">
                <a:solidFill>
                  <a:schemeClr val="bg1"/>
                </a:solidFill>
              </a:rPr>
              <a:t>	</a:t>
            </a:r>
            <a:r>
              <a:rPr lang="tr-TR" b="0" dirty="0">
                <a:solidFill>
                  <a:schemeClr val="bg1"/>
                </a:solidFill>
              </a:rPr>
              <a:t>EPM   Expectation - Performance Map</a:t>
            </a:r>
          </a:p>
        </p:txBody>
      </p:sp>
      <p:sp>
        <p:nvSpPr>
          <p:cNvPr id="3" name="Text Box 48"/>
          <p:cNvSpPr txBox="1">
            <a:spLocks noChangeArrowheads="1"/>
          </p:cNvSpPr>
          <p:nvPr/>
        </p:nvSpPr>
        <p:spPr bwMode="auto">
          <a:xfrm>
            <a:off x="2133059" y="3374284"/>
            <a:ext cx="322263" cy="244475"/>
          </a:xfrm>
          <a:prstGeom prst="rect">
            <a:avLst/>
          </a:prstGeom>
          <a:noFill/>
          <a:ln w="9525" algn="ctr">
            <a:noFill/>
            <a:miter lim="800000"/>
            <a:headEnd/>
            <a:tailEnd/>
          </a:ln>
        </p:spPr>
        <p:txBody>
          <a:bodyPr>
            <a:spAutoFit/>
          </a:bodyPr>
          <a:lstStyle/>
          <a:p>
            <a:pPr algn="r"/>
            <a:r>
              <a:rPr lang="en-US" sz="1000" b="1" dirty="0">
                <a:solidFill>
                  <a:schemeClr val="bg1"/>
                </a:solidFill>
                <a:latin typeface="+mj-lt"/>
              </a:rPr>
              <a:t>©</a:t>
            </a:r>
            <a:endParaRPr lang="tr-TR" sz="1000" b="1" dirty="0">
              <a:solidFill>
                <a:schemeClr val="bg1"/>
              </a:solidFill>
              <a:latin typeface="+mj-lt"/>
            </a:endParaRPr>
          </a:p>
        </p:txBody>
      </p:sp>
    </p:spTree>
    <p:extLst>
      <p:ext uri="{BB962C8B-B14F-4D97-AF65-F5344CB8AC3E}">
        <p14:creationId xmlns:p14="http://schemas.microsoft.com/office/powerpoint/2010/main" val="1607808930"/>
      </p:ext>
    </p:extLst>
  </p:cSld>
  <p:clrMapOvr>
    <a:overrideClrMapping bg1="lt1" tx1="dk1" bg2="lt2" tx2="dk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r>
              <a:rPr lang="tr-TR" dirty="0">
                <a:solidFill>
                  <a:srgbClr val="990000"/>
                </a:solidFill>
              </a:rPr>
              <a:t>Beklenti-Performans Analizi</a:t>
            </a:r>
            <a:br>
              <a:rPr lang="tr-TR" dirty="0"/>
            </a:br>
            <a:r>
              <a:rPr lang="tr-TR" sz="1800" b="0" dirty="0">
                <a:solidFill>
                  <a:srgbClr val="000000"/>
                </a:solidFill>
              </a:rPr>
              <a:t>EPM     Expectation-Performance Map</a:t>
            </a:r>
          </a:p>
        </p:txBody>
      </p:sp>
      <p:sp>
        <p:nvSpPr>
          <p:cNvPr id="8" name="Text Box 3"/>
          <p:cNvSpPr txBox="1">
            <a:spLocks noChangeArrowheads="1"/>
          </p:cNvSpPr>
          <p:nvPr/>
        </p:nvSpPr>
        <p:spPr bwMode="auto">
          <a:xfrm>
            <a:off x="348668" y="1299591"/>
            <a:ext cx="8185228" cy="923330"/>
          </a:xfrm>
          <a:prstGeom prst="rect">
            <a:avLst/>
          </a:prstGeom>
          <a:noFill/>
          <a:ln w="9525">
            <a:noFill/>
            <a:miter lim="800000"/>
            <a:headEnd/>
            <a:tailEnd/>
          </a:ln>
        </p:spPr>
        <p:txBody>
          <a:bodyPr wrap="square">
            <a:spAutoFit/>
          </a:bodyPr>
          <a:lstStyle/>
          <a:p>
            <a:pPr marL="171450" indent="-171450" algn="just">
              <a:lnSpc>
                <a:spcPct val="150000"/>
              </a:lnSpc>
              <a:buFont typeface="Arial" panose="020B0604020202020204" pitchFamily="34" charset="0"/>
              <a:buChar char="•"/>
            </a:pPr>
            <a:r>
              <a:rPr lang="tr-TR" sz="1200" dirty="0">
                <a:solidFill>
                  <a:srgbClr val="000000"/>
                </a:solidFill>
              </a:rPr>
              <a:t>Beklenti/Performans Haritası, AVM ziyaretçilerinin ideal bir AVM’den beklenti değeri ile bu beklentilerin AVM’ler tarafından nasıl bir performans değeri ile karşılandığını göstermektedir. </a:t>
            </a:r>
          </a:p>
          <a:p>
            <a:pPr marL="171450" indent="-171450" algn="just">
              <a:lnSpc>
                <a:spcPct val="150000"/>
              </a:lnSpc>
              <a:buFont typeface="Arial" panose="020B0604020202020204" pitchFamily="34" charset="0"/>
              <a:buChar char="•"/>
            </a:pPr>
            <a:r>
              <a:rPr lang="tr-TR" sz="1200" dirty="0">
                <a:solidFill>
                  <a:srgbClr val="000000"/>
                </a:solidFill>
              </a:rPr>
              <a:t>Araştırma kapsamında 28 kriter değerlendirmeye alınmıştır.</a:t>
            </a:r>
          </a:p>
        </p:txBody>
      </p:sp>
      <p:graphicFrame>
        <p:nvGraphicFramePr>
          <p:cNvPr id="11" name="Tablo 10"/>
          <p:cNvGraphicFramePr>
            <a:graphicFrameLocks noGrp="1"/>
          </p:cNvGraphicFramePr>
          <p:nvPr>
            <p:extLst>
              <p:ext uri="{D42A27DB-BD31-4B8C-83A1-F6EECF244321}">
                <p14:modId xmlns:p14="http://schemas.microsoft.com/office/powerpoint/2010/main" val="3428360244"/>
              </p:ext>
            </p:extLst>
          </p:nvPr>
        </p:nvGraphicFramePr>
        <p:xfrm>
          <a:off x="347212" y="2515307"/>
          <a:ext cx="3794723" cy="2815596"/>
        </p:xfrm>
        <a:graphic>
          <a:graphicData uri="http://schemas.openxmlformats.org/drawingml/2006/table">
            <a:tbl>
              <a:tblPr/>
              <a:tblGrid>
                <a:gridCol w="3794723">
                  <a:extLst>
                    <a:ext uri="{9D8B030D-6E8A-4147-A177-3AD203B41FA5}">
                      <a16:colId xmlns:a16="http://schemas.microsoft.com/office/drawing/2014/main" val="20000"/>
                    </a:ext>
                  </a:extLst>
                </a:gridCol>
              </a:tblGrid>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Mağaza çeşitliliğinin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Benzer statüde müşterilere sahip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Sosyal yaşam merkezi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Ulaşımın kolay/rahat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Kültürel etkinlikler düzenlemesi </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362483">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Eğlenceli iyi vakit geçirebilecek aktivitelerinin olması </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Ücretsiz müşteri servisi imkanı sunması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Çocukların bir gözetmene emanet edilebilmesi</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Dekorasyonun modernliği</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Tuvalet temizliği</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Genel temizlik</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0"/>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Kalabalık ve gürültülü olmaması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1"/>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Rahat ve kolay alışveriş yapılabilmesi</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2"/>
                  </a:ext>
                </a:extLst>
              </a:tr>
              <a:tr h="18870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Sigara içilebilen açık alanlar sunması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3"/>
                  </a:ext>
                </a:extLst>
              </a:tr>
            </a:tbl>
          </a:graphicData>
        </a:graphic>
      </p:graphicFrame>
      <p:graphicFrame>
        <p:nvGraphicFramePr>
          <p:cNvPr id="13" name="Tablo 12"/>
          <p:cNvGraphicFramePr>
            <a:graphicFrameLocks noGrp="1"/>
          </p:cNvGraphicFramePr>
          <p:nvPr>
            <p:extLst>
              <p:ext uri="{D42A27DB-BD31-4B8C-83A1-F6EECF244321}">
                <p14:modId xmlns:p14="http://schemas.microsoft.com/office/powerpoint/2010/main" val="3118356173"/>
              </p:ext>
            </p:extLst>
          </p:nvPr>
        </p:nvGraphicFramePr>
        <p:xfrm>
          <a:off x="4141935" y="2515307"/>
          <a:ext cx="4519295" cy="2815590"/>
        </p:xfrm>
        <a:graphic>
          <a:graphicData uri="http://schemas.openxmlformats.org/drawingml/2006/table">
            <a:tbl>
              <a:tblPr/>
              <a:tblGrid>
                <a:gridCol w="4519295">
                  <a:extLst>
                    <a:ext uri="{9D8B030D-6E8A-4147-A177-3AD203B41FA5}">
                      <a16:colId xmlns:a16="http://schemas.microsoft.com/office/drawing/2014/main" val="20000"/>
                    </a:ext>
                  </a:extLst>
                </a:gridCol>
              </a:tblGrid>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Geniş koridorları, yüksek tavanları ile ferahlık hissi yaratması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299500">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Yemek alanlarının uzun süre vakit geçirmeye olanak sağlayan alanlardan oluşması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Otoparkının yeterli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Çeşitli promosyonların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Güvenliğin etkili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Çocuklar için oyun alanlarının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299500">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Mağaza personelinin tutum ve davranışlarının müşteri memnuniyetine uygun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Aranılan mağazanın kolay bulunması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Alışveriş merkezinin yaşam tarzımı ve statümü yansıtması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Ünlü markaların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Bütçeme uygun ürünler bulabilmek</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0"/>
                  </a:ext>
                </a:extLst>
              </a:tr>
              <a:tr h="159971">
                <a:tc>
                  <a:txBody>
                    <a:bodyPr/>
                    <a:lstStyle/>
                    <a:p>
                      <a:pPr marL="171450" indent="-171450" algn="l" fontAlgn="ctr">
                        <a:buFont typeface="Arial" panose="020B0604020202020204" pitchFamily="34" charset="0"/>
                        <a:buChar char="•"/>
                      </a:pPr>
                      <a:r>
                        <a:rPr lang="tr-TR" sz="1100" b="0" i="0" u="none" strike="noStrike" kern="1200" dirty="0">
                          <a:solidFill>
                            <a:srgbClr val="000000"/>
                          </a:solidFill>
                          <a:effectLst/>
                          <a:latin typeface="+mn-lt"/>
                          <a:ea typeface="+mn-ea"/>
                          <a:cs typeface="+mn-cs"/>
                        </a:rPr>
                        <a:t>Bana hitap eden ürün grupları bulabilmek</a:t>
                      </a:r>
                    </a:p>
                  </a:txBody>
                  <a:tcPr marL="9525" marR="9525" marT="9525" marB="0" anchor="ctr">
                    <a:lnL>
                      <a:noFill/>
                    </a:lnL>
                    <a:lnR>
                      <a:noFill/>
                    </a:lnR>
                    <a:lnT>
                      <a:noFill/>
                    </a:lnT>
                    <a:lnB>
                      <a:noFill/>
                    </a:lnB>
                  </a:tcPr>
                </a:tc>
                <a:extLst>
                  <a:ext uri="{0D108BD9-81ED-4DB2-BD59-A6C34878D82A}">
                    <a16:rowId xmlns:a16="http://schemas.microsoft.com/office/drawing/2014/main" val="10011"/>
                  </a:ext>
                </a:extLst>
              </a:tr>
              <a:tr h="159971">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Tüm aileye hitap eden mekanlar sunması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2"/>
                  </a:ext>
                </a:extLst>
              </a:tr>
              <a:tr h="154288">
                <a:tc>
                  <a:txBody>
                    <a:bodyPr/>
                    <a:lstStyle/>
                    <a:p>
                      <a:pPr marL="171450" indent="-171450" algn="l" fontAlgn="ctr">
                        <a:buFont typeface="Arial" panose="020B0604020202020204" pitchFamily="34" charset="0"/>
                        <a:buChar char="•"/>
                      </a:pPr>
                      <a:r>
                        <a:rPr lang="tr-TR" sz="1100" b="0" i="0" u="none" strike="noStrike" dirty="0">
                          <a:effectLst/>
                          <a:latin typeface="Verdana" panose="020B0604030504040204" pitchFamily="34" charset="0"/>
                          <a:cs typeface="Tahoma" panose="020B0604030504040204" pitchFamily="34" charset="0"/>
                        </a:rPr>
                        <a:t>Otoparkı ile girişlerinin birbirine yakın olması</a:t>
                      </a:r>
                      <a:endParaRPr lang="tr-TR" sz="1100" b="0" i="0" u="none" strike="noStrike" dirty="0">
                        <a:effectLst/>
                        <a:latin typeface="Verdana" panose="020B060403050404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3"/>
                  </a:ext>
                </a:extLst>
              </a:tr>
            </a:tbl>
          </a:graphicData>
        </a:graphic>
      </p:graphicFrame>
      <p:sp>
        <p:nvSpPr>
          <p:cNvPr id="14" name="Text Box 48"/>
          <p:cNvSpPr txBox="1">
            <a:spLocks noChangeArrowheads="1"/>
          </p:cNvSpPr>
          <p:nvPr/>
        </p:nvSpPr>
        <p:spPr bwMode="auto">
          <a:xfrm>
            <a:off x="5004048" y="679392"/>
            <a:ext cx="322263" cy="244475"/>
          </a:xfrm>
          <a:prstGeom prst="rect">
            <a:avLst/>
          </a:prstGeom>
          <a:noFill/>
          <a:ln w="9525" algn="ctr">
            <a:noFill/>
            <a:miter lim="800000"/>
            <a:headEnd/>
            <a:tailEnd/>
          </a:ln>
        </p:spPr>
        <p:txBody>
          <a:bodyPr>
            <a:spAutoFit/>
          </a:bodyPr>
          <a:lstStyle/>
          <a:p>
            <a:pPr algn="r"/>
            <a:r>
              <a:rPr lang="en-US" sz="1000" b="1" dirty="0">
                <a:solidFill>
                  <a:srgbClr val="000000"/>
                </a:solidFill>
              </a:rPr>
              <a:t>©</a:t>
            </a:r>
            <a:endParaRPr lang="tr-TR" sz="1000" b="1" dirty="0">
              <a:solidFill>
                <a:srgbClr val="000000"/>
              </a:solidFill>
            </a:endParaRPr>
          </a:p>
        </p:txBody>
      </p:sp>
      <p:sp>
        <p:nvSpPr>
          <p:cNvPr id="15" name="Yuvarlatılmış Dikdörtgen 14"/>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6" name="Yuvarlatılmış Dikdörtgen 15"/>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p:txBody>
          <a:bodyPr/>
          <a:lstStyle/>
          <a:p>
            <a:fld id="{00BD915F-4D7E-49A7-930D-26A5E6CBA600}" type="slidenum">
              <a:rPr lang="tr-TR" smtClean="0">
                <a:solidFill>
                  <a:srgbClr val="000000"/>
                </a:solidFill>
              </a:rPr>
              <a:pPr/>
              <a:t>66</a:t>
            </a:fld>
            <a:endParaRPr lang="tr-TR" dirty="0">
              <a:solidFill>
                <a:srgbClr val="000000"/>
              </a:solidFill>
            </a:endParaRPr>
          </a:p>
        </p:txBody>
      </p:sp>
    </p:spTree>
    <p:extLst>
      <p:ext uri="{BB962C8B-B14F-4D97-AF65-F5344CB8AC3E}">
        <p14:creationId xmlns:p14="http://schemas.microsoft.com/office/powerpoint/2010/main" val="37380928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bwMode="auto">
          <a:xfrm>
            <a:off x="0" y="5949280"/>
            <a:ext cx="9144000" cy="90872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a:ln>
                <a:noFill/>
              </a:ln>
              <a:solidFill>
                <a:schemeClr val="tx1"/>
              </a:solidFill>
              <a:effectLst/>
              <a:latin typeface="Arial" charset="0"/>
            </a:endParaRPr>
          </a:p>
        </p:txBody>
      </p:sp>
      <p:graphicFrame>
        <p:nvGraphicFramePr>
          <p:cNvPr id="14" name="24 Tablo"/>
          <p:cNvGraphicFramePr>
            <a:graphicFrameLocks noGrp="1"/>
          </p:cNvGraphicFramePr>
          <p:nvPr>
            <p:extLst>
              <p:ext uri="{D42A27DB-BD31-4B8C-83A1-F6EECF244321}">
                <p14:modId xmlns:p14="http://schemas.microsoft.com/office/powerpoint/2010/main" val="95076651"/>
              </p:ext>
            </p:extLst>
          </p:nvPr>
        </p:nvGraphicFramePr>
        <p:xfrm>
          <a:off x="971600" y="1124745"/>
          <a:ext cx="6719516" cy="5520242"/>
        </p:xfrm>
        <a:graphic>
          <a:graphicData uri="http://schemas.openxmlformats.org/drawingml/2006/table">
            <a:tbl>
              <a:tblPr/>
              <a:tblGrid>
                <a:gridCol w="959024">
                  <a:extLst>
                    <a:ext uri="{9D8B030D-6E8A-4147-A177-3AD203B41FA5}">
                      <a16:colId xmlns:a16="http://schemas.microsoft.com/office/drawing/2014/main" val="20000"/>
                    </a:ext>
                  </a:extLst>
                </a:gridCol>
                <a:gridCol w="3024188">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936104">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tblGrid>
              <a:tr h="986342">
                <a:tc>
                  <a:txBody>
                    <a:bodyPr/>
                    <a:lstStyle/>
                    <a:p>
                      <a:pPr algn="l" fontAlgn="b"/>
                      <a:endParaRPr lang="tr-TR" sz="900" b="1" i="0" u="none" strike="noStrike" dirty="0">
                        <a:solidFill>
                          <a:srgbClr val="000000"/>
                        </a:solidFill>
                        <a:latin typeface="+mj-lt"/>
                      </a:endParaRPr>
                    </a:p>
                  </a:txBody>
                  <a:tcPr marL="3315" marR="3315" marT="331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b"/>
                      <a:r>
                        <a:rPr lang="tr-TR" sz="900" b="0" i="0" u="none" strike="noStrike" dirty="0">
                          <a:solidFill>
                            <a:srgbClr val="000000"/>
                          </a:solidFill>
                          <a:latin typeface="+mj-lt"/>
                        </a:rPr>
                        <a:t> </a:t>
                      </a:r>
                      <a:r>
                        <a:rPr lang="tr-TR" sz="900" b="1" i="0" u="none" strike="noStrike" dirty="0">
                          <a:solidFill>
                            <a:srgbClr val="000000"/>
                          </a:solidFill>
                          <a:latin typeface="+mj-lt"/>
                        </a:rPr>
                        <a:t>Kriterler</a:t>
                      </a:r>
                    </a:p>
                  </a:txBody>
                  <a:tcPr marL="3315" marR="3315" marT="331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900" b="1" i="0" u="none" strike="noStrike" dirty="0">
                          <a:solidFill>
                            <a:schemeClr val="tx1"/>
                          </a:solidFill>
                          <a:effectLst/>
                          <a:latin typeface="+mj-lt"/>
                        </a:rPr>
                        <a:t>Beklenti</a:t>
                      </a:r>
                    </a:p>
                  </a:txBody>
                  <a:tcPr marL="9531" marR="9531" marT="9531"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900" b="1" i="0" u="none" strike="noStrike" dirty="0">
                          <a:effectLst/>
                          <a:latin typeface="+mj-lt"/>
                        </a:rPr>
                        <a:t>Performans</a:t>
                      </a:r>
                    </a:p>
                  </a:txBody>
                  <a:tcPr marL="9531" marR="9531" marT="9531"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r>
                        <a:rPr lang="tr-TR" sz="900" b="1" i="0" u="none" strike="noStrike" dirty="0">
                          <a:solidFill>
                            <a:schemeClr val="tx1"/>
                          </a:solidFill>
                          <a:latin typeface="+mj-lt"/>
                        </a:rPr>
                        <a:t>İyileştirme </a:t>
                      </a:r>
                    </a:p>
                    <a:p>
                      <a:pPr algn="ctr" fontAlgn="b"/>
                      <a:r>
                        <a:rPr lang="tr-TR" sz="900" b="1" i="0" u="none" strike="noStrike" dirty="0">
                          <a:solidFill>
                            <a:schemeClr val="tx1"/>
                          </a:solidFill>
                          <a:latin typeface="+mj-lt"/>
                        </a:rPr>
                        <a:t>Alanı</a:t>
                      </a:r>
                    </a:p>
                  </a:txBody>
                  <a:tcPr marL="3315" marR="3315" marT="3315" marB="0" anchor="ctr">
                    <a:lnL>
                      <a:noFill/>
                    </a:lnL>
                    <a:lnR>
                      <a:noFill/>
                    </a:lnR>
                    <a:lnT w="9525" cap="flat" cmpd="sng" algn="ctr">
                      <a:solidFill>
                        <a:schemeClr val="bg1">
                          <a:lumMod val="75000"/>
                        </a:schemeClr>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0"/>
                  </a:ext>
                </a:extLst>
              </a:tr>
              <a:tr h="150911">
                <a:tc rowSpan="7">
                  <a:txBody>
                    <a:bodyPr/>
                    <a:lstStyle/>
                    <a:p>
                      <a:pPr algn="ctr" fontAlgn="ctr"/>
                      <a:r>
                        <a:rPr lang="tr-TR" sz="900" b="1" i="0" u="none" strike="noStrike" dirty="0">
                          <a:solidFill>
                            <a:srgbClr val="000000"/>
                          </a:solidFill>
                          <a:effectLst/>
                          <a:latin typeface="+mj-lt"/>
                        </a:rPr>
                        <a:t>Temel</a:t>
                      </a:r>
                    </a:p>
                    <a:p>
                      <a:pPr algn="ctr" fontAlgn="ctr"/>
                      <a:r>
                        <a:rPr lang="tr-TR" sz="900" b="1" i="0" u="none" strike="noStrike" dirty="0">
                          <a:solidFill>
                            <a:srgbClr val="000000"/>
                          </a:solidFill>
                          <a:effectLst/>
                          <a:latin typeface="+mj-lt"/>
                        </a:rPr>
                        <a:t>Özellikler</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ctr"/>
                      <a:r>
                        <a:rPr lang="tr-TR" sz="1000" b="0" i="0" u="none" strike="noStrike" dirty="0">
                          <a:solidFill>
                            <a:srgbClr val="000000"/>
                          </a:solidFill>
                          <a:effectLst/>
                          <a:latin typeface="+mj-lt"/>
                        </a:rPr>
                        <a:t>Tuvalet temizliği</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86,8</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83,0</a:t>
                      </a:r>
                    </a:p>
                  </a:txBody>
                  <a:tcPr marL="9525" marR="9525" marT="9525" marB="0" anchor="ctr">
                    <a:lnL>
                      <a:noFill/>
                    </a:lnL>
                    <a:lnR w="19050" cap="flat" cmpd="sng" algn="ctr">
                      <a:solidFill>
                        <a:srgbClr val="FF000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-3,8</a:t>
                      </a: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1"/>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Genel temizlik</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86,4</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83,6</a:t>
                      </a:r>
                    </a:p>
                  </a:txBody>
                  <a:tcPr marL="9525" marR="9525" marT="9525" marB="0" anchor="ctr">
                    <a:lnL>
                      <a:noFill/>
                    </a:lnL>
                    <a:lnR w="19050" cap="flat" cmpd="sng" algn="ctr">
                      <a:solidFill>
                        <a:srgbClr val="FF000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-2,8</a:t>
                      </a: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2"/>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Bana hitap eden ürün grupları bulabilmek</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84,5</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82,0</a:t>
                      </a:r>
                    </a:p>
                  </a:txBody>
                  <a:tcPr marL="9525" marR="9525" marT="9525" marB="0" anchor="ctr">
                    <a:lnL>
                      <a:noFill/>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3"/>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Rahat ve kolay alışveriş yapılabilmesi</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84,3</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81,2</a:t>
                      </a:r>
                    </a:p>
                  </a:txBody>
                  <a:tcPr marL="9525" marR="9525" marT="9525" marB="0" anchor="ctr">
                    <a:lnL>
                      <a:noFill/>
                    </a:lnL>
                    <a:lnR w="19050" cap="flat" cmpd="sng" algn="ctr">
                      <a:solidFill>
                        <a:srgbClr val="FF000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-3,1</a:t>
                      </a: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4"/>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Bütçeme uygun ürünler bulabilmek</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84,2</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81,4</a:t>
                      </a:r>
                    </a:p>
                  </a:txBody>
                  <a:tcPr marL="9525" marR="9525" marT="9525" marB="0" anchor="ctr">
                    <a:lnL>
                      <a:noFill/>
                    </a:lnL>
                    <a:lnR w="19050" cap="flat" cmpd="sng" algn="ctr">
                      <a:solidFill>
                        <a:srgbClr val="FF000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-2,8</a:t>
                      </a: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5"/>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Ulaşımın kolay/rahat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83,9</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0000"/>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6"/>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Mağaza çeşitliliğinin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83,9</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7"/>
                  </a:ext>
                </a:extLst>
              </a:tr>
              <a:tr h="150911">
                <a:tc rowSpan="8">
                  <a:txBody>
                    <a:bodyPr/>
                    <a:lstStyle/>
                    <a:p>
                      <a:pPr algn="ctr" fontAlgn="ctr"/>
                      <a:r>
                        <a:rPr lang="tr-TR" sz="900" b="1" i="0" u="none" strike="noStrike" dirty="0">
                          <a:solidFill>
                            <a:srgbClr val="000000"/>
                          </a:solidFill>
                          <a:effectLst/>
                          <a:latin typeface="+mj-lt"/>
                        </a:rPr>
                        <a:t>Ayırt Edici</a:t>
                      </a:r>
                      <a:r>
                        <a:rPr lang="tr-TR" sz="900" b="1" i="0" u="none" strike="noStrike" baseline="0" dirty="0">
                          <a:solidFill>
                            <a:srgbClr val="000000"/>
                          </a:solidFill>
                          <a:effectLst/>
                          <a:latin typeface="+mj-lt"/>
                        </a:rPr>
                        <a:t> Özellikler</a:t>
                      </a:r>
                      <a:endParaRPr lang="tr-TR" sz="900" b="1"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ctr"/>
                      <a:r>
                        <a:rPr lang="tr-TR" sz="1000" b="0" i="0" u="none" strike="noStrike" dirty="0">
                          <a:solidFill>
                            <a:srgbClr val="000000"/>
                          </a:solidFill>
                          <a:effectLst/>
                          <a:latin typeface="+mj-lt"/>
                        </a:rPr>
                        <a:t>Kalabalık ve gürültülü olmaması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83,6</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78,6</a:t>
                      </a:r>
                    </a:p>
                  </a:txBody>
                  <a:tcPr marL="9525" marR="9525" marT="9525" marB="0" anchor="ctr">
                    <a:lnL>
                      <a:noFill/>
                    </a:lnL>
                    <a:lnR w="19050" cap="flat" cmpd="sng" algn="ctr">
                      <a:solidFill>
                        <a:srgbClr val="FF000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-5,0</a:t>
                      </a: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8"/>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Güvenliğin etkili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83,6</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81,0</a:t>
                      </a:r>
                    </a:p>
                  </a:txBody>
                  <a:tcPr marL="9525" marR="9525" marT="9525" marB="0" anchor="ctr">
                    <a:lnL>
                      <a:noFill/>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0000"/>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9"/>
                  </a:ext>
                </a:extLst>
              </a:tr>
              <a:tr h="150911">
                <a:tc vMerge="1">
                  <a:txBody>
                    <a:bodyPr/>
                    <a:lstStyle/>
                    <a:p>
                      <a:pPr algn="l" fontAlgn="ctr"/>
                      <a:endParaRPr lang="tr-TR" sz="900" b="0" i="0" u="none" strike="noStrike">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Tüm aileye hitap eden mekanlar sunması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83,4</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0"/>
                  </a:ext>
                </a:extLst>
              </a:tr>
              <a:tr h="150911">
                <a:tc vMerge="1">
                  <a:txBody>
                    <a:bodyPr/>
                    <a:lstStyle/>
                    <a:p>
                      <a:pPr marL="0" indent="0" algn="l" fontAlgn="ctr">
                        <a:buFont typeface="Arial" panose="020B0604020202020204" pitchFamily="34" charset="0"/>
                        <a:buNone/>
                      </a:pPr>
                      <a:endParaRPr lang="tr-TR" sz="9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0" indent="0" algn="l" fontAlgn="ctr">
                        <a:buFont typeface="Arial" panose="020B0604020202020204" pitchFamily="34" charset="0"/>
                        <a:buNone/>
                      </a:pPr>
                      <a:r>
                        <a:rPr lang="tr-TR" sz="1000" b="0" i="0" u="none" strike="noStrike" dirty="0">
                          <a:effectLst/>
                          <a:latin typeface="Verdana" panose="020B0604030504040204" pitchFamily="34" charset="0"/>
                          <a:cs typeface="Tahoma" panose="020B0604030504040204" pitchFamily="34" charset="0"/>
                        </a:rPr>
                        <a:t>Aranılan mağazanın kolay bulunması</a:t>
                      </a:r>
                      <a:endParaRPr lang="tr-TR" sz="10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83,1</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81,4</a:t>
                      </a:r>
                    </a:p>
                  </a:txBody>
                  <a:tcPr marL="9525" marR="9525" marT="9525" marB="0" anchor="ctr">
                    <a:lnL>
                      <a:noFill/>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1"/>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Sosyal yaşam merkezi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82,5</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81,8</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-0,7</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2"/>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Ferah</a:t>
                      </a:r>
                      <a:r>
                        <a:rPr lang="tr-TR" sz="1000" b="0" i="0" u="none" strike="noStrike" baseline="0" dirty="0">
                          <a:solidFill>
                            <a:srgbClr val="000000"/>
                          </a:solidFill>
                          <a:effectLst/>
                          <a:latin typeface="+mj-lt"/>
                        </a:rPr>
                        <a:t> fiziksel ortam</a:t>
                      </a:r>
                      <a:endParaRPr lang="tr-TR" sz="10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82,4</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81,6</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-0,8</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3"/>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Konforlu yeme içme alanları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82,3</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81,8</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4"/>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Mağaza personelinin tutum ve davranışları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82,1</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80,8</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5"/>
                  </a:ext>
                </a:extLst>
              </a:tr>
              <a:tr h="150911">
                <a:tc rowSpan="12">
                  <a:txBody>
                    <a:bodyPr/>
                    <a:lstStyle/>
                    <a:p>
                      <a:pPr algn="ctr" fontAlgn="ctr"/>
                      <a:r>
                        <a:rPr lang="tr-TR" sz="900" b="1" i="0" u="none" strike="noStrike" dirty="0">
                          <a:solidFill>
                            <a:srgbClr val="000000"/>
                          </a:solidFill>
                          <a:effectLst/>
                          <a:latin typeface="+mj-lt"/>
                        </a:rPr>
                        <a:t>Heyecan </a:t>
                      </a:r>
                      <a:r>
                        <a:rPr lang="tr-TR" sz="900" b="1" i="0" u="none" strike="noStrike" baseline="0" dirty="0">
                          <a:solidFill>
                            <a:srgbClr val="000000"/>
                          </a:solidFill>
                          <a:effectLst/>
                          <a:latin typeface="+mj-lt"/>
                        </a:rPr>
                        <a:t>verici Özellikler</a:t>
                      </a:r>
                      <a:endParaRPr lang="tr-TR" sz="900" b="1"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ctr"/>
                      <a:r>
                        <a:rPr lang="tr-TR" sz="1000" b="0" i="0" u="none" strike="noStrike" dirty="0">
                          <a:solidFill>
                            <a:srgbClr val="000000"/>
                          </a:solidFill>
                          <a:effectLst/>
                          <a:latin typeface="+mj-lt"/>
                        </a:rPr>
                        <a:t>Çeşitli promosyonların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81,5</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79,0</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6"/>
                  </a:ext>
                </a:extLst>
              </a:tr>
              <a:tr h="150911">
                <a:tc vMerge="1">
                  <a:txBody>
                    <a:bodyPr/>
                    <a:lstStyle/>
                    <a:p>
                      <a:pPr marL="0" indent="0" algn="l" fontAlgn="ctr">
                        <a:buFont typeface="Arial" panose="020B0604020202020204" pitchFamily="34" charset="0"/>
                        <a:buNone/>
                      </a:pPr>
                      <a:endParaRPr lang="tr-TR" sz="9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0" indent="0" algn="l" fontAlgn="ctr">
                        <a:buFont typeface="Arial" panose="020B0604020202020204" pitchFamily="34" charset="0"/>
                        <a:buNone/>
                      </a:pPr>
                      <a:r>
                        <a:rPr lang="tr-TR" sz="1000" b="0" i="0" u="none" strike="noStrike" dirty="0" err="1">
                          <a:effectLst/>
                          <a:latin typeface="Verdana" panose="020B0604030504040204" pitchFamily="34" charset="0"/>
                          <a:cs typeface="Tahoma" panose="020B0604030504040204" pitchFamily="34" charset="0"/>
                        </a:rPr>
                        <a:t>AVM’nin</a:t>
                      </a:r>
                      <a:r>
                        <a:rPr lang="tr-TR" sz="1000" b="0" i="0" u="none" strike="noStrike" dirty="0">
                          <a:effectLst/>
                          <a:latin typeface="Verdana" panose="020B0604030504040204" pitchFamily="34" charset="0"/>
                          <a:cs typeface="Tahoma" panose="020B0604030504040204" pitchFamily="34" charset="0"/>
                        </a:rPr>
                        <a:t> yaşam tarzımı ve statümü yansıtması</a:t>
                      </a:r>
                      <a:endParaRPr lang="tr-TR" sz="10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81,3</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80,8</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7"/>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Sigara içilebilen açık alanlar sunması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80,8</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79,6</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8"/>
                  </a:ext>
                </a:extLst>
              </a:tr>
              <a:tr h="150911">
                <a:tc vMerge="1">
                  <a:txBody>
                    <a:bodyPr/>
                    <a:lstStyle/>
                    <a:p>
                      <a:pPr marL="0" indent="0" algn="l" fontAlgn="ctr">
                        <a:buFont typeface="Arial" panose="020B0604020202020204" pitchFamily="34" charset="0"/>
                        <a:buNone/>
                      </a:pPr>
                      <a:endParaRPr lang="tr-TR" sz="9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0" indent="0" algn="l" fontAlgn="ctr">
                        <a:buFont typeface="Arial" panose="020B0604020202020204" pitchFamily="34" charset="0"/>
                        <a:buNone/>
                      </a:pPr>
                      <a:r>
                        <a:rPr lang="tr-TR" sz="1000" b="0" i="0" u="none" strike="noStrike" dirty="0">
                          <a:effectLst/>
                          <a:latin typeface="Verdana" panose="020B0604030504040204" pitchFamily="34" charset="0"/>
                          <a:cs typeface="Tahoma" panose="020B0604030504040204" pitchFamily="34" charset="0"/>
                        </a:rPr>
                        <a:t>Benzer statüde müşterilere sahip olması</a:t>
                      </a:r>
                      <a:endParaRPr lang="tr-TR" sz="10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80,5</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80,2</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9"/>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Otoparkı ile girişlerinin birbirine yakın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80,3</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80,2</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00808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0"/>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Dekorasyonun modernliği</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80,1</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80,2</a:t>
                      </a:r>
                    </a:p>
                  </a:txBody>
                  <a:tcPr marL="9525" marR="9525" marT="9525" marB="0" anchor="ctr">
                    <a:lnL>
                      <a:noFill/>
                    </a:lnL>
                    <a:lnR w="19050" cap="flat" cmpd="sng" algn="ctr">
                      <a:solidFill>
                        <a:srgbClr val="00808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0,1</a:t>
                      </a:r>
                    </a:p>
                  </a:txBody>
                  <a:tcPr marL="9525" marR="9525" marT="9525" marB="0" anchor="ctr">
                    <a:lnL w="19050" cap="flat" cmpd="sng" algn="ctr">
                      <a:solidFill>
                        <a:srgbClr val="008080"/>
                      </a:solidFill>
                      <a:prstDash val="solid"/>
                      <a:round/>
                      <a:headEnd type="none" w="med" len="med"/>
                      <a:tailEnd type="none" w="med" len="med"/>
                    </a:lnL>
                    <a:lnR w="19050" cap="flat" cmpd="sng" algn="ctr">
                      <a:solidFill>
                        <a:srgbClr val="008080"/>
                      </a:solidFill>
                      <a:prstDash val="solid"/>
                      <a:round/>
                      <a:headEnd type="none" w="med" len="med"/>
                      <a:tailEnd type="none" w="med" len="med"/>
                    </a:lnR>
                    <a:lnT w="19050" cap="flat" cmpd="sng" algn="ctr">
                      <a:solidFill>
                        <a:srgbClr val="008080"/>
                      </a:solidFill>
                      <a:prstDash val="solid"/>
                      <a:round/>
                      <a:headEnd type="none" w="med" len="med"/>
                      <a:tailEnd type="none" w="med" len="med"/>
                    </a:lnT>
                    <a:lnB w="19050" cap="flat" cmpd="sng" algn="ctr">
                      <a:solidFill>
                        <a:srgbClr val="00808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1"/>
                  </a:ext>
                </a:extLst>
              </a:tr>
              <a:tr h="1304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Otoparkın yeterli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79,9</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78,8</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008080"/>
                      </a:solidFill>
                      <a:prstDash val="solid"/>
                      <a:round/>
                      <a:headEnd type="none" w="med" len="med"/>
                      <a:tailEnd type="none" w="med" len="med"/>
                    </a:lnT>
                    <a:lnB w="19050" cap="flat" cmpd="sng" algn="ctr">
                      <a:solidFill>
                        <a:srgbClr val="00808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2"/>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Ünlü markaların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79,8</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81,0</a:t>
                      </a:r>
                    </a:p>
                  </a:txBody>
                  <a:tcPr marL="9525" marR="9525" marT="9525" marB="0" anchor="ctr">
                    <a:lnL>
                      <a:noFill/>
                    </a:lnL>
                    <a:lnR w="19050" cap="flat" cmpd="sng" algn="ctr">
                      <a:solidFill>
                        <a:srgbClr val="00808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1,2</a:t>
                      </a:r>
                    </a:p>
                  </a:txBody>
                  <a:tcPr marL="9525" marR="9525" marT="9525" marB="0" anchor="ctr">
                    <a:lnL w="19050" cap="flat" cmpd="sng" algn="ctr">
                      <a:solidFill>
                        <a:srgbClr val="008080"/>
                      </a:solidFill>
                      <a:prstDash val="solid"/>
                      <a:round/>
                      <a:headEnd type="none" w="med" len="med"/>
                      <a:tailEnd type="none" w="med" len="med"/>
                    </a:lnL>
                    <a:lnR w="19050" cap="flat" cmpd="sng" algn="ctr">
                      <a:solidFill>
                        <a:srgbClr val="008080"/>
                      </a:solidFill>
                      <a:prstDash val="solid"/>
                      <a:round/>
                      <a:headEnd type="none" w="med" len="med"/>
                      <a:tailEnd type="none" w="med" len="med"/>
                    </a:lnR>
                    <a:lnT w="19050" cap="flat" cmpd="sng" algn="ctr">
                      <a:solidFill>
                        <a:srgbClr val="008080"/>
                      </a:solidFill>
                      <a:prstDash val="solid"/>
                      <a:round/>
                      <a:headEnd type="none" w="med" len="med"/>
                      <a:tailEnd type="none" w="med" len="med"/>
                    </a:lnT>
                    <a:lnB w="19050" cap="flat" cmpd="sng" algn="ctr">
                      <a:solidFill>
                        <a:srgbClr val="00808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3"/>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Çocuklar için oyun alanlarının olması</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78,8</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79,0</a:t>
                      </a:r>
                    </a:p>
                  </a:txBody>
                  <a:tcPr marL="9525" marR="9525" marT="9525" marB="0" anchor="ctr">
                    <a:lnL>
                      <a:noFill/>
                    </a:lnL>
                    <a:lnR w="19050" cap="flat" cmpd="sng" algn="ctr">
                      <a:solidFill>
                        <a:srgbClr val="008080"/>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0,2</a:t>
                      </a:r>
                    </a:p>
                  </a:txBody>
                  <a:tcPr marL="9525" marR="9525" marT="9525" marB="0" anchor="ctr">
                    <a:lnL w="19050" cap="flat" cmpd="sng" algn="ctr">
                      <a:solidFill>
                        <a:srgbClr val="008080"/>
                      </a:solidFill>
                      <a:prstDash val="solid"/>
                      <a:round/>
                      <a:headEnd type="none" w="med" len="med"/>
                      <a:tailEnd type="none" w="med" len="med"/>
                    </a:lnL>
                    <a:lnR w="19050" cap="flat" cmpd="sng" algn="ctr">
                      <a:solidFill>
                        <a:srgbClr val="008080"/>
                      </a:solidFill>
                      <a:prstDash val="solid"/>
                      <a:round/>
                      <a:headEnd type="none" w="med" len="med"/>
                      <a:tailEnd type="none" w="med" len="med"/>
                    </a:lnR>
                    <a:lnT w="19050" cap="flat" cmpd="sng" algn="ctr">
                      <a:solidFill>
                        <a:srgbClr val="008080"/>
                      </a:solidFill>
                      <a:prstDash val="solid"/>
                      <a:round/>
                      <a:headEnd type="none" w="med" len="med"/>
                      <a:tailEnd type="none" w="med" len="med"/>
                    </a:lnT>
                    <a:lnB w="19050" cap="flat" cmpd="sng" algn="ctr">
                      <a:solidFill>
                        <a:srgbClr val="00808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4"/>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Eğlenceli iyi vakit geçirebilecek aktiviteler</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78,6</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76,6</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00808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5"/>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Kültürel etkinlikler düzenlemesi </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77,9</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76,8</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-1,1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6"/>
                  </a:ext>
                </a:extLst>
              </a:tr>
              <a:tr h="150911">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000" b="0" i="0" u="none" strike="noStrike" dirty="0">
                          <a:solidFill>
                            <a:srgbClr val="000000"/>
                          </a:solidFill>
                          <a:effectLst/>
                          <a:latin typeface="+mj-lt"/>
                        </a:rPr>
                        <a:t>Çocukların bir gözetmene emanet edilebilmesi</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900" b="0" i="0" u="none" strike="noStrike" dirty="0">
                          <a:solidFill>
                            <a:srgbClr val="000000"/>
                          </a:solidFill>
                          <a:effectLst/>
                          <a:latin typeface="+mj-lt"/>
                        </a:rPr>
                        <a:t>77,3</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900" b="0" i="0" u="none" strike="noStrike" dirty="0">
                          <a:solidFill>
                            <a:srgbClr val="000000"/>
                          </a:solidFill>
                          <a:effectLst/>
                          <a:latin typeface="+mj-lt"/>
                        </a:rPr>
                        <a:t>75,2</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900" b="0" i="0" u="none" strike="noStrike" dirty="0">
                          <a:solidFill>
                            <a:srgbClr val="000000"/>
                          </a:solidFill>
                          <a:effectLst/>
                          <a:latin typeface="+mj-lt"/>
                        </a:rPr>
                        <a:t>-2,1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7"/>
                  </a:ext>
                </a:extLst>
              </a:tr>
              <a:tr h="150911">
                <a:tc>
                  <a:txBody>
                    <a:bodyPr/>
                    <a:lstStyle/>
                    <a:p>
                      <a:pPr algn="r" fontAlgn="b"/>
                      <a:endParaRPr lang="tr-TR" sz="900" b="1" i="0" u="none" strike="noStrike" dirty="0">
                        <a:solidFill>
                          <a:schemeClr val="tx1"/>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r" fontAlgn="b"/>
                      <a:r>
                        <a:rPr lang="tr-TR" sz="1000" b="1" i="0" u="none" strike="noStrike" dirty="0">
                          <a:solidFill>
                            <a:schemeClr val="tx1"/>
                          </a:solidFill>
                          <a:effectLst/>
                          <a:latin typeface="+mj-lt"/>
                        </a:rPr>
                        <a:t>Ortalama</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900" b="1" i="0" u="none" strike="noStrike" dirty="0">
                          <a:solidFill>
                            <a:schemeClr val="tx1"/>
                          </a:solidFill>
                          <a:effectLst/>
                          <a:latin typeface="+mj-lt"/>
                        </a:rPr>
                        <a:t>82,0</a:t>
                      </a: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900" b="1" i="0" u="none" strike="noStrike" dirty="0">
                          <a:solidFill>
                            <a:schemeClr val="tx1"/>
                          </a:solidFill>
                          <a:effectLst/>
                          <a:latin typeface="+mj-lt"/>
                        </a:rPr>
                        <a:t>80,4</a:t>
                      </a:r>
                    </a:p>
                  </a:txBody>
                  <a:tcPr marL="9525" marR="9525" marT="9525" marB="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endParaRPr lang="tr-TR" sz="900" b="0" i="0" u="none" strike="noStrike" dirty="0">
                        <a:solidFill>
                          <a:schemeClr val="tx1"/>
                        </a:solidFill>
                        <a:effectLst/>
                        <a:latin typeface="+mj-lt"/>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8"/>
                  </a:ext>
                </a:extLst>
              </a:tr>
            </a:tbl>
          </a:graphicData>
        </a:graphic>
      </p:graphicFrame>
      <p:sp>
        <p:nvSpPr>
          <p:cNvPr id="11" name="Yuvarlatılmış Dikdörtgen 10"/>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3" name="Yuvarlatılmış Dikdörtgen 12"/>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solidFill>
                  <a:srgbClr val="990000"/>
                </a:solidFill>
              </a:rPr>
              <a:t>Dekorasyonun modernliği, ünlü markalar ve çocuk oyun alanları açısından AVM’ler beklentiyi karşılamaktadır. </a:t>
            </a:r>
            <a:endParaRPr lang="tr-TR" sz="1600" b="0"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67</a:t>
            </a:fld>
            <a:endParaRPr lang="tr-TR" dirty="0">
              <a:solidFill>
                <a:srgbClr val="000000"/>
              </a:solidFill>
            </a:endParaRPr>
          </a:p>
        </p:txBody>
      </p:sp>
    </p:spTree>
    <p:extLst>
      <p:ext uri="{BB962C8B-B14F-4D97-AF65-F5344CB8AC3E}">
        <p14:creationId xmlns:p14="http://schemas.microsoft.com/office/powerpoint/2010/main" val="32400234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24 Tablo"/>
          <p:cNvGraphicFramePr>
            <a:graphicFrameLocks noGrp="1"/>
          </p:cNvGraphicFramePr>
          <p:nvPr>
            <p:extLst>
              <p:ext uri="{D42A27DB-BD31-4B8C-83A1-F6EECF244321}">
                <p14:modId xmlns:p14="http://schemas.microsoft.com/office/powerpoint/2010/main" val="3508928292"/>
              </p:ext>
            </p:extLst>
          </p:nvPr>
        </p:nvGraphicFramePr>
        <p:xfrm>
          <a:off x="899592" y="1916832"/>
          <a:ext cx="7344815" cy="2691653"/>
        </p:xfrm>
        <a:graphic>
          <a:graphicData uri="http://schemas.openxmlformats.org/drawingml/2006/table">
            <a:tbl>
              <a:tblPr/>
              <a:tblGrid>
                <a:gridCol w="1048268">
                  <a:extLst>
                    <a:ext uri="{9D8B030D-6E8A-4147-A177-3AD203B41FA5}">
                      <a16:colId xmlns:a16="http://schemas.microsoft.com/office/drawing/2014/main" val="20000"/>
                    </a:ext>
                  </a:extLst>
                </a:gridCol>
                <a:gridCol w="3305611">
                  <a:extLst>
                    <a:ext uri="{9D8B030D-6E8A-4147-A177-3AD203B41FA5}">
                      <a16:colId xmlns:a16="http://schemas.microsoft.com/office/drawing/2014/main" val="20001"/>
                    </a:ext>
                  </a:extLst>
                </a:gridCol>
                <a:gridCol w="944506">
                  <a:extLst>
                    <a:ext uri="{9D8B030D-6E8A-4147-A177-3AD203B41FA5}">
                      <a16:colId xmlns:a16="http://schemas.microsoft.com/office/drawing/2014/main" val="20002"/>
                    </a:ext>
                  </a:extLst>
                </a:gridCol>
                <a:gridCol w="1023215">
                  <a:extLst>
                    <a:ext uri="{9D8B030D-6E8A-4147-A177-3AD203B41FA5}">
                      <a16:colId xmlns:a16="http://schemas.microsoft.com/office/drawing/2014/main" val="20003"/>
                    </a:ext>
                  </a:extLst>
                </a:gridCol>
                <a:gridCol w="1023215">
                  <a:extLst>
                    <a:ext uri="{9D8B030D-6E8A-4147-A177-3AD203B41FA5}">
                      <a16:colId xmlns:a16="http://schemas.microsoft.com/office/drawing/2014/main" val="20004"/>
                    </a:ext>
                  </a:extLst>
                </a:gridCol>
              </a:tblGrid>
              <a:tr h="631189">
                <a:tc>
                  <a:txBody>
                    <a:bodyPr/>
                    <a:lstStyle/>
                    <a:p>
                      <a:pPr algn="l" fontAlgn="b"/>
                      <a:endParaRPr lang="tr-TR" sz="1200" b="1" i="0" u="none" strike="noStrike" dirty="0">
                        <a:solidFill>
                          <a:srgbClr val="000000"/>
                        </a:solidFill>
                        <a:latin typeface="+mj-lt"/>
                      </a:endParaRP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b"/>
                      <a:r>
                        <a:rPr lang="tr-TR" sz="1200" b="0" i="0" u="none" strike="noStrike" dirty="0">
                          <a:solidFill>
                            <a:srgbClr val="000000"/>
                          </a:solidFill>
                          <a:latin typeface="+mj-lt"/>
                        </a:rPr>
                        <a:t> </a:t>
                      </a:r>
                      <a:r>
                        <a:rPr lang="tr-TR" sz="1200" b="1" i="0" u="none" strike="noStrike" dirty="0">
                          <a:solidFill>
                            <a:srgbClr val="000000"/>
                          </a:solidFill>
                          <a:latin typeface="+mj-lt"/>
                        </a:rPr>
                        <a:t>Kriterler</a:t>
                      </a: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1200" b="1" i="0" u="none" strike="noStrike" dirty="0">
                          <a:solidFill>
                            <a:schemeClr val="tx1"/>
                          </a:solidFill>
                          <a:effectLst/>
                          <a:latin typeface="+mj-lt"/>
                        </a:rPr>
                        <a:t>Beklenti</a:t>
                      </a:r>
                    </a:p>
                  </a:txBody>
                  <a:tcPr marL="9531" marR="9531" marT="9531"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1200" b="1" i="0" u="none" strike="noStrike" dirty="0">
                          <a:effectLst/>
                          <a:latin typeface="+mj-lt"/>
                        </a:rPr>
                        <a:t>Performans</a:t>
                      </a:r>
                    </a:p>
                  </a:txBody>
                  <a:tcPr marL="9531" marR="9531" marT="9531"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r>
                        <a:rPr lang="tr-TR" sz="1200" b="1" i="0" u="none" strike="noStrike" dirty="0">
                          <a:solidFill>
                            <a:schemeClr val="tx1"/>
                          </a:solidFill>
                          <a:latin typeface="+mj-lt"/>
                        </a:rPr>
                        <a:t>İyileştirme </a:t>
                      </a:r>
                    </a:p>
                    <a:p>
                      <a:pPr algn="ctr" fontAlgn="b"/>
                      <a:r>
                        <a:rPr lang="tr-TR" sz="1200" b="1" i="0" u="none" strike="noStrike" dirty="0">
                          <a:solidFill>
                            <a:schemeClr val="tx1"/>
                          </a:solidFill>
                          <a:latin typeface="+mj-lt"/>
                        </a:rPr>
                        <a:t>Alanı</a:t>
                      </a: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0"/>
                  </a:ext>
                </a:extLst>
              </a:tr>
              <a:tr h="257558">
                <a:tc rowSpan="7">
                  <a:txBody>
                    <a:bodyPr/>
                    <a:lstStyle/>
                    <a:p>
                      <a:pPr algn="l" fontAlgn="ctr"/>
                      <a:r>
                        <a:rPr lang="tr-TR" sz="1200" b="1" i="0" u="none" strike="noStrike" dirty="0">
                          <a:solidFill>
                            <a:srgbClr val="000000"/>
                          </a:solidFill>
                          <a:effectLst/>
                          <a:latin typeface="+mj-lt"/>
                        </a:rPr>
                        <a:t>Temel</a:t>
                      </a:r>
                    </a:p>
                    <a:p>
                      <a:pPr algn="l" fontAlgn="ctr"/>
                      <a:r>
                        <a:rPr lang="tr-TR" sz="1200" b="1" i="0" u="none" strike="noStrike" dirty="0">
                          <a:solidFill>
                            <a:srgbClr val="000000"/>
                          </a:solidFill>
                          <a:effectLst/>
                          <a:latin typeface="+mj-lt"/>
                        </a:rPr>
                        <a:t>Özellikler</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ctr"/>
                      <a:r>
                        <a:rPr lang="tr-TR" sz="1200" b="0" i="0" u="none" strike="noStrike" dirty="0">
                          <a:solidFill>
                            <a:srgbClr val="000000"/>
                          </a:solidFill>
                          <a:effectLst/>
                          <a:latin typeface="+mj-lt"/>
                        </a:rPr>
                        <a:t>Tuvalet temizliği</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86,8</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83,0</a:t>
                      </a:r>
                    </a:p>
                  </a:txBody>
                  <a:tcPr marL="9525" marR="9525" marT="9525" marB="0" anchor="ctr">
                    <a:lnL>
                      <a:noFill/>
                    </a:lnL>
                    <a:lnR w="127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-3,8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1"/>
                  </a:ext>
                </a:extLst>
              </a:tr>
              <a:tr h="257558">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Genel temizlik</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86,4</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83,6</a:t>
                      </a:r>
                    </a:p>
                  </a:txBody>
                  <a:tcPr marL="9525" marR="9525" marT="9525" marB="0" anchor="ctr">
                    <a:lnL>
                      <a:noFill/>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2"/>
                  </a:ext>
                </a:extLst>
              </a:tr>
              <a:tr h="257558">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Bana hitap eden ürün grupları bulabilmek</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84,5</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82,0</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3"/>
                  </a:ext>
                </a:extLst>
              </a:tr>
              <a:tr h="257558">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Rahat ve kolay alışveriş yapılabilmesi</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84,3</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81,2</a:t>
                      </a:r>
                    </a:p>
                  </a:txBody>
                  <a:tcPr marL="9525" marR="9525" marT="9525" marB="0" anchor="ctr">
                    <a:lnL>
                      <a:noFill/>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-3,1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4"/>
                  </a:ext>
                </a:extLst>
              </a:tr>
              <a:tr h="257558">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Bütçeme uygun ürünler bulabilmek</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84,2</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81,4</a:t>
                      </a:r>
                    </a:p>
                  </a:txBody>
                  <a:tcPr marL="9525" marR="9525" marT="9525" marB="0" anchor="ctr">
                    <a:lnL>
                      <a:noFill/>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5"/>
                  </a:ext>
                </a:extLst>
              </a:tr>
              <a:tr h="257558">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Ulaşımın kolay/rahat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83,9</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6"/>
                  </a:ext>
                </a:extLst>
              </a:tr>
              <a:tr h="257558">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Mağaza çeşitliliğinin olması</a:t>
                      </a:r>
                    </a:p>
                  </a:txBody>
                  <a:tcPr marL="9525" marR="9525" marT="952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83,9</a:t>
                      </a:r>
                    </a:p>
                  </a:txBody>
                  <a:tcPr marL="9525" marR="9525" marT="952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7"/>
                  </a:ext>
                </a:extLst>
              </a:tr>
              <a:tr h="257558">
                <a:tc>
                  <a:txBody>
                    <a:bodyPr/>
                    <a:lstStyle/>
                    <a:p>
                      <a:pPr algn="r" fontAlgn="b"/>
                      <a:endParaRPr lang="tr-TR" sz="1200" b="1" i="0" u="none" strike="noStrike" dirty="0">
                        <a:solidFill>
                          <a:schemeClr val="tx1"/>
                        </a:solidFill>
                        <a:effectLst/>
                        <a:latin typeface="+mj-lt"/>
                      </a:endParaRP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r" fontAlgn="b"/>
                      <a:r>
                        <a:rPr lang="tr-TR" sz="1200" b="1" i="0" u="none" strike="noStrike" dirty="0">
                          <a:solidFill>
                            <a:schemeClr val="tx1"/>
                          </a:solidFill>
                          <a:effectLst/>
                          <a:latin typeface="+mj-lt"/>
                        </a:rPr>
                        <a:t>Ortalama</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1200" b="1" i="0" u="none" strike="noStrike" dirty="0">
                          <a:solidFill>
                            <a:schemeClr val="tx1"/>
                          </a:solidFill>
                          <a:effectLst/>
                          <a:latin typeface="+mj-lt"/>
                        </a:rPr>
                        <a:t>82,0</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1200" b="1" i="0" u="none" strike="noStrike" dirty="0">
                          <a:solidFill>
                            <a:schemeClr val="tx1"/>
                          </a:solidFill>
                          <a:effectLst/>
                          <a:latin typeface="+mj-lt"/>
                        </a:rPr>
                        <a:t>80,4</a:t>
                      </a:r>
                    </a:p>
                  </a:txBody>
                  <a:tcPr marL="9525" marR="9525" marT="9525" marB="0" anchor="ctr">
                    <a:lnL>
                      <a:noFill/>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endParaRPr lang="tr-TR" sz="1200" b="0" i="0" u="none" strike="noStrike" dirty="0">
                        <a:solidFill>
                          <a:schemeClr val="tx1"/>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8"/>
                  </a:ext>
                </a:extLst>
              </a:tr>
            </a:tbl>
          </a:graphicData>
        </a:graphic>
      </p:graphicFrame>
      <p:sp>
        <p:nvSpPr>
          <p:cNvPr id="11" name="Yuvarlatılmış Dikdörtgen 10"/>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3" name="Yuvarlatılmış Dikdörtgen 12"/>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solidFill>
                  <a:srgbClr val="990000"/>
                </a:solidFill>
              </a:rPr>
              <a:t>Dekorasyonun modernliği, ünlü markalar ve çocuk oyun alanları açısından AVM’ler beklentiyi karşılamaktadır. </a:t>
            </a:r>
            <a:endParaRPr lang="tr-TR" sz="1600" b="0"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68</a:t>
            </a:fld>
            <a:endParaRPr lang="tr-TR" dirty="0">
              <a:solidFill>
                <a:srgbClr val="000000"/>
              </a:solidFill>
            </a:endParaRPr>
          </a:p>
        </p:txBody>
      </p:sp>
    </p:spTree>
    <p:extLst>
      <p:ext uri="{BB962C8B-B14F-4D97-AF65-F5344CB8AC3E}">
        <p14:creationId xmlns:p14="http://schemas.microsoft.com/office/powerpoint/2010/main" val="35454376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24 Tablo"/>
          <p:cNvGraphicFramePr>
            <a:graphicFrameLocks noGrp="1"/>
          </p:cNvGraphicFramePr>
          <p:nvPr>
            <p:extLst>
              <p:ext uri="{D42A27DB-BD31-4B8C-83A1-F6EECF244321}">
                <p14:modId xmlns:p14="http://schemas.microsoft.com/office/powerpoint/2010/main" val="3726694329"/>
              </p:ext>
            </p:extLst>
          </p:nvPr>
        </p:nvGraphicFramePr>
        <p:xfrm>
          <a:off x="898798" y="1916835"/>
          <a:ext cx="7344815" cy="2808313"/>
        </p:xfrm>
        <a:graphic>
          <a:graphicData uri="http://schemas.openxmlformats.org/drawingml/2006/table">
            <a:tbl>
              <a:tblPr/>
              <a:tblGrid>
                <a:gridCol w="1048268">
                  <a:extLst>
                    <a:ext uri="{9D8B030D-6E8A-4147-A177-3AD203B41FA5}">
                      <a16:colId xmlns:a16="http://schemas.microsoft.com/office/drawing/2014/main" val="20000"/>
                    </a:ext>
                  </a:extLst>
                </a:gridCol>
                <a:gridCol w="3305611">
                  <a:extLst>
                    <a:ext uri="{9D8B030D-6E8A-4147-A177-3AD203B41FA5}">
                      <a16:colId xmlns:a16="http://schemas.microsoft.com/office/drawing/2014/main" val="20001"/>
                    </a:ext>
                  </a:extLst>
                </a:gridCol>
                <a:gridCol w="944506">
                  <a:extLst>
                    <a:ext uri="{9D8B030D-6E8A-4147-A177-3AD203B41FA5}">
                      <a16:colId xmlns:a16="http://schemas.microsoft.com/office/drawing/2014/main" val="20002"/>
                    </a:ext>
                  </a:extLst>
                </a:gridCol>
                <a:gridCol w="1023215">
                  <a:extLst>
                    <a:ext uri="{9D8B030D-6E8A-4147-A177-3AD203B41FA5}">
                      <a16:colId xmlns:a16="http://schemas.microsoft.com/office/drawing/2014/main" val="20003"/>
                    </a:ext>
                  </a:extLst>
                </a:gridCol>
                <a:gridCol w="1023215">
                  <a:extLst>
                    <a:ext uri="{9D8B030D-6E8A-4147-A177-3AD203B41FA5}">
                      <a16:colId xmlns:a16="http://schemas.microsoft.com/office/drawing/2014/main" val="20004"/>
                    </a:ext>
                  </a:extLst>
                </a:gridCol>
              </a:tblGrid>
              <a:tr h="701026">
                <a:tc>
                  <a:txBody>
                    <a:bodyPr/>
                    <a:lstStyle/>
                    <a:p>
                      <a:pPr algn="l" fontAlgn="b"/>
                      <a:endParaRPr lang="tr-TR" sz="1200" b="1" i="0" u="none" strike="noStrike" dirty="0">
                        <a:solidFill>
                          <a:srgbClr val="000000"/>
                        </a:solidFill>
                        <a:latin typeface="+mj-lt"/>
                      </a:endParaRP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b"/>
                      <a:r>
                        <a:rPr lang="tr-TR" sz="1200" b="0" i="0" u="none" strike="noStrike" dirty="0">
                          <a:solidFill>
                            <a:srgbClr val="000000"/>
                          </a:solidFill>
                          <a:latin typeface="+mj-lt"/>
                        </a:rPr>
                        <a:t> </a:t>
                      </a:r>
                      <a:r>
                        <a:rPr lang="tr-TR" sz="1200" b="1" i="0" u="none" strike="noStrike" dirty="0">
                          <a:solidFill>
                            <a:srgbClr val="000000"/>
                          </a:solidFill>
                          <a:latin typeface="+mj-lt"/>
                        </a:rPr>
                        <a:t>Kriterler</a:t>
                      </a: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1200" b="1" i="0" u="none" strike="noStrike" dirty="0">
                          <a:solidFill>
                            <a:schemeClr val="tx1"/>
                          </a:solidFill>
                          <a:effectLst/>
                          <a:latin typeface="+mj-lt"/>
                        </a:rPr>
                        <a:t>Beklenti</a:t>
                      </a:r>
                    </a:p>
                  </a:txBody>
                  <a:tcPr marL="9531" marR="9531" marT="9531"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1200" b="1" i="0" u="none" strike="noStrike" dirty="0">
                          <a:effectLst/>
                          <a:latin typeface="+mj-lt"/>
                        </a:rPr>
                        <a:t>Performans</a:t>
                      </a:r>
                    </a:p>
                  </a:txBody>
                  <a:tcPr marL="9531" marR="9531" marT="9531"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r>
                        <a:rPr lang="tr-TR" sz="1200" b="1" i="0" u="none" strike="noStrike" dirty="0">
                          <a:solidFill>
                            <a:schemeClr val="tx1"/>
                          </a:solidFill>
                          <a:latin typeface="+mj-lt"/>
                        </a:rPr>
                        <a:t>İyileştirme </a:t>
                      </a:r>
                    </a:p>
                    <a:p>
                      <a:pPr algn="ctr" fontAlgn="b"/>
                      <a:r>
                        <a:rPr lang="tr-TR" sz="1200" b="1" i="0" u="none" strike="noStrike" dirty="0">
                          <a:solidFill>
                            <a:schemeClr val="tx1"/>
                          </a:solidFill>
                          <a:latin typeface="+mj-lt"/>
                        </a:rPr>
                        <a:t>Alanı</a:t>
                      </a: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0"/>
                  </a:ext>
                </a:extLst>
              </a:tr>
              <a:tr h="234143">
                <a:tc rowSpan="8">
                  <a:txBody>
                    <a:bodyPr/>
                    <a:lstStyle/>
                    <a:p>
                      <a:pPr algn="l" fontAlgn="ctr"/>
                      <a:r>
                        <a:rPr lang="tr-TR" sz="1200" b="1" i="0" u="none" strike="noStrike" dirty="0">
                          <a:solidFill>
                            <a:srgbClr val="000000"/>
                          </a:solidFill>
                          <a:effectLst/>
                          <a:latin typeface="+mj-lt"/>
                        </a:rPr>
                        <a:t>Ayırt Edici</a:t>
                      </a:r>
                      <a:r>
                        <a:rPr lang="tr-TR" sz="1200" b="1" i="0" u="none" strike="noStrike" baseline="0" dirty="0">
                          <a:solidFill>
                            <a:srgbClr val="000000"/>
                          </a:solidFill>
                          <a:effectLst/>
                          <a:latin typeface="+mj-lt"/>
                        </a:rPr>
                        <a:t> Özellikler</a:t>
                      </a:r>
                      <a:endParaRPr lang="tr-TR" sz="1200" b="1" i="0" u="none" strike="noStrike" dirty="0">
                        <a:solidFill>
                          <a:srgbClr val="000000"/>
                        </a:solidFill>
                        <a:effectLst/>
                        <a:latin typeface="+mj-lt"/>
                      </a:endParaRP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ctr"/>
                      <a:r>
                        <a:rPr lang="tr-TR" sz="1200" b="0" i="0" u="none" strike="noStrike" dirty="0">
                          <a:solidFill>
                            <a:srgbClr val="000000"/>
                          </a:solidFill>
                          <a:effectLst/>
                          <a:latin typeface="+mj-lt"/>
                        </a:rPr>
                        <a:t>Kalabalık ve gürültülü olmaması</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83,6</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78,6</a:t>
                      </a:r>
                    </a:p>
                  </a:txBody>
                  <a:tcPr marL="9525" marR="9525" marT="9525" marB="0" anchor="ctr">
                    <a:lnL>
                      <a:noFill/>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-5,0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8"/>
                  </a:ext>
                </a:extLst>
              </a:tr>
              <a:tr h="234143">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Güvenliğin etkili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83,6</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81,0</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9"/>
                  </a:ext>
                </a:extLst>
              </a:tr>
              <a:tr h="234143">
                <a:tc vMerge="1">
                  <a:txBody>
                    <a:bodyPr/>
                    <a:lstStyle/>
                    <a:p>
                      <a:pPr algn="l" fontAlgn="ctr"/>
                      <a:endParaRPr lang="tr-TR" sz="900" b="0" i="0" u="none" strike="noStrike">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Tüm aileye hitap eden mekanlar sunması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83,4</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0"/>
                  </a:ext>
                </a:extLst>
              </a:tr>
              <a:tr h="234143">
                <a:tc vMerge="1">
                  <a:txBody>
                    <a:bodyPr/>
                    <a:lstStyle/>
                    <a:p>
                      <a:pPr marL="0" indent="0" algn="l" fontAlgn="ctr">
                        <a:buFont typeface="Arial" panose="020B0604020202020204" pitchFamily="34" charset="0"/>
                        <a:buNone/>
                      </a:pPr>
                      <a:endParaRPr lang="tr-TR" sz="9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0" indent="0" algn="l" fontAlgn="ctr">
                        <a:buFont typeface="Arial" panose="020B0604020202020204" pitchFamily="34" charset="0"/>
                        <a:buNone/>
                      </a:pPr>
                      <a:r>
                        <a:rPr lang="tr-TR" sz="1200" b="0" i="0" u="none" strike="noStrike" dirty="0">
                          <a:effectLst/>
                          <a:latin typeface="Verdana" panose="020B0604030504040204" pitchFamily="34" charset="0"/>
                          <a:cs typeface="Tahoma" panose="020B0604030504040204" pitchFamily="34" charset="0"/>
                        </a:rPr>
                        <a:t>Aranılan mağazanın kolay bulunması</a:t>
                      </a:r>
                      <a:endParaRPr lang="tr-TR" sz="1200" b="0" i="0" u="none" strike="noStrike" dirty="0">
                        <a:effectLst/>
                        <a:latin typeface="Verdana" panose="020B0604030504040204" pitchFamily="34" charset="0"/>
                      </a:endParaRP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83,1</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81,4</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1"/>
                  </a:ext>
                </a:extLst>
              </a:tr>
              <a:tr h="234143">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Sosyal yaşam merkezi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82,5</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81,8</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2"/>
                  </a:ext>
                </a:extLst>
              </a:tr>
              <a:tr h="234143">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Ferah</a:t>
                      </a:r>
                      <a:r>
                        <a:rPr lang="tr-TR" sz="1200" b="0" i="0" u="none" strike="noStrike" baseline="0" dirty="0">
                          <a:solidFill>
                            <a:srgbClr val="000000"/>
                          </a:solidFill>
                          <a:effectLst/>
                          <a:latin typeface="+mj-lt"/>
                        </a:rPr>
                        <a:t> fiziksel ortam</a:t>
                      </a:r>
                      <a:endParaRPr lang="tr-TR" sz="1200" b="0" i="0" u="none" strike="noStrike" dirty="0">
                        <a:solidFill>
                          <a:srgbClr val="000000"/>
                        </a:solidFill>
                        <a:effectLst/>
                        <a:latin typeface="+mj-lt"/>
                      </a:endParaRP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82,4</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81,6</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3"/>
                  </a:ext>
                </a:extLst>
              </a:tr>
              <a:tr h="234143">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Konforlu yeme içme alanları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82,3</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81,8</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4"/>
                  </a:ext>
                </a:extLst>
              </a:tr>
              <a:tr h="234143">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Mağaza personelinin tutum ve davranışları</a:t>
                      </a:r>
                    </a:p>
                  </a:txBody>
                  <a:tcPr marL="9525" marR="9525" marT="952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82,1</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80,8</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5"/>
                  </a:ext>
                </a:extLst>
              </a:tr>
              <a:tr h="234143">
                <a:tc>
                  <a:txBody>
                    <a:bodyPr/>
                    <a:lstStyle/>
                    <a:p>
                      <a:pPr algn="r" fontAlgn="b"/>
                      <a:endParaRPr lang="tr-TR" sz="1200" b="1" i="0" u="none" strike="noStrike" dirty="0">
                        <a:solidFill>
                          <a:schemeClr val="tx1"/>
                        </a:solidFill>
                        <a:effectLst/>
                        <a:latin typeface="+mj-lt"/>
                      </a:endParaRP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r" fontAlgn="b"/>
                      <a:r>
                        <a:rPr lang="tr-TR" sz="1200" b="1" i="0" u="none" strike="noStrike" dirty="0">
                          <a:solidFill>
                            <a:schemeClr val="tx1"/>
                          </a:solidFill>
                          <a:effectLst/>
                          <a:latin typeface="+mj-lt"/>
                        </a:rPr>
                        <a:t>Ortalama</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1200" b="1" i="0" u="none" strike="noStrike" dirty="0">
                          <a:solidFill>
                            <a:schemeClr val="tx1"/>
                          </a:solidFill>
                          <a:effectLst/>
                          <a:latin typeface="+mj-lt"/>
                        </a:rPr>
                        <a:t>82,0</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1200" b="1" i="0" u="none" strike="noStrike" dirty="0">
                          <a:solidFill>
                            <a:schemeClr val="tx1"/>
                          </a:solidFill>
                          <a:effectLst/>
                          <a:latin typeface="+mj-lt"/>
                        </a:rPr>
                        <a:t>80,4</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endParaRPr lang="tr-TR" sz="1200" b="0" i="0" u="none" strike="noStrike" dirty="0">
                        <a:solidFill>
                          <a:schemeClr val="tx1"/>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8"/>
                  </a:ext>
                </a:extLst>
              </a:tr>
            </a:tbl>
          </a:graphicData>
        </a:graphic>
      </p:graphicFrame>
      <p:sp>
        <p:nvSpPr>
          <p:cNvPr id="11" name="Yuvarlatılmış Dikdörtgen 10"/>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3" name="Yuvarlatılmış Dikdörtgen 12"/>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solidFill>
                  <a:srgbClr val="990000"/>
                </a:solidFill>
              </a:rPr>
              <a:t>Dekorasyonun modernliği, ünlü markalar ve çocuk oyun alanları açısından AVM’ler beklentiyi karşılamaktadır. </a:t>
            </a:r>
            <a:endParaRPr lang="tr-TR" sz="1600" b="0"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69</a:t>
            </a:fld>
            <a:endParaRPr lang="tr-TR" dirty="0">
              <a:solidFill>
                <a:srgbClr val="000000"/>
              </a:solidFill>
            </a:endParaRPr>
          </a:p>
        </p:txBody>
      </p:sp>
    </p:spTree>
    <p:extLst>
      <p:ext uri="{BB962C8B-B14F-4D97-AF65-F5344CB8AC3E}">
        <p14:creationId xmlns:p14="http://schemas.microsoft.com/office/powerpoint/2010/main" val="34942289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24 Tablo"/>
          <p:cNvGraphicFramePr>
            <a:graphicFrameLocks noGrp="1"/>
          </p:cNvGraphicFramePr>
          <p:nvPr>
            <p:extLst>
              <p:ext uri="{D42A27DB-BD31-4B8C-83A1-F6EECF244321}">
                <p14:modId xmlns:p14="http://schemas.microsoft.com/office/powerpoint/2010/main" val="1659476186"/>
              </p:ext>
            </p:extLst>
          </p:nvPr>
        </p:nvGraphicFramePr>
        <p:xfrm>
          <a:off x="611560" y="1700870"/>
          <a:ext cx="7920879" cy="3544176"/>
        </p:xfrm>
        <a:graphic>
          <a:graphicData uri="http://schemas.openxmlformats.org/drawingml/2006/table">
            <a:tbl>
              <a:tblPr/>
              <a:tblGrid>
                <a:gridCol w="1130485">
                  <a:extLst>
                    <a:ext uri="{9D8B030D-6E8A-4147-A177-3AD203B41FA5}">
                      <a16:colId xmlns:a16="http://schemas.microsoft.com/office/drawing/2014/main" val="20000"/>
                    </a:ext>
                  </a:extLst>
                </a:gridCol>
                <a:gridCol w="3564874">
                  <a:extLst>
                    <a:ext uri="{9D8B030D-6E8A-4147-A177-3AD203B41FA5}">
                      <a16:colId xmlns:a16="http://schemas.microsoft.com/office/drawing/2014/main" val="20001"/>
                    </a:ext>
                  </a:extLst>
                </a:gridCol>
                <a:gridCol w="1018586">
                  <a:extLst>
                    <a:ext uri="{9D8B030D-6E8A-4147-A177-3AD203B41FA5}">
                      <a16:colId xmlns:a16="http://schemas.microsoft.com/office/drawing/2014/main" val="20002"/>
                    </a:ext>
                  </a:extLst>
                </a:gridCol>
                <a:gridCol w="1103467">
                  <a:extLst>
                    <a:ext uri="{9D8B030D-6E8A-4147-A177-3AD203B41FA5}">
                      <a16:colId xmlns:a16="http://schemas.microsoft.com/office/drawing/2014/main" val="20003"/>
                    </a:ext>
                  </a:extLst>
                </a:gridCol>
                <a:gridCol w="1103467">
                  <a:extLst>
                    <a:ext uri="{9D8B030D-6E8A-4147-A177-3AD203B41FA5}">
                      <a16:colId xmlns:a16="http://schemas.microsoft.com/office/drawing/2014/main" val="20004"/>
                    </a:ext>
                  </a:extLst>
                </a:gridCol>
              </a:tblGrid>
              <a:tr h="648010">
                <a:tc>
                  <a:txBody>
                    <a:bodyPr/>
                    <a:lstStyle/>
                    <a:p>
                      <a:pPr algn="l" fontAlgn="b"/>
                      <a:endParaRPr lang="tr-TR" sz="1200" b="1" i="0" u="none" strike="noStrike" dirty="0">
                        <a:solidFill>
                          <a:srgbClr val="000000"/>
                        </a:solidFill>
                        <a:latin typeface="+mj-lt"/>
                      </a:endParaRP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b"/>
                      <a:r>
                        <a:rPr lang="tr-TR" sz="1200" b="0" i="0" u="none" strike="noStrike" dirty="0">
                          <a:solidFill>
                            <a:srgbClr val="000000"/>
                          </a:solidFill>
                          <a:latin typeface="+mj-lt"/>
                        </a:rPr>
                        <a:t> </a:t>
                      </a:r>
                      <a:r>
                        <a:rPr lang="tr-TR" sz="1200" b="1" i="0" u="none" strike="noStrike" dirty="0">
                          <a:solidFill>
                            <a:srgbClr val="000000"/>
                          </a:solidFill>
                          <a:latin typeface="+mj-lt"/>
                        </a:rPr>
                        <a:t>Kriterler</a:t>
                      </a: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1200" b="1" i="0" u="none" strike="noStrike" dirty="0">
                          <a:solidFill>
                            <a:schemeClr val="tx1"/>
                          </a:solidFill>
                          <a:effectLst/>
                          <a:latin typeface="+mj-lt"/>
                        </a:rPr>
                        <a:t>Beklenti</a:t>
                      </a:r>
                    </a:p>
                  </a:txBody>
                  <a:tcPr marL="9531" marR="9531" marT="9531"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1200" b="1" i="0" u="none" strike="noStrike" dirty="0">
                          <a:effectLst/>
                          <a:latin typeface="+mj-lt"/>
                        </a:rPr>
                        <a:t>Performans</a:t>
                      </a:r>
                    </a:p>
                  </a:txBody>
                  <a:tcPr marL="9531" marR="9531" marT="9531"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r>
                        <a:rPr lang="tr-TR" sz="1200" b="1" i="0" u="none" strike="noStrike" dirty="0">
                          <a:solidFill>
                            <a:schemeClr val="tx1"/>
                          </a:solidFill>
                          <a:latin typeface="+mj-lt"/>
                        </a:rPr>
                        <a:t>İyileştirme </a:t>
                      </a:r>
                    </a:p>
                    <a:p>
                      <a:pPr algn="ctr" fontAlgn="b"/>
                      <a:r>
                        <a:rPr lang="tr-TR" sz="1200" b="1" i="0" u="none" strike="noStrike" dirty="0">
                          <a:solidFill>
                            <a:schemeClr val="tx1"/>
                          </a:solidFill>
                          <a:latin typeface="+mj-lt"/>
                        </a:rPr>
                        <a:t>Alanı</a:t>
                      </a:r>
                    </a:p>
                  </a:txBody>
                  <a:tcPr marL="3315" marR="3315" marT="331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00"/>
                  </a:ext>
                </a:extLst>
              </a:tr>
              <a:tr h="222782">
                <a:tc rowSpan="12">
                  <a:txBody>
                    <a:bodyPr/>
                    <a:lstStyle/>
                    <a:p>
                      <a:pPr algn="l" fontAlgn="ctr"/>
                      <a:r>
                        <a:rPr lang="tr-TR" sz="1200" b="1" i="0" u="none" strike="noStrike" dirty="0">
                          <a:solidFill>
                            <a:srgbClr val="000000"/>
                          </a:solidFill>
                          <a:effectLst/>
                          <a:latin typeface="+mj-lt"/>
                        </a:rPr>
                        <a:t>Heyecan </a:t>
                      </a:r>
                      <a:r>
                        <a:rPr lang="tr-TR" sz="1200" b="1" i="0" u="none" strike="noStrike" baseline="0" dirty="0">
                          <a:solidFill>
                            <a:srgbClr val="000000"/>
                          </a:solidFill>
                          <a:effectLst/>
                          <a:latin typeface="+mj-lt"/>
                        </a:rPr>
                        <a:t>verici Özellikler</a:t>
                      </a:r>
                      <a:endParaRPr lang="tr-TR" sz="1200" b="1" i="0" u="none" strike="noStrike" dirty="0">
                        <a:solidFill>
                          <a:srgbClr val="000000"/>
                        </a:solidFill>
                        <a:effectLst/>
                        <a:latin typeface="+mj-lt"/>
                      </a:endParaRP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l" fontAlgn="ctr"/>
                      <a:r>
                        <a:rPr lang="tr-TR" sz="1200" b="0" i="0" u="none" strike="noStrike" dirty="0">
                          <a:solidFill>
                            <a:srgbClr val="000000"/>
                          </a:solidFill>
                          <a:effectLst/>
                          <a:latin typeface="+mj-lt"/>
                        </a:rPr>
                        <a:t>Etkin</a:t>
                      </a:r>
                      <a:r>
                        <a:rPr lang="tr-TR" sz="1200" b="0" i="0" u="none" strike="noStrike" baseline="0" dirty="0">
                          <a:solidFill>
                            <a:srgbClr val="000000"/>
                          </a:solidFill>
                          <a:effectLst/>
                          <a:latin typeface="+mj-lt"/>
                        </a:rPr>
                        <a:t> </a:t>
                      </a:r>
                      <a:r>
                        <a:rPr lang="tr-TR" sz="1200" b="0" i="0" u="none" strike="noStrike" dirty="0">
                          <a:solidFill>
                            <a:srgbClr val="000000"/>
                          </a:solidFill>
                          <a:effectLst/>
                          <a:latin typeface="+mj-lt"/>
                        </a:rPr>
                        <a:t>promosyonların olması</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81,5</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79,0</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6"/>
                  </a:ext>
                </a:extLst>
              </a:tr>
              <a:tr h="222782">
                <a:tc vMerge="1">
                  <a:txBody>
                    <a:bodyPr/>
                    <a:lstStyle/>
                    <a:p>
                      <a:pPr marL="0" indent="0" algn="l" fontAlgn="ctr">
                        <a:buFont typeface="Arial" panose="020B0604020202020204" pitchFamily="34" charset="0"/>
                        <a:buNone/>
                      </a:pPr>
                      <a:endParaRPr lang="tr-TR" sz="9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0" indent="0" algn="l" fontAlgn="ctr">
                        <a:buFont typeface="Arial" panose="020B0604020202020204" pitchFamily="34" charset="0"/>
                        <a:buNone/>
                      </a:pPr>
                      <a:r>
                        <a:rPr lang="tr-TR" sz="1200" b="0" i="0" u="none" strike="noStrike" dirty="0" err="1">
                          <a:effectLst/>
                          <a:latin typeface="Verdana" panose="020B0604030504040204" pitchFamily="34" charset="0"/>
                          <a:cs typeface="Tahoma" panose="020B0604030504040204" pitchFamily="34" charset="0"/>
                        </a:rPr>
                        <a:t>AVM’nin</a:t>
                      </a:r>
                      <a:r>
                        <a:rPr lang="tr-TR" sz="1200" b="0" i="0" u="none" strike="noStrike" dirty="0">
                          <a:effectLst/>
                          <a:latin typeface="Verdana" panose="020B0604030504040204" pitchFamily="34" charset="0"/>
                          <a:cs typeface="Tahoma" panose="020B0604030504040204" pitchFamily="34" charset="0"/>
                        </a:rPr>
                        <a:t> yaşam tarzımı ve statümü yansıtması</a:t>
                      </a:r>
                      <a:endParaRPr lang="tr-TR" sz="1200" b="0" i="0" u="none" strike="noStrike" dirty="0">
                        <a:effectLst/>
                        <a:latin typeface="Verdana" panose="020B0604030504040204" pitchFamily="34" charset="0"/>
                      </a:endParaRP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81,3</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80,8</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7"/>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Sigara içilebilen açık alanlar sunması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80,8</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79,6</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8"/>
                  </a:ext>
                </a:extLst>
              </a:tr>
              <a:tr h="222782">
                <a:tc vMerge="1">
                  <a:txBody>
                    <a:bodyPr/>
                    <a:lstStyle/>
                    <a:p>
                      <a:pPr marL="0" indent="0" algn="l" fontAlgn="ctr">
                        <a:buFont typeface="Arial" panose="020B0604020202020204" pitchFamily="34" charset="0"/>
                        <a:buNone/>
                      </a:pPr>
                      <a:endParaRPr lang="tr-TR" sz="900" b="0" i="0" u="none" strike="noStrike" dirty="0">
                        <a:effectLst/>
                        <a:latin typeface="Verdana" panose="020B0604030504040204" pitchFamily="34" charset="0"/>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0" indent="0" algn="l" fontAlgn="ctr">
                        <a:buFont typeface="Arial" panose="020B0604020202020204" pitchFamily="34" charset="0"/>
                        <a:buNone/>
                      </a:pPr>
                      <a:r>
                        <a:rPr lang="tr-TR" sz="1200" b="0" i="0" u="none" strike="noStrike" dirty="0">
                          <a:effectLst/>
                          <a:latin typeface="Verdana" panose="020B0604030504040204" pitchFamily="34" charset="0"/>
                          <a:cs typeface="Tahoma" panose="020B0604030504040204" pitchFamily="34" charset="0"/>
                        </a:rPr>
                        <a:t>Benzer statüde müşterilere sahip olması</a:t>
                      </a:r>
                      <a:endParaRPr lang="tr-TR" sz="1200" b="0" i="0" u="none" strike="noStrike" dirty="0">
                        <a:effectLst/>
                        <a:latin typeface="Verdana" panose="020B0604030504040204" pitchFamily="34" charset="0"/>
                      </a:endParaRP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80,5</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80,2</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19"/>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Otoparkı ile girişlerinin birbirine yakın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80,3</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80,2</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0"/>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Dekorasyonun modernliği</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80,1</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80,2</a:t>
                      </a:r>
                    </a:p>
                  </a:txBody>
                  <a:tcPr marL="9525" marR="9525" marT="9525" marB="0" anchor="ctr">
                    <a:lnL>
                      <a:noFill/>
                    </a:lnL>
                    <a:lnR w="12700" cap="flat" cmpd="sng" algn="ctr">
                      <a:solidFill>
                        <a:schemeClr val="accent1">
                          <a:lumMod val="50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0,1</a:t>
                      </a:r>
                    </a:p>
                  </a:txBody>
                  <a:tcPr marL="9525" marR="9525" marT="9525"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1"/>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Otoparkın yeterli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79,9</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78,8</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2"/>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Ünlü markaların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79,8</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81,0</a:t>
                      </a:r>
                    </a:p>
                  </a:txBody>
                  <a:tcPr marL="9525" marR="9525" marT="9525" marB="0" anchor="ctr">
                    <a:lnL>
                      <a:noFill/>
                    </a:lnL>
                    <a:lnR w="12700" cap="flat" cmpd="sng" algn="ctr">
                      <a:solidFill>
                        <a:schemeClr val="accent1">
                          <a:lumMod val="50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1,2</a:t>
                      </a:r>
                    </a:p>
                  </a:txBody>
                  <a:tcPr marL="9525" marR="9525" marT="9525"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3"/>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Çocuklar için oyun alanlarının olması</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78,8</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79,0</a:t>
                      </a:r>
                    </a:p>
                  </a:txBody>
                  <a:tcPr marL="9525" marR="9525" marT="9525" marB="0" anchor="ctr">
                    <a:lnL>
                      <a:noFill/>
                    </a:lnL>
                    <a:lnR w="12700" cap="flat" cmpd="sng" algn="ctr">
                      <a:solidFill>
                        <a:schemeClr val="accent1">
                          <a:lumMod val="50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0,2</a:t>
                      </a:r>
                    </a:p>
                  </a:txBody>
                  <a:tcPr marL="9525" marR="9525" marT="9525"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4"/>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Eğlenceli iyi vakit geçirebilecek aktiviteler</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78,6</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76,6</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5"/>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Kültürel etkinlikler düzenlemesi </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77,9</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76,8</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6"/>
                  </a:ext>
                </a:extLst>
              </a:tr>
              <a:tr h="222782">
                <a:tc vMerge="1">
                  <a:txBody>
                    <a:bodyPr/>
                    <a:lstStyle/>
                    <a:p>
                      <a:pPr algn="l" fontAlgn="ctr"/>
                      <a:endParaRPr lang="tr-TR" sz="900" b="0" i="0" u="none" strike="noStrike" dirty="0">
                        <a:solidFill>
                          <a:srgbClr val="000000"/>
                        </a:solidFill>
                        <a:effectLst/>
                        <a:latin typeface="+mj-lt"/>
                      </a:endParaRPr>
                    </a:p>
                  </a:txBody>
                  <a:tcPr marL="9525" marR="9525" marT="9525" marB="0" anchor="ctr">
                    <a:lnL>
                      <a:noFill/>
                    </a:lnL>
                    <a:lnR>
                      <a:noFill/>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algn="l" fontAlgn="ctr"/>
                      <a:r>
                        <a:rPr lang="tr-TR" sz="1200" b="0" i="0" u="none" strike="noStrike" dirty="0">
                          <a:solidFill>
                            <a:srgbClr val="000000"/>
                          </a:solidFill>
                          <a:effectLst/>
                          <a:latin typeface="+mj-lt"/>
                        </a:rPr>
                        <a:t>Çocukların bir gözetmene emanet edilebilmesi</a:t>
                      </a:r>
                    </a:p>
                  </a:txBody>
                  <a:tcPr marL="9525" marR="9525" marT="9525" marB="0" anchor="ctr">
                    <a:lnL>
                      <a:noFill/>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ctr"/>
                      <a:r>
                        <a:rPr lang="tr-TR" sz="1200" b="0" i="0" u="none" strike="noStrike" dirty="0">
                          <a:solidFill>
                            <a:srgbClr val="000000"/>
                          </a:solidFill>
                          <a:effectLst/>
                          <a:latin typeface="+mj-lt"/>
                        </a:rPr>
                        <a:t>77,3</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ctr"/>
                      <a:r>
                        <a:rPr lang="tr-TR" sz="1200" b="0" i="0" u="none" strike="noStrike" dirty="0">
                          <a:solidFill>
                            <a:srgbClr val="000000"/>
                          </a:solidFill>
                          <a:effectLst/>
                          <a:latin typeface="+mj-lt"/>
                        </a:rPr>
                        <a:t>75,2</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ctr"/>
                      <a:r>
                        <a:rPr lang="tr-TR" sz="1200" b="0" i="0" u="none" strike="noStrike" dirty="0">
                          <a:solidFill>
                            <a:srgbClr val="000000"/>
                          </a:solidFill>
                          <a:effectLst/>
                          <a:latin typeface="+mj-lt"/>
                        </a:rPr>
                        <a:t>-2,1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7"/>
                  </a:ext>
                </a:extLst>
              </a:tr>
              <a:tr h="222782">
                <a:tc>
                  <a:txBody>
                    <a:bodyPr/>
                    <a:lstStyle/>
                    <a:p>
                      <a:pPr algn="r" fontAlgn="b"/>
                      <a:endParaRPr lang="tr-TR" sz="1200" b="1" i="0" u="none" strike="noStrike" dirty="0">
                        <a:solidFill>
                          <a:schemeClr val="tx1"/>
                        </a:solidFill>
                        <a:effectLst/>
                        <a:latin typeface="+mj-lt"/>
                      </a:endParaRP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r" fontAlgn="b"/>
                      <a:r>
                        <a:rPr lang="tr-TR" sz="1200" b="1" i="0" u="none" strike="noStrike" dirty="0">
                          <a:solidFill>
                            <a:schemeClr val="tx1"/>
                          </a:solidFill>
                          <a:effectLst/>
                          <a:latin typeface="+mj-lt"/>
                        </a:rPr>
                        <a:t>Ortalama</a:t>
                      </a:r>
                    </a:p>
                  </a:txBody>
                  <a:tcPr marL="9525" marR="9525" marT="9525" marB="0" anchor="ctr">
                    <a:lnL>
                      <a:noFill/>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tcPr>
                </a:tc>
                <a:tc>
                  <a:txBody>
                    <a:bodyPr/>
                    <a:lstStyle/>
                    <a:p>
                      <a:pPr algn="ctr" fontAlgn="b"/>
                      <a:r>
                        <a:rPr lang="tr-TR" sz="1200" b="1" i="0" u="none" strike="noStrike" dirty="0">
                          <a:solidFill>
                            <a:schemeClr val="tx1"/>
                          </a:solidFill>
                          <a:effectLst/>
                          <a:latin typeface="+mj-lt"/>
                        </a:rPr>
                        <a:t>82,0</a:t>
                      </a:r>
                    </a:p>
                  </a:txBody>
                  <a:tcPr marL="9525" marR="9525" marT="9525" marB="0"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85000"/>
                        <a:alpha val="80000"/>
                      </a:schemeClr>
                    </a:solidFill>
                  </a:tcPr>
                </a:tc>
                <a:tc>
                  <a:txBody>
                    <a:bodyPr/>
                    <a:lstStyle/>
                    <a:p>
                      <a:pPr algn="ctr" fontAlgn="b"/>
                      <a:r>
                        <a:rPr lang="tr-TR" sz="1200" b="1" i="0" u="none" strike="noStrike" dirty="0">
                          <a:solidFill>
                            <a:schemeClr val="tx1"/>
                          </a:solidFill>
                          <a:effectLst/>
                          <a:latin typeface="+mj-lt"/>
                        </a:rPr>
                        <a:t>80,4</a:t>
                      </a:r>
                    </a:p>
                  </a:txBody>
                  <a:tcPr marL="9525" marR="9525" marT="9525" marB="0" anchor="ctr">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lumMod val="95000"/>
                        <a:alpha val="69804"/>
                      </a:schemeClr>
                    </a:solidFill>
                  </a:tcPr>
                </a:tc>
                <a:tc>
                  <a:txBody>
                    <a:bodyPr/>
                    <a:lstStyle/>
                    <a:p>
                      <a:pPr algn="ctr" fontAlgn="b"/>
                      <a:endParaRPr lang="tr-TR" sz="1200" b="0" i="0" u="none" strike="noStrike" dirty="0">
                        <a:solidFill>
                          <a:schemeClr val="tx1"/>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bg1">
                        <a:alpha val="10196"/>
                      </a:schemeClr>
                    </a:solidFill>
                  </a:tcPr>
                </a:tc>
                <a:extLst>
                  <a:ext uri="{0D108BD9-81ED-4DB2-BD59-A6C34878D82A}">
                    <a16:rowId xmlns:a16="http://schemas.microsoft.com/office/drawing/2014/main" val="10028"/>
                  </a:ext>
                </a:extLst>
              </a:tr>
            </a:tbl>
          </a:graphicData>
        </a:graphic>
      </p:graphicFrame>
      <p:sp>
        <p:nvSpPr>
          <p:cNvPr id="11" name="Yuvarlatılmış Dikdörtgen 10"/>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3" name="Yuvarlatılmış Dikdörtgen 12"/>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8" name="Rectangle 3"/>
          <p:cNvSpPr txBox="1">
            <a:spLocks noChangeArrowheads="1"/>
          </p:cNvSpPr>
          <p:nvPr/>
        </p:nvSpPr>
        <p:spPr bwMode="auto">
          <a:xfrm>
            <a:off x="251519" y="236824"/>
            <a:ext cx="8640961" cy="8506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algn="l" eaLnBrk="1" hangingPunct="1"/>
            <a:r>
              <a:rPr lang="tr-TR" sz="1600">
                <a:solidFill>
                  <a:srgbClr val="990000"/>
                </a:solidFill>
              </a:rPr>
              <a:t>Dekorasyonun modernliği, ünlü markalar ve çocuk oyun alanları açısından AVM’ler beklentiyi karşılamaktadır. </a:t>
            </a:r>
            <a:endParaRPr lang="tr-TR" sz="1600" b="0" kern="0" dirty="0">
              <a:solidFill>
                <a:srgbClr val="C00000"/>
              </a:solidFill>
            </a:endParaRP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70</a:t>
            </a:fld>
            <a:endParaRPr lang="tr-TR" dirty="0">
              <a:solidFill>
                <a:srgbClr val="000000"/>
              </a:solidFill>
            </a:endParaRPr>
          </a:p>
        </p:txBody>
      </p:sp>
    </p:spTree>
    <p:extLst>
      <p:ext uri="{BB962C8B-B14F-4D97-AF65-F5344CB8AC3E}">
        <p14:creationId xmlns:p14="http://schemas.microsoft.com/office/powerpoint/2010/main" val="10841711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9 Tablo"/>
          <p:cNvGraphicFramePr>
            <a:graphicFrameLocks noGrp="1"/>
          </p:cNvGraphicFramePr>
          <p:nvPr>
            <p:extLst/>
          </p:nvPr>
        </p:nvGraphicFramePr>
        <p:xfrm>
          <a:off x="2446970" y="3415989"/>
          <a:ext cx="4248472" cy="2749315"/>
        </p:xfrm>
        <a:graphic>
          <a:graphicData uri="http://schemas.openxmlformats.org/drawingml/2006/table">
            <a:tbl>
              <a:tblPr/>
              <a:tblGrid>
                <a:gridCol w="4248472">
                  <a:extLst>
                    <a:ext uri="{9D8B030D-6E8A-4147-A177-3AD203B41FA5}">
                      <a16:colId xmlns:a16="http://schemas.microsoft.com/office/drawing/2014/main" val="20000"/>
                    </a:ext>
                  </a:extLst>
                </a:gridCol>
              </a:tblGrid>
              <a:tr h="549863">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marL="0" algn="ctr" defTabSz="914400" rtl="0" eaLnBrk="1" fontAlgn="b" latinLnBrk="0" hangingPunct="1"/>
                      <a:r>
                        <a:rPr lang="tr-TR" sz="1400" b="0" i="0" u="none" strike="noStrike" kern="1200" dirty="0">
                          <a:solidFill>
                            <a:schemeClr val="tx1"/>
                          </a:solidFill>
                          <a:effectLst/>
                          <a:latin typeface="+mj-lt"/>
                          <a:ea typeface="+mn-ea"/>
                          <a:cs typeface="+mn-cs"/>
                        </a:rPr>
                        <a:t>Kalabalık ve gürültülü olmaması</a:t>
                      </a:r>
                    </a:p>
                  </a:txBody>
                  <a:tcPr marL="9525" marR="9525" marT="9525" marB="0" anchor="ctr">
                    <a:lnL w="3175" cap="flat" cmpd="sng" algn="ctr">
                      <a:solidFill>
                        <a:srgbClr val="FFFFFF">
                          <a:lumMod val="65000"/>
                        </a:srgbClr>
                      </a:solidFill>
                      <a:prstDash val="solid"/>
                      <a:round/>
                      <a:headEnd type="none" w="med" len="med"/>
                      <a:tailEnd type="none" w="med" len="med"/>
                    </a:lnL>
                    <a:lnR w="3175" cap="flat" cmpd="sng" algn="ctr">
                      <a:solidFill>
                        <a:srgbClr val="FFFFFF">
                          <a:lumMod val="65000"/>
                        </a:srgbClr>
                      </a:solidFill>
                      <a:prstDash val="solid"/>
                      <a:round/>
                      <a:headEnd type="none" w="med" len="med"/>
                      <a:tailEnd type="none" w="med" len="med"/>
                    </a:lnR>
                    <a:lnT w="3175" cap="flat" cmpd="sng" algn="ctr">
                      <a:solidFill>
                        <a:srgbClr val="FFFFFF">
                          <a:lumMod val="65000"/>
                        </a:srgbClr>
                      </a:solidFill>
                      <a:prstDash val="solid"/>
                      <a:round/>
                      <a:headEnd type="none" w="med" len="med"/>
                      <a:tailEnd type="none" w="med" len="med"/>
                    </a:lnT>
                    <a:lnB w="3175"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0000">
                        <a:alpha val="50196"/>
                      </a:srgbClr>
                    </a:solidFill>
                  </a:tcPr>
                </a:tc>
                <a:extLst>
                  <a:ext uri="{0D108BD9-81ED-4DB2-BD59-A6C34878D82A}">
                    <a16:rowId xmlns:a16="http://schemas.microsoft.com/office/drawing/2014/main" val="10000"/>
                  </a:ext>
                </a:extLst>
              </a:tr>
              <a:tr h="549863">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lang="tr-TR" sz="1400" b="0" i="0" u="none" strike="noStrike" kern="1200" dirty="0">
                          <a:solidFill>
                            <a:srgbClr val="000000"/>
                          </a:solidFill>
                          <a:effectLst/>
                          <a:latin typeface="Verdana"/>
                          <a:ea typeface="+mn-ea"/>
                          <a:cs typeface="+mn-cs"/>
                        </a:rPr>
                        <a:t>Tuvalet temizliği</a:t>
                      </a:r>
                    </a:p>
                  </a:txBody>
                  <a:tcPr marL="9525" marR="9525" marT="9525" marB="0" anchor="ctr">
                    <a:lnL w="3175" cap="flat" cmpd="sng" algn="ctr">
                      <a:solidFill>
                        <a:srgbClr val="FFFFFF">
                          <a:lumMod val="65000"/>
                        </a:srgbClr>
                      </a:solidFill>
                      <a:prstDash val="solid"/>
                      <a:round/>
                      <a:headEnd type="none" w="med" len="med"/>
                      <a:tailEnd type="none" w="med" len="med"/>
                    </a:lnL>
                    <a:lnR w="3175" cap="flat" cmpd="sng" algn="ctr">
                      <a:solidFill>
                        <a:srgbClr val="FFFFFF">
                          <a:lumMod val="65000"/>
                        </a:srgbClr>
                      </a:solidFill>
                      <a:prstDash val="solid"/>
                      <a:round/>
                      <a:headEnd type="none" w="med" len="med"/>
                      <a:tailEnd type="none" w="med" len="med"/>
                    </a:lnR>
                    <a:lnT w="3175" cap="flat" cmpd="sng" algn="ctr">
                      <a:solidFill>
                        <a:srgbClr val="FFFFFF">
                          <a:lumMod val="65000"/>
                        </a:srgbClr>
                      </a:solidFill>
                      <a:prstDash val="solid"/>
                      <a:round/>
                      <a:headEnd type="none" w="med" len="med"/>
                      <a:tailEnd type="none" w="med" len="med"/>
                    </a:lnT>
                    <a:lnB w="3175"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3C8C93">
                        <a:alpha val="50196"/>
                      </a:srgbClr>
                    </a:solidFill>
                  </a:tcPr>
                </a:tc>
                <a:extLst>
                  <a:ext uri="{0D108BD9-81ED-4DB2-BD59-A6C34878D82A}">
                    <a16:rowId xmlns:a16="http://schemas.microsoft.com/office/drawing/2014/main" val="10001"/>
                  </a:ext>
                </a:extLst>
              </a:tr>
              <a:tr h="549863">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lang="tr-TR" sz="1400" b="0" i="0" u="none" strike="noStrike" kern="1200" dirty="0">
                          <a:solidFill>
                            <a:srgbClr val="000000"/>
                          </a:solidFill>
                          <a:effectLst/>
                          <a:latin typeface="Verdana"/>
                          <a:ea typeface="+mn-ea"/>
                          <a:cs typeface="+mn-cs"/>
                        </a:rPr>
                        <a:t>Rahat ve kolay alışveriş</a:t>
                      </a:r>
                    </a:p>
                  </a:txBody>
                  <a:tcPr marL="9525" marR="9525" marT="9525" marB="0" anchor="ctr">
                    <a:lnL w="3175" cap="flat" cmpd="sng" algn="ctr">
                      <a:solidFill>
                        <a:srgbClr val="FFFFFF">
                          <a:lumMod val="65000"/>
                        </a:srgbClr>
                      </a:solidFill>
                      <a:prstDash val="solid"/>
                      <a:round/>
                      <a:headEnd type="none" w="med" len="med"/>
                      <a:tailEnd type="none" w="med" len="med"/>
                    </a:lnL>
                    <a:lnR w="3175" cap="flat" cmpd="sng" algn="ctr">
                      <a:solidFill>
                        <a:srgbClr val="FFFFFF">
                          <a:lumMod val="65000"/>
                        </a:srgbClr>
                      </a:solidFill>
                      <a:prstDash val="solid"/>
                      <a:round/>
                      <a:headEnd type="none" w="med" len="med"/>
                      <a:tailEnd type="none" w="med" len="med"/>
                    </a:lnR>
                    <a:lnT w="3175" cap="flat" cmpd="sng" algn="ctr">
                      <a:solidFill>
                        <a:srgbClr val="FFFFFF">
                          <a:lumMod val="65000"/>
                        </a:srgbClr>
                      </a:solidFill>
                      <a:prstDash val="solid"/>
                      <a:round/>
                      <a:headEnd type="none" w="med" len="med"/>
                      <a:tailEnd type="none" w="med" len="med"/>
                    </a:lnT>
                    <a:lnB w="3175"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8AC6CD">
                        <a:alpha val="50196"/>
                      </a:srgbClr>
                    </a:solidFill>
                  </a:tcPr>
                </a:tc>
                <a:extLst>
                  <a:ext uri="{0D108BD9-81ED-4DB2-BD59-A6C34878D82A}">
                    <a16:rowId xmlns:a16="http://schemas.microsoft.com/office/drawing/2014/main" val="10002"/>
                  </a:ext>
                </a:extLst>
              </a:tr>
              <a:tr h="549863">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lang="tr-TR" sz="1400" b="0" i="0" u="none" strike="noStrike" kern="1200" dirty="0">
                          <a:solidFill>
                            <a:srgbClr val="000000"/>
                          </a:solidFill>
                          <a:effectLst/>
                          <a:latin typeface="Verdana"/>
                          <a:ea typeface="+mn-ea"/>
                          <a:cs typeface="+mn-cs"/>
                        </a:rPr>
                        <a:t>Genel temizlik</a:t>
                      </a:r>
                    </a:p>
                  </a:txBody>
                  <a:tcPr marL="9525" marR="9525" marT="9525" marB="0" anchor="ctr">
                    <a:lnL w="3175" cap="flat" cmpd="sng" algn="ctr">
                      <a:solidFill>
                        <a:srgbClr val="FFFFFF">
                          <a:lumMod val="65000"/>
                        </a:srgbClr>
                      </a:solidFill>
                      <a:prstDash val="solid"/>
                      <a:round/>
                      <a:headEnd type="none" w="med" len="med"/>
                      <a:tailEnd type="none" w="med" len="med"/>
                    </a:lnL>
                    <a:lnR w="3175" cap="flat" cmpd="sng" algn="ctr">
                      <a:solidFill>
                        <a:srgbClr val="FFFFFF">
                          <a:lumMod val="65000"/>
                        </a:srgbClr>
                      </a:solidFill>
                      <a:prstDash val="solid"/>
                      <a:round/>
                      <a:headEnd type="none" w="med" len="med"/>
                      <a:tailEnd type="none" w="med" len="med"/>
                    </a:lnR>
                    <a:lnT w="3175" cap="flat" cmpd="sng" algn="ctr">
                      <a:solidFill>
                        <a:srgbClr val="FFFFFF">
                          <a:lumMod val="65000"/>
                        </a:srgbClr>
                      </a:solidFill>
                      <a:prstDash val="solid"/>
                      <a:round/>
                      <a:headEnd type="none" w="med" len="med"/>
                      <a:tailEnd type="none" w="med" len="med"/>
                    </a:lnT>
                    <a:lnB w="3175"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70C0">
                        <a:alpha val="50196"/>
                      </a:srgbClr>
                    </a:solidFill>
                  </a:tcPr>
                </a:tc>
                <a:extLst>
                  <a:ext uri="{0D108BD9-81ED-4DB2-BD59-A6C34878D82A}">
                    <a16:rowId xmlns:a16="http://schemas.microsoft.com/office/drawing/2014/main" val="10003"/>
                  </a:ext>
                </a:extLst>
              </a:tr>
              <a:tr h="54986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tr-TR" sz="1400" b="0" i="0" u="none" strike="noStrike" kern="1200" dirty="0">
                          <a:solidFill>
                            <a:srgbClr val="000000"/>
                          </a:solidFill>
                          <a:effectLst/>
                          <a:latin typeface="Verdana"/>
                          <a:ea typeface="+mn-ea"/>
                          <a:cs typeface="+mn-cs"/>
                        </a:rPr>
                        <a:t>Bütçeye uygun ürünler bulabilmek</a:t>
                      </a:r>
                    </a:p>
                  </a:txBody>
                  <a:tcPr marL="9525" marR="9525" marT="9525" marB="0" anchor="ctr">
                    <a:lnL w="3175" cap="flat" cmpd="sng" algn="ctr">
                      <a:solidFill>
                        <a:srgbClr val="FFFFFF">
                          <a:lumMod val="65000"/>
                        </a:srgbClr>
                      </a:solidFill>
                      <a:prstDash val="solid"/>
                      <a:round/>
                      <a:headEnd type="none" w="med" len="med"/>
                      <a:tailEnd type="none" w="med" len="med"/>
                    </a:lnL>
                    <a:lnR w="3175" cap="flat" cmpd="sng" algn="ctr">
                      <a:solidFill>
                        <a:srgbClr val="FFFFFF">
                          <a:lumMod val="65000"/>
                        </a:srgbClr>
                      </a:solidFill>
                      <a:prstDash val="solid"/>
                      <a:round/>
                      <a:headEnd type="none" w="med" len="med"/>
                      <a:tailEnd type="none" w="med" len="med"/>
                    </a:lnR>
                    <a:lnT w="3175" cap="flat" cmpd="sng" algn="ctr">
                      <a:solidFill>
                        <a:srgbClr val="FFFFFF">
                          <a:lumMod val="65000"/>
                        </a:srgbClr>
                      </a:solidFill>
                      <a:prstDash val="solid"/>
                      <a:round/>
                      <a:headEnd type="none" w="med" len="med"/>
                      <a:tailEnd type="none" w="med" len="med"/>
                    </a:lnT>
                    <a:lnB w="3175"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99CCFF">
                        <a:alpha val="49804"/>
                      </a:srgbClr>
                    </a:solidFill>
                  </a:tcPr>
                </a:tc>
                <a:extLst>
                  <a:ext uri="{0D108BD9-81ED-4DB2-BD59-A6C34878D82A}">
                    <a16:rowId xmlns:a16="http://schemas.microsoft.com/office/drawing/2014/main" val="10004"/>
                  </a:ext>
                </a:extLst>
              </a:tr>
            </a:tbl>
          </a:graphicData>
        </a:graphic>
      </p:graphicFrame>
      <p:sp>
        <p:nvSpPr>
          <p:cNvPr id="17" name="Metin kutusu 16"/>
          <p:cNvSpPr txBox="1"/>
          <p:nvPr/>
        </p:nvSpPr>
        <p:spPr>
          <a:xfrm>
            <a:off x="228600" y="1089801"/>
            <a:ext cx="8651748" cy="1754326"/>
          </a:xfrm>
          <a:prstGeom prst="rect">
            <a:avLst/>
          </a:prstGeom>
          <a:noFill/>
        </p:spPr>
        <p:txBody>
          <a:bodyPr wrap="square" rtlCol="0" anchor="ctr">
            <a:spAutoFit/>
          </a:bodyPr>
          <a:lstStyle/>
          <a:p>
            <a:pPr algn="ctr" fontAlgn="base">
              <a:lnSpc>
                <a:spcPct val="150000"/>
              </a:lnSpc>
              <a:spcBef>
                <a:spcPct val="0"/>
              </a:spcBef>
              <a:spcAft>
                <a:spcPct val="0"/>
              </a:spcAft>
            </a:pPr>
            <a:r>
              <a:rPr lang="tr-TR" sz="1600" b="1" dirty="0">
                <a:solidFill>
                  <a:srgbClr val="000000"/>
                </a:solidFill>
                <a:cs typeface="Arial" charset="0"/>
              </a:rPr>
              <a:t>Beklenti – Performans Analizi </a:t>
            </a:r>
            <a:endParaRPr lang="tr-TR" sz="1600" dirty="0">
              <a:solidFill>
                <a:srgbClr val="000000"/>
              </a:solidFill>
              <a:cs typeface="Arial" charset="0"/>
            </a:endParaRPr>
          </a:p>
          <a:p>
            <a:pPr algn="just" fontAlgn="base">
              <a:lnSpc>
                <a:spcPct val="150000"/>
              </a:lnSpc>
              <a:spcBef>
                <a:spcPct val="0"/>
              </a:spcBef>
              <a:spcAft>
                <a:spcPct val="0"/>
              </a:spcAft>
            </a:pPr>
            <a:r>
              <a:rPr lang="tr-TR" sz="1400" dirty="0">
                <a:solidFill>
                  <a:srgbClr val="000000"/>
                </a:solidFill>
                <a:cs typeface="Arial" charset="0"/>
              </a:rPr>
              <a:t>Başarılı bir AVM’de olması gereken özelliklerin AVM ziyaretçileri tarafından önem derecesi ve müşterilerin beklentisi neticesinde AVM’lerin bu özellikleri ne derece karşıladığı sorgulanmıştır. Buna bağlı olarak, beklentiyi en az karşılayan kriterler, AVM’ler için iyileştirmeye en açık alanlarını oluşturmaktadır. </a:t>
            </a:r>
          </a:p>
        </p:txBody>
      </p:sp>
      <p:sp>
        <p:nvSpPr>
          <p:cNvPr id="18" name="Metin kutusu 17"/>
          <p:cNvSpPr txBox="1"/>
          <p:nvPr/>
        </p:nvSpPr>
        <p:spPr>
          <a:xfrm>
            <a:off x="2194942" y="2886797"/>
            <a:ext cx="4752528" cy="338554"/>
          </a:xfrm>
          <a:prstGeom prst="rect">
            <a:avLst/>
          </a:prstGeom>
          <a:noFill/>
        </p:spPr>
        <p:txBody>
          <a:bodyPr wrap="square" rtlCol="0">
            <a:spAutoFit/>
          </a:bodyPr>
          <a:lstStyle/>
          <a:p>
            <a:pPr algn="ctr" fontAlgn="base">
              <a:spcBef>
                <a:spcPct val="0"/>
              </a:spcBef>
              <a:spcAft>
                <a:spcPct val="0"/>
              </a:spcAft>
            </a:pPr>
            <a:r>
              <a:rPr lang="tr-TR" sz="1600" b="1" dirty="0">
                <a:solidFill>
                  <a:srgbClr val="000000"/>
                </a:solidFill>
                <a:cs typeface="Arial" charset="0"/>
              </a:rPr>
              <a:t>Beklentiye Göre İyileştirme Alanları</a:t>
            </a:r>
          </a:p>
        </p:txBody>
      </p:sp>
      <p:sp>
        <p:nvSpPr>
          <p:cNvPr id="9" name="Yuvarlatılmış Dikdörtgen 8"/>
          <p:cNvSpPr/>
          <p:nvPr/>
        </p:nvSpPr>
        <p:spPr bwMode="auto">
          <a:xfrm>
            <a:off x="144462" y="-5681"/>
            <a:ext cx="1037158" cy="260569"/>
          </a:xfrm>
          <a:prstGeom prst="roundRect">
            <a:avLst/>
          </a:prstGeom>
          <a:solidFill>
            <a:schemeClr val="bg1">
              <a:lumMod val="5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Kalitatif</a:t>
            </a:r>
          </a:p>
        </p:txBody>
      </p:sp>
      <p:sp>
        <p:nvSpPr>
          <p:cNvPr id="10" name="Yuvarlatılmış Dikdörtgen 9"/>
          <p:cNvSpPr/>
          <p:nvPr/>
        </p:nvSpPr>
        <p:spPr bwMode="auto">
          <a:xfrm>
            <a:off x="1247412" y="-5681"/>
            <a:ext cx="1037158" cy="260569"/>
          </a:xfrm>
          <a:prstGeom prst="round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chemeClr val="tx1"/>
                </a:solidFill>
                <a:effectLst/>
                <a:latin typeface="+mj-lt"/>
              </a:rPr>
              <a:t>Kantitatif</a:t>
            </a:r>
          </a:p>
        </p:txBody>
      </p:sp>
      <p:sp>
        <p:nvSpPr>
          <p:cNvPr id="2" name="Slayt Numarası Yer Tutucusu 1"/>
          <p:cNvSpPr>
            <a:spLocks noGrp="1"/>
          </p:cNvSpPr>
          <p:nvPr>
            <p:ph type="sldNum" sz="quarter" idx="10"/>
          </p:nvPr>
        </p:nvSpPr>
        <p:spPr/>
        <p:txBody>
          <a:bodyPr/>
          <a:lstStyle/>
          <a:p>
            <a:pPr>
              <a:defRPr/>
            </a:pPr>
            <a:fld id="{3784B590-CF25-4D0D-A69D-404A493BA6C8}" type="slidenum">
              <a:rPr lang="tr-TR" smtClean="0">
                <a:solidFill>
                  <a:srgbClr val="000000"/>
                </a:solidFill>
              </a:rPr>
              <a:pPr>
                <a:defRPr/>
              </a:pPr>
              <a:t>71</a:t>
            </a:fld>
            <a:endParaRPr lang="tr-TR" dirty="0">
              <a:solidFill>
                <a:srgbClr val="000000"/>
              </a:solidFill>
            </a:endParaRPr>
          </a:p>
        </p:txBody>
      </p:sp>
      <p:sp>
        <p:nvSpPr>
          <p:cNvPr id="11" name="Rectangle 3"/>
          <p:cNvSpPr txBox="1">
            <a:spLocks noChangeArrowheads="1"/>
          </p:cNvSpPr>
          <p:nvPr/>
        </p:nvSpPr>
        <p:spPr bwMode="auto">
          <a:xfrm>
            <a:off x="222009" y="341688"/>
            <a:ext cx="8686800" cy="746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t>Alışveriş Merkezlerinin İyileştirme Alanları</a:t>
            </a:r>
            <a:endParaRPr lang="tr-TR" kern="0" dirty="0"/>
          </a:p>
        </p:txBody>
      </p:sp>
    </p:spTree>
    <p:extLst>
      <p:ext uri="{BB962C8B-B14F-4D97-AF65-F5344CB8AC3E}">
        <p14:creationId xmlns:p14="http://schemas.microsoft.com/office/powerpoint/2010/main" val="40547453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4862" y="2414588"/>
            <a:ext cx="6359425" cy="2024062"/>
          </a:xfrm>
        </p:spPr>
        <p:txBody>
          <a:bodyPr/>
          <a:lstStyle/>
          <a:p>
            <a:pPr eaLnBrk="1" hangingPunct="1">
              <a:tabLst>
                <a:tab pos="627063" algn="l"/>
              </a:tabLst>
            </a:pPr>
            <a:r>
              <a:rPr lang="tr-TR" dirty="0">
                <a:solidFill>
                  <a:schemeClr val="bg1"/>
                </a:solidFill>
              </a:rPr>
              <a:t>Sektörde ‘Büyük Resmi’ Görmek</a:t>
            </a:r>
            <a:endParaRPr lang="tr-TR" b="0" dirty="0">
              <a:solidFill>
                <a:schemeClr val="bg1"/>
              </a:solidFill>
            </a:endParaRPr>
          </a:p>
        </p:txBody>
      </p:sp>
    </p:spTree>
    <p:extLst>
      <p:ext uri="{BB962C8B-B14F-4D97-AF65-F5344CB8AC3E}">
        <p14:creationId xmlns:p14="http://schemas.microsoft.com/office/powerpoint/2010/main" val="2714684073"/>
      </p:ext>
    </p:extLst>
  </p:cSld>
  <p:clrMapOvr>
    <a:overrideClrMapping bg1="lt1" tx1="dk1" bg2="lt2" tx2="dk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bwMode="auto">
          <a:xfrm>
            <a:off x="539552" y="1196752"/>
            <a:ext cx="7920880" cy="478827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err="1">
                <a:solidFill>
                  <a:schemeClr val="tx1"/>
                </a:solidFill>
              </a:rPr>
              <a:t>AVM’ler</a:t>
            </a:r>
            <a:r>
              <a:rPr lang="tr-TR" b="1" dirty="0">
                <a:solidFill>
                  <a:schemeClr val="tx1"/>
                </a:solidFill>
              </a:rPr>
              <a:t> algıyı biçimlendirmeli</a:t>
            </a:r>
            <a:r>
              <a:rPr lang="tr-TR" b="1">
                <a:solidFill>
                  <a:schemeClr val="tx1"/>
                </a:solidFill>
              </a:rPr>
              <a:t>! </a:t>
            </a:r>
          </a:p>
          <a:p>
            <a:endParaRPr lang="tr-TR" b="1" dirty="0">
              <a:solidFill>
                <a:schemeClr val="tx1"/>
              </a:solidFill>
            </a:endParaRPr>
          </a:p>
          <a:p>
            <a:pPr marL="285750" lvl="0">
              <a:buFont typeface="Arial" panose="020B0604020202020204" pitchFamily="34" charset="0"/>
              <a:buChar char="•"/>
            </a:pPr>
            <a:r>
              <a:rPr lang="tr-TR">
                <a:solidFill>
                  <a:schemeClr val="tx1"/>
                </a:solidFill>
              </a:rPr>
              <a:t> AVM’lere </a:t>
            </a:r>
            <a:r>
              <a:rPr lang="tr-TR" dirty="0">
                <a:solidFill>
                  <a:schemeClr val="tx1"/>
                </a:solidFill>
              </a:rPr>
              <a:t>yönelik olası bir negatif algıyı önlemek için </a:t>
            </a:r>
            <a:r>
              <a:rPr lang="tr-TR" dirty="0" err="1">
                <a:solidFill>
                  <a:schemeClr val="tx1"/>
                </a:solidFill>
              </a:rPr>
              <a:t>AVM’lerin</a:t>
            </a:r>
            <a:r>
              <a:rPr lang="tr-TR" dirty="0">
                <a:solidFill>
                  <a:schemeClr val="tx1"/>
                </a:solidFill>
              </a:rPr>
              <a:t> </a:t>
            </a:r>
            <a:r>
              <a:rPr lang="tr-TR" dirty="0" err="1">
                <a:solidFill>
                  <a:schemeClr val="tx1"/>
                </a:solidFill>
              </a:rPr>
              <a:t>sektörel</a:t>
            </a:r>
            <a:r>
              <a:rPr lang="tr-TR" dirty="0">
                <a:solidFill>
                  <a:schemeClr val="tx1"/>
                </a:solidFill>
              </a:rPr>
              <a:t> faydalarını içeren bir iletişim yapılmalıdır. İletişimde kullanılacak sektör faydaları şunlar olmalıdır</a:t>
            </a:r>
            <a:r>
              <a:rPr lang="tr-TR">
                <a:solidFill>
                  <a:schemeClr val="tx1"/>
                </a:solidFill>
              </a:rPr>
              <a:t>: </a:t>
            </a:r>
            <a:endParaRPr lang="tr-TR" dirty="0">
              <a:solidFill>
                <a:schemeClr val="tx1"/>
              </a:solidFill>
            </a:endParaRPr>
          </a:p>
          <a:p>
            <a:pPr marL="742950" lvl="1">
              <a:buFont typeface="Arial" panose="020B0604020202020204" pitchFamily="34" charset="0"/>
              <a:buChar char="•"/>
            </a:pPr>
            <a:r>
              <a:rPr lang="tr-TR">
                <a:solidFill>
                  <a:schemeClr val="tx1"/>
                </a:solidFill>
              </a:rPr>
              <a:t> İstihdam  </a:t>
            </a:r>
            <a:r>
              <a:rPr lang="tr-TR" dirty="0">
                <a:solidFill>
                  <a:schemeClr val="tx1"/>
                </a:solidFill>
              </a:rPr>
              <a:t>| Tüketiciyi koruma | Müşteri memnuniyetini ön planda tutması | </a:t>
            </a:r>
            <a:r>
              <a:rPr lang="tr-TR" dirty="0" err="1">
                <a:solidFill>
                  <a:schemeClr val="tx1"/>
                </a:solidFill>
              </a:rPr>
              <a:t>Sektörel</a:t>
            </a:r>
            <a:r>
              <a:rPr lang="tr-TR" dirty="0">
                <a:solidFill>
                  <a:schemeClr val="tx1"/>
                </a:solidFill>
              </a:rPr>
              <a:t> hijyen koşullarının oluşturulmuş olmasıdır</a:t>
            </a:r>
            <a:r>
              <a:rPr lang="tr-TR">
                <a:solidFill>
                  <a:schemeClr val="tx1"/>
                </a:solidFill>
              </a:rPr>
              <a:t>. </a:t>
            </a:r>
          </a:p>
          <a:p>
            <a:pPr lvl="1"/>
            <a:endParaRPr lang="tr-TR">
              <a:solidFill>
                <a:schemeClr val="tx1"/>
              </a:solidFill>
            </a:endParaRPr>
          </a:p>
          <a:p>
            <a:r>
              <a:rPr lang="tr-TR" b="1">
                <a:solidFill>
                  <a:schemeClr val="tx1"/>
                </a:solidFill>
              </a:rPr>
              <a:t>‘Mall in mall’ stratejisi uygulanmalı! </a:t>
            </a:r>
          </a:p>
          <a:p>
            <a:endParaRPr lang="tr-TR" b="1">
              <a:solidFill>
                <a:schemeClr val="tx1"/>
              </a:solidFill>
            </a:endParaRPr>
          </a:p>
          <a:p>
            <a:pPr marL="285750" lvl="0">
              <a:buFont typeface="Arial" panose="020B0604020202020204" pitchFamily="34" charset="0"/>
              <a:buChar char="•"/>
            </a:pPr>
            <a:r>
              <a:rPr lang="tr-TR">
                <a:solidFill>
                  <a:schemeClr val="tx1"/>
                </a:solidFill>
              </a:rPr>
              <a:t> Mevcut büyük AVM’lerde ‘koridor’ anlayışı ile bölünmeler oluşturarak ‘mini mall’ler yaratmak düşünülebilir. </a:t>
            </a:r>
          </a:p>
          <a:p>
            <a:pPr marL="742950" lvl="1">
              <a:buFont typeface="Arial" panose="020B0604020202020204" pitchFamily="34" charset="0"/>
              <a:buChar char="•"/>
            </a:pPr>
            <a:r>
              <a:rPr lang="tr-TR">
                <a:solidFill>
                  <a:schemeClr val="tx1"/>
                </a:solidFill>
              </a:rPr>
              <a:t> Birden fazla kurgulanabilecek koridorlar için farklı konseptler düşünülebilir. </a:t>
            </a:r>
          </a:p>
          <a:p>
            <a:pPr marL="742950" lvl="1">
              <a:buFont typeface="Arial" panose="020B0604020202020204" pitchFamily="34" charset="0"/>
              <a:buChar char="•"/>
            </a:pPr>
            <a:r>
              <a:rPr lang="tr-TR">
                <a:solidFill>
                  <a:schemeClr val="tx1"/>
                </a:solidFill>
              </a:rPr>
              <a:t> Bu koridorlar farklı gruplara hitap edecek şekilde fiziksel olarak bölünmeden dekorlarla ayrılabilir. </a:t>
            </a:r>
          </a:p>
        </p:txBody>
      </p:sp>
      <p:sp>
        <p:nvSpPr>
          <p:cNvPr id="9"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Büyük Resimden Kesitler</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73</a:t>
            </a:fld>
            <a:endParaRPr lang="tr-TR" dirty="0">
              <a:solidFill>
                <a:srgbClr val="000000"/>
              </a:solidFill>
            </a:endParaRPr>
          </a:p>
        </p:txBody>
      </p:sp>
    </p:spTree>
    <p:extLst>
      <p:ext uri="{BB962C8B-B14F-4D97-AF65-F5344CB8AC3E}">
        <p14:creationId xmlns:p14="http://schemas.microsoft.com/office/powerpoint/2010/main" val="22070557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bwMode="auto">
          <a:xfrm>
            <a:off x="539552" y="1196752"/>
            <a:ext cx="7920880" cy="478827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a:solidFill>
                  <a:schemeClr val="tx1"/>
                </a:solidFill>
              </a:rPr>
              <a:t>Farklılaşma alanları belirlenmeli!</a:t>
            </a:r>
          </a:p>
          <a:p>
            <a:endParaRPr lang="tr-TR" b="1" dirty="0">
              <a:solidFill>
                <a:schemeClr val="tx1"/>
              </a:solidFill>
            </a:endParaRPr>
          </a:p>
          <a:p>
            <a:pPr marL="285750" lvl="0">
              <a:buFont typeface="Arial" panose="020B0604020202020204" pitchFamily="34" charset="0"/>
              <a:buChar char="•"/>
            </a:pPr>
            <a:r>
              <a:rPr lang="tr-TR">
                <a:solidFill>
                  <a:schemeClr val="tx1"/>
                </a:solidFill>
              </a:rPr>
              <a:t> Günümüz AVM müşterisi için farklılaşma alanlarının ‘eğlence’, ‘çocuk’ ve ‘spor/sağlıklı yaşam’da olduğu görülmektedir.</a:t>
            </a:r>
          </a:p>
          <a:p>
            <a:pPr marL="742950" lvl="1">
              <a:buFont typeface="Arial" panose="020B0604020202020204" pitchFamily="34" charset="0"/>
              <a:buChar char="•"/>
            </a:pPr>
            <a:r>
              <a:rPr lang="tr-TR">
                <a:solidFill>
                  <a:schemeClr val="tx1"/>
                </a:solidFill>
              </a:rPr>
              <a:t> </a:t>
            </a:r>
            <a:r>
              <a:rPr lang="tr-TR" b="1">
                <a:solidFill>
                  <a:schemeClr val="tx1"/>
                </a:solidFill>
              </a:rPr>
              <a:t>Eğlence : </a:t>
            </a:r>
            <a:r>
              <a:rPr lang="tr-TR">
                <a:solidFill>
                  <a:schemeClr val="tx1"/>
                </a:solidFill>
              </a:rPr>
              <a:t>Perakende ile eğlenceyi yoğun olarak birleştiren, yalnızca sinema değil farklı konseptler de ilgi görmektedir.</a:t>
            </a:r>
          </a:p>
          <a:p>
            <a:pPr marL="742950" lvl="1">
              <a:buFont typeface="Arial" panose="020B0604020202020204" pitchFamily="34" charset="0"/>
              <a:buChar char="•"/>
            </a:pPr>
            <a:r>
              <a:rPr lang="tr-TR">
                <a:solidFill>
                  <a:schemeClr val="tx1"/>
                </a:solidFill>
              </a:rPr>
              <a:t> </a:t>
            </a:r>
            <a:r>
              <a:rPr lang="tr-TR" b="1">
                <a:solidFill>
                  <a:schemeClr val="tx1"/>
                </a:solidFill>
              </a:rPr>
              <a:t>Çocuk : </a:t>
            </a:r>
            <a:r>
              <a:rPr lang="tr-TR">
                <a:solidFill>
                  <a:schemeClr val="tx1"/>
                </a:solidFill>
              </a:rPr>
              <a:t>Çocuk için farklılaşma ve deneyim yaratacak katların oluşturulması mağaza, restoran, hizmet gibi kategorilerden oluşan tek kat çocuk konsepti, uygun farklılaşma için fiziki alanlar yaratacaktır. </a:t>
            </a:r>
          </a:p>
          <a:p>
            <a:pPr marL="742950" lvl="1">
              <a:buFont typeface="Arial" panose="020B0604020202020204" pitchFamily="34" charset="0"/>
              <a:buChar char="•"/>
            </a:pPr>
            <a:r>
              <a:rPr lang="tr-TR">
                <a:solidFill>
                  <a:schemeClr val="tx1"/>
                </a:solidFill>
              </a:rPr>
              <a:t> </a:t>
            </a:r>
            <a:r>
              <a:rPr lang="tr-TR" b="1">
                <a:solidFill>
                  <a:schemeClr val="tx1"/>
                </a:solidFill>
              </a:rPr>
              <a:t>Spor ve sağlıklı yaşam : </a:t>
            </a:r>
            <a:r>
              <a:rPr lang="tr-TR">
                <a:solidFill>
                  <a:schemeClr val="tx1"/>
                </a:solidFill>
              </a:rPr>
              <a:t>Spor ve sağlıklı yaşam ise yeni oluşmuş bir trendin alışverişe yansımış hali; perakendeciden geniş spor seçenekleri ve sağlıklı yaşam trendine uygun yeme içme yerleri, AVM’den spor alanlarının AVM içine taşınması beklenmektedir. </a:t>
            </a:r>
          </a:p>
        </p:txBody>
      </p:sp>
      <p:sp>
        <p:nvSpPr>
          <p:cNvPr id="9"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Büyük Resimden Kesitler</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74</a:t>
            </a:fld>
            <a:endParaRPr lang="tr-TR" dirty="0">
              <a:solidFill>
                <a:srgbClr val="000000"/>
              </a:solidFill>
            </a:endParaRPr>
          </a:p>
        </p:txBody>
      </p:sp>
    </p:spTree>
    <p:extLst>
      <p:ext uri="{BB962C8B-B14F-4D97-AF65-F5344CB8AC3E}">
        <p14:creationId xmlns:p14="http://schemas.microsoft.com/office/powerpoint/2010/main" val="21058174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bwMode="auto">
          <a:xfrm>
            <a:off x="539552" y="1196752"/>
            <a:ext cx="7920880" cy="478827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tx1"/>
                </a:solidFill>
              </a:rPr>
              <a:t>Farklılaşma alanlarına göre ayrı etkinlikler yapılmalı! </a:t>
            </a:r>
          </a:p>
          <a:p>
            <a:endParaRPr lang="tr-TR" b="1" dirty="0">
              <a:solidFill>
                <a:schemeClr val="tx1"/>
              </a:solidFill>
            </a:endParaRPr>
          </a:p>
          <a:p>
            <a:pPr marL="285750" lvl="0">
              <a:buFont typeface="Arial" panose="020B0604020202020204" pitchFamily="34" charset="0"/>
              <a:buChar char="•"/>
            </a:pPr>
            <a:r>
              <a:rPr lang="tr-TR" dirty="0">
                <a:solidFill>
                  <a:schemeClr val="tx1"/>
                </a:solidFill>
              </a:rPr>
              <a:t> Etkinlikler hakkında en büyük iyileştirme alanı, etkinliklerin her ilgi alanına hitap edecek çeşitlilikte yapılmasıdır.  </a:t>
            </a:r>
          </a:p>
          <a:p>
            <a:pPr marL="742950" lvl="1">
              <a:buFont typeface="Arial" panose="020B0604020202020204" pitchFamily="34" charset="0"/>
              <a:buChar char="•"/>
            </a:pPr>
            <a:r>
              <a:rPr lang="tr-TR" dirty="0">
                <a:solidFill>
                  <a:schemeClr val="tx1"/>
                </a:solidFill>
              </a:rPr>
              <a:t> Ana konular:</a:t>
            </a:r>
          </a:p>
          <a:p>
            <a:pPr marL="1200150" lvl="2">
              <a:buFont typeface="Arial" panose="020B0604020202020204" pitchFamily="34" charset="0"/>
              <a:buChar char="•"/>
            </a:pPr>
            <a:r>
              <a:rPr lang="tr-TR" dirty="0">
                <a:solidFill>
                  <a:schemeClr val="tx1"/>
                </a:solidFill>
              </a:rPr>
              <a:t> Elektronik | Çocuk | Ev dekorasyonu | Yeme içme </a:t>
            </a:r>
          </a:p>
          <a:p>
            <a:pPr marL="1200150" lvl="2">
              <a:buFont typeface="Arial" panose="020B0604020202020204" pitchFamily="34" charset="0"/>
              <a:buChar char="•"/>
            </a:pPr>
            <a:endParaRPr lang="tr-TR" dirty="0">
              <a:solidFill>
                <a:schemeClr val="tx1"/>
              </a:solidFill>
            </a:endParaRPr>
          </a:p>
          <a:p>
            <a:r>
              <a:rPr lang="tr-TR" b="1" dirty="0">
                <a:solidFill>
                  <a:schemeClr val="tx1"/>
                </a:solidFill>
              </a:rPr>
              <a:t>Kişiselleştirme kendisini perakendede de gösteriyor!</a:t>
            </a:r>
          </a:p>
          <a:p>
            <a:endParaRPr lang="tr-TR" b="1" dirty="0">
              <a:solidFill>
                <a:schemeClr val="tx1"/>
              </a:solidFill>
            </a:endParaRPr>
          </a:p>
          <a:p>
            <a:pPr marL="285750" lvl="0">
              <a:buFont typeface="Arial" panose="020B0604020202020204" pitchFamily="34" charset="0"/>
              <a:buChar char="•"/>
            </a:pPr>
            <a:r>
              <a:rPr lang="tr-TR" dirty="0">
                <a:solidFill>
                  <a:schemeClr val="tx1"/>
                </a:solidFill>
              </a:rPr>
              <a:t> Tüketicinin ‘biricik’ ürünler arayışı;  </a:t>
            </a:r>
          </a:p>
          <a:p>
            <a:pPr marL="742950" lvl="1">
              <a:buFont typeface="Arial" panose="020B0604020202020204" pitchFamily="34" charset="0"/>
              <a:buChar char="•"/>
            </a:pPr>
            <a:r>
              <a:rPr lang="tr-TR" dirty="0">
                <a:solidFill>
                  <a:schemeClr val="tx1"/>
                </a:solidFill>
              </a:rPr>
              <a:t> Kişiselleştirilmiş ürün satan ve standart dışı ürünler satan mağazaların önemini artırıyor.  </a:t>
            </a:r>
          </a:p>
          <a:p>
            <a:pPr marL="285750" lvl="0">
              <a:buFont typeface="Arial" panose="020B0604020202020204" pitchFamily="34" charset="0"/>
              <a:buChar char="•"/>
            </a:pPr>
            <a:r>
              <a:rPr lang="tr-TR" dirty="0">
                <a:solidFill>
                  <a:schemeClr val="tx1"/>
                </a:solidFill>
              </a:rPr>
              <a:t> Perakendeciler, ürün gamında kişiselleştirilmiş ürünlere, </a:t>
            </a:r>
            <a:r>
              <a:rPr lang="tr-TR" dirty="0" err="1">
                <a:solidFill>
                  <a:schemeClr val="tx1"/>
                </a:solidFill>
              </a:rPr>
              <a:t>AVM’ler</a:t>
            </a:r>
            <a:r>
              <a:rPr lang="tr-TR" dirty="0">
                <a:solidFill>
                  <a:schemeClr val="tx1"/>
                </a:solidFill>
              </a:rPr>
              <a:t> ise standart dışı ürünler satan mağazalara karmaları içerisinde yer verebilir. </a:t>
            </a:r>
          </a:p>
          <a:p>
            <a:pPr marL="285750" lvl="0"/>
            <a:endParaRPr lang="tr-TR" dirty="0">
              <a:solidFill>
                <a:schemeClr val="tx1"/>
              </a:solidFill>
            </a:endParaRPr>
          </a:p>
        </p:txBody>
      </p:sp>
      <p:sp>
        <p:nvSpPr>
          <p:cNvPr id="9"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Büyük Resimden Kesitler</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75</a:t>
            </a:fld>
            <a:endParaRPr lang="tr-TR" dirty="0">
              <a:solidFill>
                <a:srgbClr val="000000"/>
              </a:solidFill>
            </a:endParaRPr>
          </a:p>
        </p:txBody>
      </p:sp>
    </p:spTree>
    <p:extLst>
      <p:ext uri="{BB962C8B-B14F-4D97-AF65-F5344CB8AC3E}">
        <p14:creationId xmlns:p14="http://schemas.microsoft.com/office/powerpoint/2010/main" val="4279119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bwMode="auto">
          <a:xfrm>
            <a:off x="539552" y="1099220"/>
            <a:ext cx="7920880" cy="507630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a:solidFill>
                  <a:schemeClr val="tx1"/>
                </a:solidFill>
              </a:rPr>
              <a:t>Y Kuşağı ile kurulacak ilişki: paylaşım ekonomisi! </a:t>
            </a:r>
          </a:p>
          <a:p>
            <a:endParaRPr lang="tr-TR" b="1" dirty="0">
              <a:solidFill>
                <a:schemeClr val="tx1"/>
              </a:solidFill>
            </a:endParaRPr>
          </a:p>
          <a:p>
            <a:pPr marL="285750" lvl="0">
              <a:buFont typeface="Arial" panose="020B0604020202020204" pitchFamily="34" charset="0"/>
              <a:buChar char="•"/>
            </a:pPr>
            <a:r>
              <a:rPr lang="tr-TR">
                <a:solidFill>
                  <a:schemeClr val="tx1"/>
                </a:solidFill>
              </a:rPr>
              <a:t> Y kuşağının temel kavramlarıyla da birleşerek önem kazanan paylaşım ekonomisi, </a:t>
            </a:r>
          </a:p>
          <a:p>
            <a:pPr marL="742950" lvl="1">
              <a:buFont typeface="Arial" panose="020B0604020202020204" pitchFamily="34" charset="0"/>
              <a:buChar char="•"/>
            </a:pPr>
            <a:r>
              <a:rPr lang="tr-TR">
                <a:solidFill>
                  <a:schemeClr val="tx1"/>
                </a:solidFill>
              </a:rPr>
              <a:t> Araç paylaşımı </a:t>
            </a:r>
          </a:p>
          <a:p>
            <a:pPr marL="742950" lvl="1">
              <a:buFont typeface="Arial" panose="020B0604020202020204" pitchFamily="34" charset="0"/>
              <a:buChar char="•"/>
            </a:pPr>
            <a:r>
              <a:rPr lang="tr-TR">
                <a:solidFill>
                  <a:schemeClr val="tx1"/>
                </a:solidFill>
              </a:rPr>
              <a:t> Malzeme paylaşımı </a:t>
            </a:r>
          </a:p>
          <a:p>
            <a:pPr marL="742950" lvl="1">
              <a:buFont typeface="Arial" panose="020B0604020202020204" pitchFamily="34" charset="0"/>
              <a:buChar char="•"/>
            </a:pPr>
            <a:r>
              <a:rPr lang="tr-TR">
                <a:solidFill>
                  <a:schemeClr val="tx1"/>
                </a:solidFill>
              </a:rPr>
              <a:t> Zaman paylaşımı ile öne çıkıyor. </a:t>
            </a:r>
          </a:p>
          <a:p>
            <a:pPr marL="742950" lvl="1"/>
            <a:endParaRPr lang="tr-TR">
              <a:solidFill>
                <a:schemeClr val="tx1"/>
              </a:solidFill>
            </a:endParaRPr>
          </a:p>
          <a:p>
            <a:r>
              <a:rPr lang="tr-TR" b="1">
                <a:solidFill>
                  <a:schemeClr val="tx1"/>
                </a:solidFill>
              </a:rPr>
              <a:t>Paylaşılmazsa yok oluyor! </a:t>
            </a:r>
          </a:p>
          <a:p>
            <a:endParaRPr lang="tr-TR" b="1">
              <a:solidFill>
                <a:schemeClr val="tx1"/>
              </a:solidFill>
            </a:endParaRPr>
          </a:p>
          <a:p>
            <a:pPr marL="285750" lvl="0">
              <a:buFont typeface="Arial" panose="020B0604020202020204" pitchFamily="34" charset="0"/>
              <a:buChar char="•"/>
            </a:pPr>
            <a:r>
              <a:rPr lang="tr-TR">
                <a:solidFill>
                  <a:schemeClr val="tx1"/>
                </a:solidFill>
              </a:rPr>
              <a:t> Sosyal medyanın en önemli kazanımları, fotoğraf ve video öğelerinin yaşamın içine girmesidir. </a:t>
            </a:r>
          </a:p>
          <a:p>
            <a:pPr marL="285750" lvl="0">
              <a:buFont typeface="Arial" panose="020B0604020202020204" pitchFamily="34" charset="0"/>
              <a:buChar char="•"/>
            </a:pPr>
            <a:r>
              <a:rPr lang="tr-TR">
                <a:solidFill>
                  <a:schemeClr val="tx1"/>
                </a:solidFill>
              </a:rPr>
              <a:t> Viral etkiye sahip olan da heyecan verici ve ilginç olan fotoğraf ve videolardır. </a:t>
            </a:r>
          </a:p>
          <a:p>
            <a:pPr marL="285750" lvl="0">
              <a:buFont typeface="Arial" panose="020B0604020202020204" pitchFamily="34" charset="0"/>
              <a:buChar char="•"/>
            </a:pPr>
            <a:r>
              <a:rPr lang="tr-TR">
                <a:solidFill>
                  <a:schemeClr val="tx1"/>
                </a:solidFill>
              </a:rPr>
              <a:t> AVM’lerin fotoğraf ve dekorasyona önemli yer vermeleri gerekmektedir. </a:t>
            </a:r>
          </a:p>
        </p:txBody>
      </p:sp>
      <p:sp>
        <p:nvSpPr>
          <p:cNvPr id="9"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Büyük Resimden Kesitler</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76</a:t>
            </a:fld>
            <a:endParaRPr lang="tr-TR" dirty="0">
              <a:solidFill>
                <a:srgbClr val="000000"/>
              </a:solidFill>
            </a:endParaRPr>
          </a:p>
        </p:txBody>
      </p:sp>
    </p:spTree>
    <p:extLst>
      <p:ext uri="{BB962C8B-B14F-4D97-AF65-F5344CB8AC3E}">
        <p14:creationId xmlns:p14="http://schemas.microsoft.com/office/powerpoint/2010/main" val="12808211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bwMode="auto">
          <a:xfrm>
            <a:off x="539552" y="1196752"/>
            <a:ext cx="7920880" cy="478827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err="1">
                <a:solidFill>
                  <a:schemeClr val="tx1"/>
                </a:solidFill>
              </a:rPr>
              <a:t>AVM’ler</a:t>
            </a:r>
            <a:r>
              <a:rPr lang="tr-TR" b="1" dirty="0">
                <a:solidFill>
                  <a:schemeClr val="tx1"/>
                </a:solidFill>
              </a:rPr>
              <a:t> neden online kanala geçmiyor? </a:t>
            </a:r>
          </a:p>
          <a:p>
            <a:endParaRPr lang="tr-TR" b="1" dirty="0">
              <a:solidFill>
                <a:schemeClr val="tx1"/>
              </a:solidFill>
            </a:endParaRPr>
          </a:p>
          <a:p>
            <a:pPr marL="285750" lvl="0">
              <a:buFont typeface="Arial" panose="020B0604020202020204" pitchFamily="34" charset="0"/>
              <a:buChar char="•"/>
            </a:pPr>
            <a:r>
              <a:rPr lang="tr-TR" dirty="0">
                <a:solidFill>
                  <a:schemeClr val="tx1"/>
                </a:solidFill>
              </a:rPr>
              <a:t> </a:t>
            </a:r>
            <a:r>
              <a:rPr lang="tr-TR" dirty="0" err="1">
                <a:solidFill>
                  <a:schemeClr val="tx1"/>
                </a:solidFill>
              </a:rPr>
              <a:t>AVM’ler</a:t>
            </a:r>
            <a:r>
              <a:rPr lang="tr-TR" dirty="0">
                <a:solidFill>
                  <a:schemeClr val="tx1"/>
                </a:solidFill>
              </a:rPr>
              <a:t>, önemli bir marka değerine sahip. Online alışveriş pazarının ise her geçen gün büyüdüğü görülmektedir. </a:t>
            </a:r>
          </a:p>
          <a:p>
            <a:pPr marL="285750" lvl="0">
              <a:buFont typeface="Arial" panose="020B0604020202020204" pitchFamily="34" charset="0"/>
              <a:buChar char="•"/>
            </a:pPr>
            <a:endParaRPr lang="tr-TR" dirty="0">
              <a:solidFill>
                <a:schemeClr val="tx1"/>
              </a:solidFill>
            </a:endParaRPr>
          </a:p>
          <a:p>
            <a:pPr marL="285750" lvl="0">
              <a:buFont typeface="Arial" panose="020B0604020202020204" pitchFamily="34" charset="0"/>
              <a:buChar char="•"/>
            </a:pPr>
            <a:r>
              <a:rPr lang="tr-TR" dirty="0">
                <a:solidFill>
                  <a:schemeClr val="tx1"/>
                </a:solidFill>
              </a:rPr>
              <a:t> </a:t>
            </a:r>
            <a:r>
              <a:rPr lang="tr-TR" dirty="0" err="1">
                <a:solidFill>
                  <a:schemeClr val="tx1"/>
                </a:solidFill>
              </a:rPr>
              <a:t>AVM’lerin</a:t>
            </a:r>
            <a:r>
              <a:rPr lang="tr-TR" dirty="0">
                <a:solidFill>
                  <a:schemeClr val="tx1"/>
                </a:solidFill>
              </a:rPr>
              <a:t> online alışverişe pazar kaptırması gündemde iken; online kanalla barışması, sektör adına doğru bir strateji olabilir. </a:t>
            </a:r>
          </a:p>
          <a:p>
            <a:pPr marL="285750" lvl="0">
              <a:buFont typeface="Arial" panose="020B0604020202020204" pitchFamily="34" charset="0"/>
              <a:buChar char="•"/>
            </a:pPr>
            <a:endParaRPr lang="tr-TR" dirty="0">
              <a:solidFill>
                <a:schemeClr val="tx1"/>
              </a:solidFill>
            </a:endParaRPr>
          </a:p>
          <a:p>
            <a:pPr marL="285750" lvl="0">
              <a:buFont typeface="Arial" panose="020B0604020202020204" pitchFamily="34" charset="0"/>
              <a:buChar char="•"/>
            </a:pPr>
            <a:r>
              <a:rPr lang="tr-TR" dirty="0">
                <a:solidFill>
                  <a:schemeClr val="tx1"/>
                </a:solidFill>
              </a:rPr>
              <a:t> Çok</a:t>
            </a:r>
            <a:r>
              <a:rPr lang="tr-TR" dirty="0">
                <a:solidFill>
                  <a:srgbClr val="000000"/>
                </a:solidFill>
              </a:rPr>
              <a:t>lu kanalın önemli bir parçası haline gelmek.</a:t>
            </a:r>
            <a:endParaRPr lang="tr-TR" dirty="0">
              <a:solidFill>
                <a:schemeClr val="tx1"/>
              </a:solidFill>
            </a:endParaRPr>
          </a:p>
        </p:txBody>
      </p:sp>
      <p:sp>
        <p:nvSpPr>
          <p:cNvPr id="9"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Büyük Resimden Kesitler</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77</a:t>
            </a:fld>
            <a:endParaRPr lang="tr-TR" dirty="0">
              <a:solidFill>
                <a:srgbClr val="000000"/>
              </a:solidFill>
            </a:endParaRPr>
          </a:p>
        </p:txBody>
      </p:sp>
    </p:spTree>
    <p:extLst>
      <p:ext uri="{BB962C8B-B14F-4D97-AF65-F5344CB8AC3E}">
        <p14:creationId xmlns:p14="http://schemas.microsoft.com/office/powerpoint/2010/main" val="39775572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bwMode="auto">
          <a:xfrm>
            <a:off x="349696" y="1099325"/>
            <a:ext cx="8686800" cy="514751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tx1"/>
                </a:solidFill>
              </a:rPr>
              <a:t>Rastlantısal alışveriş daha fazla önem kazanacak! </a:t>
            </a:r>
          </a:p>
          <a:p>
            <a:endParaRPr lang="tr-TR" b="1" dirty="0">
              <a:solidFill>
                <a:schemeClr val="tx1"/>
              </a:solidFill>
            </a:endParaRPr>
          </a:p>
          <a:p>
            <a:pPr marL="285750" lvl="0">
              <a:buFont typeface="Arial" panose="020B0604020202020204" pitchFamily="34" charset="0"/>
              <a:buChar char="•"/>
            </a:pPr>
            <a:r>
              <a:rPr lang="tr-TR" dirty="0">
                <a:solidFill>
                  <a:schemeClr val="tx1"/>
                </a:solidFill>
              </a:rPr>
              <a:t> Rastlantısal alışverişin artmasıyla perakendede; </a:t>
            </a:r>
          </a:p>
          <a:p>
            <a:pPr marL="742950" lvl="1">
              <a:buFont typeface="Arial" panose="020B0604020202020204" pitchFamily="34" charset="0"/>
              <a:buChar char="•"/>
            </a:pPr>
            <a:r>
              <a:rPr lang="tr-TR" dirty="0">
                <a:solidFill>
                  <a:schemeClr val="tx1"/>
                </a:solidFill>
              </a:rPr>
              <a:t> Satışın etkisi ve önemi,</a:t>
            </a:r>
          </a:p>
          <a:p>
            <a:pPr marL="742950" lvl="1">
              <a:buFont typeface="Arial" panose="020B0604020202020204" pitchFamily="34" charset="0"/>
              <a:buChar char="•"/>
            </a:pPr>
            <a:r>
              <a:rPr lang="tr-TR" dirty="0">
                <a:solidFill>
                  <a:schemeClr val="tx1"/>
                </a:solidFill>
              </a:rPr>
              <a:t> Satış temsilcisinin önemi artacaktır. </a:t>
            </a:r>
          </a:p>
          <a:p>
            <a:pPr marL="285750" lvl="0">
              <a:buFont typeface="Arial" panose="020B0604020202020204" pitchFamily="34" charset="0"/>
              <a:buChar char="•"/>
            </a:pPr>
            <a:r>
              <a:rPr lang="tr-TR" dirty="0">
                <a:solidFill>
                  <a:schemeClr val="tx1"/>
                </a:solidFill>
              </a:rPr>
              <a:t> Spontane alışverişin artmasının AVM sektörüne etkisi sonucu;</a:t>
            </a:r>
          </a:p>
          <a:p>
            <a:pPr marL="742950" lvl="1">
              <a:buFont typeface="Arial" panose="020B0604020202020204" pitchFamily="34" charset="0"/>
              <a:buChar char="•"/>
            </a:pPr>
            <a:r>
              <a:rPr lang="tr-TR" dirty="0">
                <a:solidFill>
                  <a:schemeClr val="tx1"/>
                </a:solidFill>
              </a:rPr>
              <a:t> ‘Pop-</a:t>
            </a:r>
            <a:r>
              <a:rPr lang="tr-TR" dirty="0" err="1">
                <a:solidFill>
                  <a:schemeClr val="tx1"/>
                </a:solidFill>
              </a:rPr>
              <a:t>up</a:t>
            </a:r>
            <a:r>
              <a:rPr lang="tr-TR" dirty="0">
                <a:solidFill>
                  <a:schemeClr val="tx1"/>
                </a:solidFill>
              </a:rPr>
              <a:t>’ mağazalar ve ‘</a:t>
            </a:r>
            <a:r>
              <a:rPr lang="tr-TR" dirty="0" err="1">
                <a:solidFill>
                  <a:schemeClr val="tx1"/>
                </a:solidFill>
              </a:rPr>
              <a:t>corner’lara</a:t>
            </a:r>
            <a:r>
              <a:rPr lang="tr-TR" dirty="0">
                <a:solidFill>
                  <a:schemeClr val="tx1"/>
                </a:solidFill>
              </a:rPr>
              <a:t> mağaza karmasında ağırlık verilmelidir. </a:t>
            </a:r>
          </a:p>
          <a:p>
            <a:pPr marL="742950" lvl="1"/>
            <a:endParaRPr lang="tr-TR" dirty="0">
              <a:solidFill>
                <a:schemeClr val="tx1"/>
              </a:solidFill>
            </a:endParaRPr>
          </a:p>
          <a:p>
            <a:r>
              <a:rPr lang="tr-TR" b="1" dirty="0">
                <a:solidFill>
                  <a:schemeClr val="tx1"/>
                </a:solidFill>
              </a:rPr>
              <a:t>Ve metrekareler artık küçüldü! </a:t>
            </a:r>
          </a:p>
          <a:p>
            <a:endParaRPr lang="tr-TR" b="1" dirty="0">
              <a:solidFill>
                <a:schemeClr val="tx1"/>
              </a:solidFill>
            </a:endParaRPr>
          </a:p>
          <a:p>
            <a:pPr marL="285750" lvl="0">
              <a:buFont typeface="Arial" panose="020B0604020202020204" pitchFamily="34" charset="0"/>
              <a:buChar char="•"/>
            </a:pPr>
            <a:r>
              <a:rPr lang="tr-TR" dirty="0">
                <a:solidFill>
                  <a:schemeClr val="tx1"/>
                </a:solidFill>
              </a:rPr>
              <a:t> Metrekarelerin küçülmesi perakende için yeni fırsatların doğmasına neden oldu. </a:t>
            </a:r>
          </a:p>
          <a:p>
            <a:pPr marL="742950" lvl="1">
              <a:buFont typeface="Arial" panose="020B0604020202020204" pitchFamily="34" charset="0"/>
              <a:buChar char="•"/>
            </a:pPr>
            <a:r>
              <a:rPr lang="tr-TR" dirty="0">
                <a:solidFill>
                  <a:schemeClr val="tx1"/>
                </a:solidFill>
              </a:rPr>
              <a:t> Mobilya gibi, </a:t>
            </a:r>
            <a:r>
              <a:rPr lang="tr-TR" dirty="0" err="1">
                <a:solidFill>
                  <a:schemeClr val="tx1"/>
                </a:solidFill>
              </a:rPr>
              <a:t>AVM’de</a:t>
            </a:r>
            <a:r>
              <a:rPr lang="tr-TR" dirty="0">
                <a:solidFill>
                  <a:schemeClr val="tx1"/>
                </a:solidFill>
              </a:rPr>
              <a:t> fazla yer almayan kategoriler girdi. </a:t>
            </a:r>
          </a:p>
          <a:p>
            <a:pPr marL="742950" lvl="1">
              <a:buFont typeface="Arial" panose="020B0604020202020204" pitchFamily="34" charset="0"/>
              <a:buChar char="•"/>
            </a:pPr>
            <a:r>
              <a:rPr lang="tr-TR" dirty="0">
                <a:solidFill>
                  <a:schemeClr val="tx1"/>
                </a:solidFill>
              </a:rPr>
              <a:t> İnternette oluşan mağazalar offline satışa da başladı. </a:t>
            </a:r>
          </a:p>
          <a:p>
            <a:pPr marL="285750" lvl="0">
              <a:buFont typeface="Arial" panose="020B0604020202020204" pitchFamily="34" charset="0"/>
              <a:buChar char="•"/>
            </a:pPr>
            <a:r>
              <a:rPr lang="tr-TR" dirty="0">
                <a:solidFill>
                  <a:schemeClr val="tx1"/>
                </a:solidFill>
              </a:rPr>
              <a:t> </a:t>
            </a:r>
            <a:r>
              <a:rPr lang="tr-TR" dirty="0" err="1">
                <a:solidFill>
                  <a:schemeClr val="tx1"/>
                </a:solidFill>
              </a:rPr>
              <a:t>AVM’lerin</a:t>
            </a:r>
            <a:r>
              <a:rPr lang="tr-TR" dirty="0">
                <a:solidFill>
                  <a:schemeClr val="tx1"/>
                </a:solidFill>
              </a:rPr>
              <a:t> AVM içinde olmayan farklı kategorileri fırsat olarak görerek yönelmesi gerekiyor. </a:t>
            </a:r>
          </a:p>
        </p:txBody>
      </p:sp>
      <p:sp>
        <p:nvSpPr>
          <p:cNvPr id="9" name="Rectangle 3"/>
          <p:cNvSpPr txBox="1">
            <a:spLocks noChangeArrowheads="1"/>
          </p:cNvSpPr>
          <p:nvPr/>
        </p:nvSpPr>
        <p:spPr>
          <a:xfrm>
            <a:off x="228600" y="334151"/>
            <a:ext cx="8686800" cy="755650"/>
          </a:xfrm>
          <a:prstGeom prst="rect">
            <a:avLst/>
          </a:prstGeom>
        </p:spPr>
        <p:txBody>
          <a:bodyPr anchor="ctr"/>
          <a:lstStyle>
            <a:lvl1pPr algn="r" rtl="0" eaLnBrk="0" fontAlgn="base" hangingPunct="0">
              <a:spcBef>
                <a:spcPct val="0"/>
              </a:spcBef>
              <a:spcAft>
                <a:spcPct val="0"/>
              </a:spcAft>
              <a:defRPr sz="2000" b="1">
                <a:solidFill>
                  <a:srgbClr val="A50021"/>
                </a:solidFill>
                <a:latin typeface="+mj-lt"/>
                <a:ea typeface="+mj-ea"/>
                <a:cs typeface="+mj-cs"/>
              </a:defRPr>
            </a:lvl1pPr>
            <a:lvl2pPr algn="r" rtl="0" eaLnBrk="0" fontAlgn="base" hangingPunct="0">
              <a:spcBef>
                <a:spcPct val="0"/>
              </a:spcBef>
              <a:spcAft>
                <a:spcPct val="0"/>
              </a:spcAft>
              <a:defRPr sz="2000" b="1">
                <a:solidFill>
                  <a:srgbClr val="A50021"/>
                </a:solidFill>
                <a:latin typeface="Verdana" pitchFamily="34" charset="0"/>
              </a:defRPr>
            </a:lvl2pPr>
            <a:lvl3pPr algn="r" rtl="0" eaLnBrk="0" fontAlgn="base" hangingPunct="0">
              <a:spcBef>
                <a:spcPct val="0"/>
              </a:spcBef>
              <a:spcAft>
                <a:spcPct val="0"/>
              </a:spcAft>
              <a:defRPr sz="2000" b="1">
                <a:solidFill>
                  <a:srgbClr val="A50021"/>
                </a:solidFill>
                <a:latin typeface="Verdana" pitchFamily="34" charset="0"/>
              </a:defRPr>
            </a:lvl3pPr>
            <a:lvl4pPr algn="r" rtl="0" eaLnBrk="0" fontAlgn="base" hangingPunct="0">
              <a:spcBef>
                <a:spcPct val="0"/>
              </a:spcBef>
              <a:spcAft>
                <a:spcPct val="0"/>
              </a:spcAft>
              <a:defRPr sz="2000" b="1">
                <a:solidFill>
                  <a:srgbClr val="A50021"/>
                </a:solidFill>
                <a:latin typeface="Verdana" pitchFamily="34" charset="0"/>
              </a:defRPr>
            </a:lvl4pPr>
            <a:lvl5pPr algn="r" rtl="0" eaLnBrk="0" fontAlgn="base" hangingPunct="0">
              <a:spcBef>
                <a:spcPct val="0"/>
              </a:spcBef>
              <a:spcAft>
                <a:spcPct val="0"/>
              </a:spcAft>
              <a:defRPr sz="2000" b="1">
                <a:solidFill>
                  <a:srgbClr val="A50021"/>
                </a:solidFill>
                <a:latin typeface="Verdana" pitchFamily="34" charset="0"/>
              </a:defRPr>
            </a:lvl5pPr>
            <a:lvl6pPr marL="457200" algn="r" rtl="0" fontAlgn="base">
              <a:spcBef>
                <a:spcPct val="0"/>
              </a:spcBef>
              <a:spcAft>
                <a:spcPct val="0"/>
              </a:spcAft>
              <a:defRPr sz="2000" b="1">
                <a:solidFill>
                  <a:srgbClr val="A50021"/>
                </a:solidFill>
                <a:latin typeface="Verdana" pitchFamily="34" charset="0"/>
              </a:defRPr>
            </a:lvl6pPr>
            <a:lvl7pPr marL="914400" algn="r" rtl="0" fontAlgn="base">
              <a:spcBef>
                <a:spcPct val="0"/>
              </a:spcBef>
              <a:spcAft>
                <a:spcPct val="0"/>
              </a:spcAft>
              <a:defRPr sz="2000" b="1">
                <a:solidFill>
                  <a:srgbClr val="A50021"/>
                </a:solidFill>
                <a:latin typeface="Verdana" pitchFamily="34" charset="0"/>
              </a:defRPr>
            </a:lvl7pPr>
            <a:lvl8pPr marL="1371600" algn="r" rtl="0" fontAlgn="base">
              <a:spcBef>
                <a:spcPct val="0"/>
              </a:spcBef>
              <a:spcAft>
                <a:spcPct val="0"/>
              </a:spcAft>
              <a:defRPr sz="2000" b="1">
                <a:solidFill>
                  <a:srgbClr val="A50021"/>
                </a:solidFill>
                <a:latin typeface="Verdana" pitchFamily="34" charset="0"/>
              </a:defRPr>
            </a:lvl8pPr>
            <a:lvl9pPr marL="1828800" algn="r" rtl="0" fontAlgn="base">
              <a:spcBef>
                <a:spcPct val="0"/>
              </a:spcBef>
              <a:spcAft>
                <a:spcPct val="0"/>
              </a:spcAft>
              <a:defRPr sz="2000" b="1">
                <a:solidFill>
                  <a:srgbClr val="A50021"/>
                </a:solidFill>
                <a:latin typeface="Verdana" pitchFamily="34" charset="0"/>
              </a:defRPr>
            </a:lvl9pPr>
          </a:lstStyle>
          <a:p>
            <a:pPr eaLnBrk="1" hangingPunct="1"/>
            <a:r>
              <a:rPr lang="tr-TR" kern="0">
                <a:solidFill>
                  <a:srgbClr val="C00000"/>
                </a:solidFill>
              </a:rPr>
              <a:t>Büyük Resimden Kesitler</a:t>
            </a:r>
            <a:endParaRPr lang="tr-TR" kern="0" dirty="0">
              <a:solidFill>
                <a:srgbClr val="C00000"/>
              </a:solidFill>
            </a:endParaRPr>
          </a:p>
        </p:txBody>
      </p:sp>
      <p:sp>
        <p:nvSpPr>
          <p:cNvPr id="3" name="Slayt Numarası Yer Tutucusu 2"/>
          <p:cNvSpPr>
            <a:spLocks noGrp="1"/>
          </p:cNvSpPr>
          <p:nvPr>
            <p:ph type="sldNum" sz="quarter" idx="10"/>
          </p:nvPr>
        </p:nvSpPr>
        <p:spPr/>
        <p:txBody>
          <a:bodyPr/>
          <a:lstStyle/>
          <a:p>
            <a:pPr>
              <a:defRPr/>
            </a:pPr>
            <a:fld id="{37CAAE02-0BF9-49FA-96A8-0CE542B4F469}" type="slidenum">
              <a:rPr lang="tr-TR" smtClean="0">
                <a:solidFill>
                  <a:srgbClr val="000000"/>
                </a:solidFill>
              </a:rPr>
              <a:pPr>
                <a:defRPr/>
              </a:pPr>
              <a:t>78</a:t>
            </a:fld>
            <a:endParaRPr lang="tr-TR" dirty="0">
              <a:solidFill>
                <a:srgbClr val="000000"/>
              </a:solidFill>
            </a:endParaRPr>
          </a:p>
        </p:txBody>
      </p:sp>
    </p:spTree>
    <p:extLst>
      <p:ext uri="{BB962C8B-B14F-4D97-AF65-F5344CB8AC3E}">
        <p14:creationId xmlns:p14="http://schemas.microsoft.com/office/powerpoint/2010/main" val="17389413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787400" y="3116263"/>
            <a:ext cx="7569200" cy="623887"/>
          </a:xfrm>
          <a:prstGeom prst="rect">
            <a:avLst/>
          </a:prstGeom>
          <a:noFill/>
          <a:ln w="127000" cap="rnd">
            <a:noFill/>
            <a:miter lim="800000"/>
            <a:headEnd/>
            <a:tailEnd/>
          </a:ln>
        </p:spPr>
        <p:txBody>
          <a:bodyPr>
            <a:spAutoFit/>
          </a:bodyPr>
          <a:lstStyle/>
          <a:p>
            <a:pPr algn="ctr">
              <a:spcBef>
                <a:spcPct val="50000"/>
              </a:spcBef>
            </a:pPr>
            <a:r>
              <a:rPr lang="tr-TR" sz="1400" b="1" dirty="0">
                <a:solidFill>
                  <a:srgbClr val="5F5F5F"/>
                </a:solidFill>
                <a:latin typeface="Verdana" pitchFamily="34" charset="0"/>
              </a:rPr>
              <a:t>Bilgiye ve bilginin etkili kullanımına verdiğiniz önemden dolayı </a:t>
            </a:r>
          </a:p>
          <a:p>
            <a:pPr algn="ctr">
              <a:spcBef>
                <a:spcPct val="50000"/>
              </a:spcBef>
            </a:pPr>
            <a:r>
              <a:rPr lang="tr-TR" sz="1400" b="1" dirty="0">
                <a:solidFill>
                  <a:srgbClr val="5F5F5F"/>
                </a:solidFill>
                <a:latin typeface="Verdana" pitchFamily="34" charset="0"/>
              </a:rPr>
              <a:t>teşekkür ederiz. </a:t>
            </a:r>
            <a:endParaRPr lang="en-US" sz="1400" b="1" dirty="0">
              <a:solidFill>
                <a:srgbClr val="5F5F5F"/>
              </a:solidFill>
              <a:latin typeface="Verdana" pitchFamily="34" charset="0"/>
            </a:endParaRPr>
          </a:p>
        </p:txBody>
      </p:sp>
      <p:sp>
        <p:nvSpPr>
          <p:cNvPr id="121859" name="Rectangle 3"/>
          <p:cNvSpPr>
            <a:spLocks noChangeArrowheads="1"/>
          </p:cNvSpPr>
          <p:nvPr/>
        </p:nvSpPr>
        <p:spPr bwMode="auto">
          <a:xfrm>
            <a:off x="392113" y="5257800"/>
            <a:ext cx="8358187" cy="830997"/>
          </a:xfrm>
          <a:prstGeom prst="rect">
            <a:avLst/>
          </a:prstGeom>
          <a:noFill/>
          <a:ln w="9525" algn="ctr">
            <a:noFill/>
            <a:miter lim="800000"/>
            <a:headEnd/>
            <a:tailEnd/>
          </a:ln>
        </p:spPr>
        <p:txBody>
          <a:bodyPr>
            <a:spAutoFit/>
          </a:bodyPr>
          <a:lstStyle/>
          <a:p>
            <a:pPr algn="ctr"/>
            <a:r>
              <a:rPr kumimoji="1" lang="tr-TR" sz="1200" b="1" dirty="0">
                <a:solidFill>
                  <a:srgbClr val="CC3300"/>
                </a:solidFill>
                <a:latin typeface="Verdana" pitchFamily="34" charset="0"/>
              </a:rPr>
              <a:t>Akademetre Araştırma ve Stratejik Planlama</a:t>
            </a:r>
          </a:p>
          <a:p>
            <a:pPr algn="ctr"/>
            <a:r>
              <a:rPr kumimoji="1" lang="tr-TR" sz="1200" dirty="0">
                <a:solidFill>
                  <a:srgbClr val="5F5F5F"/>
                </a:solidFill>
                <a:latin typeface="Verdana" pitchFamily="34" charset="0"/>
              </a:rPr>
              <a:t>Büyükdere Cad. Meydan Sok. No: 5, Spring Giz Plaza, B Blok, No:17/18, MASLAK, İstanbul </a:t>
            </a:r>
          </a:p>
          <a:p>
            <a:pPr algn="ctr"/>
            <a:r>
              <a:rPr kumimoji="1" lang="tr-TR" sz="1200" dirty="0">
                <a:solidFill>
                  <a:srgbClr val="5F5F5F"/>
                </a:solidFill>
                <a:latin typeface="Verdana" pitchFamily="34" charset="0"/>
              </a:rPr>
              <a:t>Tel: +90 (212) 276 90 00 Faks: +90 (212) 276 95 50</a:t>
            </a:r>
          </a:p>
          <a:p>
            <a:pPr algn="ctr"/>
            <a:r>
              <a:rPr kumimoji="1" lang="tr-TR" sz="1200" dirty="0">
                <a:solidFill>
                  <a:srgbClr val="5F5F5F"/>
                </a:solidFill>
                <a:latin typeface="Verdana" pitchFamily="34" charset="0"/>
              </a:rPr>
              <a:t>akademetre@akademetre.com | www.akademetre.com</a:t>
            </a:r>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Custom Design">
  <a:themeElements>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Custom Design">
      <a:majorFont>
        <a:latin typeface="Verdana"/>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lnDef>
  </a:objectDefaults>
  <a:extraClrSchemeLst>
    <a:extraClrScheme>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9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Verdana"/>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3_Custom Design">
  <a:themeElements>
    <a:clrScheme name="1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3_Custom Design">
      <a:majorFont>
        <a:latin typeface="Verdana"/>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9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Verdana"/>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2_Custom Design">
  <a:themeElements>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Custom Design">
      <a:majorFont>
        <a:latin typeface="Verdana"/>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lnDef>
  </a:objectDefaults>
  <a:extraClrSchemeLst>
    <a:extraClrScheme>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Verdana"/>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5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533400" marR="0" indent="-533400" algn="just" defTabSz="914400" rtl="0" eaLnBrk="1" fontAlgn="base" latinLnBrk="0" hangingPunct="1">
          <a:lnSpc>
            <a:spcPct val="100000"/>
          </a:lnSpc>
          <a:spcBef>
            <a:spcPct val="0"/>
          </a:spcBef>
          <a:spcAft>
            <a:spcPct val="0"/>
          </a:spcAft>
          <a:buClrTx/>
          <a:buSzTx/>
          <a:buFontTx/>
          <a:buNone/>
          <a:tabLst>
            <a:tab pos="355600" algn="r"/>
            <a:tab pos="533400" algn="l"/>
          </a:tabLst>
          <a:defRPr kumimoji="0" lang="tr-TR" sz="1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533400" marR="0" indent="-533400" algn="just" defTabSz="914400" rtl="0" eaLnBrk="1" fontAlgn="base" latinLnBrk="0" hangingPunct="1">
          <a:lnSpc>
            <a:spcPct val="100000"/>
          </a:lnSpc>
          <a:spcBef>
            <a:spcPct val="0"/>
          </a:spcBef>
          <a:spcAft>
            <a:spcPct val="0"/>
          </a:spcAft>
          <a:buClrTx/>
          <a:buSzTx/>
          <a:buFontTx/>
          <a:buNone/>
          <a:tabLst>
            <a:tab pos="355600" algn="r"/>
            <a:tab pos="533400" algn="l"/>
          </a:tabLst>
          <a:defRPr kumimoji="0" lang="tr-TR" sz="1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1_Custom Design">
  <a:themeElements>
    <a:clrScheme name="17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7_Custom Design">
      <a:majorFont>
        <a:latin typeface="Verdana"/>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7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7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7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7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7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7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7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7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7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7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7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6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533400" marR="0" indent="-533400" algn="just" defTabSz="914400" rtl="0" eaLnBrk="1" fontAlgn="base" latinLnBrk="0" hangingPunct="1">
          <a:lnSpc>
            <a:spcPct val="100000"/>
          </a:lnSpc>
          <a:spcBef>
            <a:spcPct val="0"/>
          </a:spcBef>
          <a:spcAft>
            <a:spcPct val="0"/>
          </a:spcAft>
          <a:buClrTx/>
          <a:buSzTx/>
          <a:buFontTx/>
          <a:buNone/>
          <a:tabLst>
            <a:tab pos="355600" algn="r"/>
            <a:tab pos="533400" algn="l"/>
          </a:tabLst>
          <a:defRPr kumimoji="0" lang="tr-TR" sz="1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533400" marR="0" indent="-533400" algn="just" defTabSz="914400" rtl="0" eaLnBrk="1" fontAlgn="base" latinLnBrk="0" hangingPunct="1">
          <a:lnSpc>
            <a:spcPct val="100000"/>
          </a:lnSpc>
          <a:spcBef>
            <a:spcPct val="0"/>
          </a:spcBef>
          <a:spcAft>
            <a:spcPct val="0"/>
          </a:spcAft>
          <a:buClrTx/>
          <a:buSzTx/>
          <a:buFontTx/>
          <a:buNone/>
          <a:tabLst>
            <a:tab pos="355600" algn="r"/>
            <a:tab pos="533400" algn="l"/>
          </a:tabLst>
          <a:defRPr kumimoji="0" lang="tr-TR" sz="1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Arial" charset="0"/>
          </a:defRPr>
        </a:defPPr>
      </a:lstStyle>
    </a:spDef>
    <a:lnDef>
      <a:spPr>
        <a:ln w="12700">
          <a:solidFill>
            <a:srgbClr val="FF0000"/>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7.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8.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4.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5.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0.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2.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4.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5.xml><?xml version="1.0" encoding="utf-8"?>
<a:themeOverride xmlns:a="http://schemas.openxmlformats.org/drawingml/2006/main">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6.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7.xml><?xml version="1.0" encoding="utf-8"?>
<a:themeOverride xmlns:a="http://schemas.openxmlformats.org/drawingml/2006/main">
  <a:clrScheme name="1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45738</TotalTime>
  <Words>5183</Words>
  <Application>Microsoft Office PowerPoint</Application>
  <PresentationFormat>On-screen Show (4:3)</PresentationFormat>
  <Paragraphs>1330</Paragraphs>
  <Slides>79</Slides>
  <Notes>40</Notes>
  <HiddenSlides>0</HiddenSlides>
  <MMClips>0</MMClips>
  <ScaleCrop>false</ScaleCrop>
  <HeadingPairs>
    <vt:vector size="6" baseType="variant">
      <vt:variant>
        <vt:lpstr>Fonts Used</vt:lpstr>
      </vt:variant>
      <vt:variant>
        <vt:i4>6</vt:i4>
      </vt:variant>
      <vt:variant>
        <vt:lpstr>Theme</vt:lpstr>
      </vt:variant>
      <vt:variant>
        <vt:i4>19</vt:i4>
      </vt:variant>
      <vt:variant>
        <vt:lpstr>Slide Titles</vt:lpstr>
      </vt:variant>
      <vt:variant>
        <vt:i4>79</vt:i4>
      </vt:variant>
    </vt:vector>
  </HeadingPairs>
  <TitlesOfParts>
    <vt:vector size="104" baseType="lpstr">
      <vt:lpstr>Arial</vt:lpstr>
      <vt:lpstr>Arial Black</vt:lpstr>
      <vt:lpstr>Calibri</vt:lpstr>
      <vt:lpstr>Tahoma</vt:lpstr>
      <vt:lpstr>Times New Roman</vt:lpstr>
      <vt:lpstr>Verdana</vt:lpstr>
      <vt:lpstr>Default Design</vt:lpstr>
      <vt:lpstr>1_Custom Design</vt:lpstr>
      <vt:lpstr>11_Custom Design</vt:lpstr>
      <vt:lpstr>19_Custom Design</vt:lpstr>
      <vt:lpstr>7_Custom Design</vt:lpstr>
      <vt:lpstr>23_Custom Design</vt:lpstr>
      <vt:lpstr>29_Custom Design</vt:lpstr>
      <vt:lpstr>12_Custom Design</vt:lpstr>
      <vt:lpstr>3_Custom Design</vt:lpstr>
      <vt:lpstr>15_Custom Design</vt:lpstr>
      <vt:lpstr>21_Custom Design</vt:lpstr>
      <vt:lpstr>1_Default Design</vt:lpstr>
      <vt:lpstr>16_Custom Design</vt:lpstr>
      <vt:lpstr>4_Default Design</vt:lpstr>
      <vt:lpstr>3_Default Design</vt:lpstr>
      <vt:lpstr>5_Default Design</vt:lpstr>
      <vt:lpstr>2_Default Design</vt:lpstr>
      <vt:lpstr>6_Default Design</vt:lpstr>
      <vt:lpstr>7_Default Design</vt:lpstr>
      <vt:lpstr>PowerPoint Presentation</vt:lpstr>
      <vt:lpstr>PowerPoint Presentation</vt:lpstr>
      <vt:lpstr>Genel Çerçeve  Araştırmanın Amacı  Araştırmanın Kapsamı</vt:lpstr>
      <vt:lpstr>PowerPoint Presentation</vt:lpstr>
      <vt:lpstr>PowerPoint Presentation</vt:lpstr>
      <vt:lpstr>PowerPoint Presentation</vt:lpstr>
      <vt:lpstr>PowerPoint Presentation</vt:lpstr>
      <vt:lpstr>PowerPoint Presentation</vt:lpstr>
      <vt:lpstr>ALIŞVERİŞÇİ  Kim Bunlar? </vt:lpstr>
      <vt:lpstr>Kim Bunlar? | Profil</vt:lpstr>
      <vt:lpstr>PowerPoint Presentation</vt:lpstr>
      <vt:lpstr>PowerPoint Presentation</vt:lpstr>
      <vt:lpstr>PowerPoint Presentation</vt:lpstr>
      <vt:lpstr>Kim Bunlar? | Alışveriş Davranışları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Kim Bunlar? | Segmentasyon </vt:lpstr>
      <vt:lpstr>PowerPoint Presentation</vt:lpstr>
      <vt:lpstr>PowerPoint Presentation</vt:lpstr>
      <vt:lpstr>PowerPoint Presentation</vt:lpstr>
      <vt:lpstr>PowerPoint Presentation</vt:lpstr>
      <vt:lpstr>PowerPoint Presentation</vt:lpstr>
      <vt:lpstr>Alışveriş Kanallarına Nasıl Yaklaşıyorlar?</vt:lpstr>
      <vt:lpstr>Alışveriş Kanallarına Nasıl Yaklaşıyorlar? Kanallara Yönelik Davranışlar </vt:lpstr>
      <vt:lpstr>PowerPoint Presentation</vt:lpstr>
      <vt:lpstr>PowerPoint Presentation</vt:lpstr>
      <vt:lpstr>PowerPoint Presentation</vt:lpstr>
      <vt:lpstr>Alışveriş Kanallarına Nasıl Yaklaşıyorlar? Kanallara Yönelik Algılar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AVM’lere Yönelik Görüşleri Nedir? AVM Algısı </vt:lpstr>
      <vt:lpstr>PowerPoint Presentation</vt:lpstr>
      <vt:lpstr>PowerPoint Presentation</vt:lpstr>
      <vt:lpstr>PowerPoint Presentation</vt:lpstr>
      <vt:lpstr>PowerPoint Presentation</vt:lpstr>
      <vt:lpstr>PowerPoint Presentation</vt:lpstr>
      <vt:lpstr>PowerPoint Presentation</vt:lpstr>
      <vt:lpstr>AVM’lere Yönelik Görüşleri Nedir? Format Seçimi </vt:lpstr>
      <vt:lpstr>PowerPoint Presentation</vt:lpstr>
      <vt:lpstr>PowerPoint Presentation</vt:lpstr>
      <vt:lpstr>PowerPoint Presentation</vt:lpstr>
      <vt:lpstr>PowerPoint Presentation</vt:lpstr>
      <vt:lpstr>AVM’lerden Ne Bekliyorlar? </vt:lpstr>
      <vt:lpstr>PowerPoint Presentation</vt:lpstr>
      <vt:lpstr>PowerPoint Presentation</vt:lpstr>
      <vt:lpstr>Kampanya ve Etkinlikler Hakkında  Ne Düşünüyorlar? </vt:lpstr>
      <vt:lpstr>PowerPoint Presentation</vt:lpstr>
      <vt:lpstr>PowerPoint Presentation</vt:lpstr>
      <vt:lpstr>PowerPoint Presentation</vt:lpstr>
      <vt:lpstr>AVM’lerde Beklentileri Karşılanıyor mu?   EPM   Expectation - Performance Map</vt:lpstr>
      <vt:lpstr>PowerPoint Presentation</vt:lpstr>
      <vt:lpstr>PowerPoint Presentation</vt:lpstr>
      <vt:lpstr>PowerPoint Presentation</vt:lpstr>
      <vt:lpstr>PowerPoint Presentation</vt:lpstr>
      <vt:lpstr>PowerPoint Presentation</vt:lpstr>
      <vt:lpstr>PowerPoint Presentation</vt:lpstr>
      <vt:lpstr>Sektörde ‘Büyük Resmi’ Görmek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Eskişehir Özdilek AVM Potansiyel Müşteri Araştırması</dc:title>
  <dc:creator>r11</dc:creator>
  <cp:lastModifiedBy>Nihan Karakoz</cp:lastModifiedBy>
  <cp:revision>5882</cp:revision>
  <cp:lastPrinted>2017-03-06T15:17:49Z</cp:lastPrinted>
  <dcterms:created xsi:type="dcterms:W3CDTF">2012-11-05T09:28:59Z</dcterms:created>
  <dcterms:modified xsi:type="dcterms:W3CDTF">2017-04-12T10:47:45Z</dcterms:modified>
</cp:coreProperties>
</file>